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8"/>
  </p:notesMasterIdLst>
  <p:sldIdLst>
    <p:sldId id="258" r:id="rId2"/>
    <p:sldId id="311" r:id="rId3"/>
    <p:sldId id="312" r:id="rId4"/>
    <p:sldId id="313" r:id="rId5"/>
    <p:sldId id="315" r:id="rId6"/>
    <p:sldId id="259" r:id="rId7"/>
    <p:sldId id="32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3" r:id="rId19"/>
    <p:sldId id="285" r:id="rId20"/>
    <p:sldId id="316" r:id="rId21"/>
    <p:sldId id="317" r:id="rId22"/>
    <p:sldId id="318" r:id="rId23"/>
    <p:sldId id="286" r:id="rId24"/>
    <p:sldId id="290" r:id="rId25"/>
    <p:sldId id="291" r:id="rId26"/>
    <p:sldId id="292" r:id="rId27"/>
    <p:sldId id="293" r:id="rId28"/>
    <p:sldId id="294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5" r:id="rId37"/>
    <p:sldId id="307" r:id="rId38"/>
    <p:sldId id="330" r:id="rId39"/>
    <p:sldId id="320" r:id="rId40"/>
    <p:sldId id="321" r:id="rId41"/>
    <p:sldId id="322" r:id="rId42"/>
    <p:sldId id="323" r:id="rId43"/>
    <p:sldId id="327" r:id="rId44"/>
    <p:sldId id="328" r:id="rId45"/>
    <p:sldId id="331" r:id="rId46"/>
    <p:sldId id="333" r:id="rId4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80D4"/>
    <a:srgbClr val="B4620E"/>
    <a:srgbClr val="000064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6" autoAdjust="0"/>
    <p:restoredTop sz="94660"/>
  </p:normalViewPr>
  <p:slideViewPr>
    <p:cSldViewPr snapToGrid="0">
      <p:cViewPr varScale="1">
        <p:scale>
          <a:sx n="77" d="100"/>
          <a:sy n="77" d="100"/>
        </p:scale>
        <p:origin x="546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74A37-01AE-4B97-8880-8CB59F726E81}" type="datetimeFigureOut">
              <a:rPr lang="en-GB" smtClean="0"/>
              <a:t>23/02/2020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EE989-BC73-4C1A-A1B7-50873137D85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057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4608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DC20B-6BBE-6345-902B-1AB7ECD598E8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56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4608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DC20B-6BBE-6345-902B-1AB7ECD598E8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349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4608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5DC20B-6BBE-6345-902B-1AB7ECD598E8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896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82725" y="1058863"/>
            <a:ext cx="3811588" cy="2857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DDD73-9591-4419-A495-2DB7FA61987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58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9420CE-C029-48D9-8FBA-FACCE279CD65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31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1C2B2-9A38-42BA-B9B6-05E0E8FB3CDB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646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BE215-1C08-4074-A408-47B3341C4763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742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9ACBA3-B2F3-41C9-AA9B-101DC8C2865F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7782332" y="6604548"/>
            <a:ext cx="1292087" cy="21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O4DH.com 2020</a:t>
            </a: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25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2D014AE-1649-4BF1-BD83-B2CED9D6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5552"/>
            <a:ext cx="3667821" cy="508244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A013E-D17F-4EA3-9ED5-B8F3216CE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2360" y="292359"/>
            <a:ext cx="619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Part 7: Building</a:t>
            </a:r>
            <a:r>
              <a:rPr kumimoji="0" lang="en-GB" sz="3200" b="0" i="0" u="none" strike="noStrike" kern="120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Ontologies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98280" y="3391503"/>
            <a:ext cx="318959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775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rush Script MT" pitchFamily="66" charset="0"/>
                <a:ea typeface="+mn-ea"/>
                <a:cs typeface="+mn-cs"/>
                <a:sym typeface="Wingdings" pitchFamily="2" charset="2"/>
              </a:rPr>
              <a:t>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rush Script MT" pitchFamily="66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Graphical Tool: 	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CmapTools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775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rush Script MT" pitchFamily="66" charset="0"/>
                <a:ea typeface="+mn-ea"/>
                <a:cs typeface="+mn-cs"/>
                <a:sym typeface="Wingdings" pitchFamily="2" charset="2"/>
              </a:rPr>
              <a:t>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rush Script MT" pitchFamily="66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Formal Tool:		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Protégé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8775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rush Script MT" pitchFamily="66" charset="0"/>
                <a:ea typeface="+mn-ea"/>
                <a:cs typeface="+mn-cs"/>
                <a:sym typeface="Wingdings" pitchFamily="2" charset="2"/>
              </a:rPr>
              <a:t>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Brush Script MT" pitchFamily="66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Dedicated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Tool: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Tedi</a:t>
            </a:r>
          </a:p>
        </p:txBody>
      </p:sp>
      <p:sp>
        <p:nvSpPr>
          <p:cNvPr id="2" name="Rectangle 1"/>
          <p:cNvSpPr/>
          <p:nvPr/>
        </p:nvSpPr>
        <p:spPr>
          <a:xfrm>
            <a:off x="4598280" y="2371715"/>
            <a:ext cx="3803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7F7F7F"/>
                </a:solidFill>
                <a:latin typeface="Brush Script MT" pitchFamily="66" charset="0"/>
                <a:sym typeface="Wingdings" pitchFamily="2" charset="2"/>
              </a:rPr>
              <a:t></a:t>
            </a:r>
            <a:r>
              <a:rPr lang="en-GB" dirty="0">
                <a:solidFill>
                  <a:srgbClr val="7F7F7F"/>
                </a:solidFill>
                <a:latin typeface="Brush Script MT" pitchFamily="66" charset="0"/>
                <a:sym typeface="Wingdings" pitchFamily="2" charset="2"/>
              </a:rPr>
              <a:t> </a:t>
            </a:r>
            <a:r>
              <a:rPr lang="en-GB" b="1" dirty="0" smtClean="0">
                <a:solidFill>
                  <a:srgbClr val="800000"/>
                </a:solidFill>
              </a:rPr>
              <a:t>Example: </a:t>
            </a:r>
            <a:r>
              <a:rPr lang="en-GB" b="1" dirty="0">
                <a:solidFill>
                  <a:srgbClr val="800000"/>
                </a:solidFill>
              </a:rPr>
              <a:t>	</a:t>
            </a:r>
            <a:r>
              <a:rPr lang="en-GB" b="1" dirty="0">
                <a:solidFill>
                  <a:prstClr val="black"/>
                </a:solidFill>
              </a:rPr>
              <a:t>- </a:t>
            </a:r>
            <a:r>
              <a:rPr lang="en-GB" b="1" dirty="0" smtClean="0">
                <a:solidFill>
                  <a:prstClr val="black"/>
                </a:solidFill>
              </a:rPr>
              <a:t>Seat Terminology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60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5D27F-6101-7E4B-B90A-4272D55F0915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153" y="174497"/>
            <a:ext cx="798990" cy="6348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1191" y="1415482"/>
            <a:ext cx="8313184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166813" marR="0" lvl="0" indent="-1166813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	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 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perceived regularity in events or objects, or records of events or objects, designated by a label.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66813" marR="0" lvl="0" indent="-1166813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66813" marR="0" lvl="0" indent="-1166813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66813" algn="l"/>
              </a:tabLst>
              <a:defRPr/>
            </a:pPr>
            <a:r>
              <a:rPr kumimoji="0" lang="en-GB" sz="16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Proposition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	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Propositions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are 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statements about some object or event in the universe, either naturally occurring or constructed. Propositions contain two or more concepts connected using linking words or phrases to form a meaningful statement.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6441" y="4208347"/>
            <a:ext cx="3069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0" marR="0" lvl="0" indent="-9017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	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Node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01700" marR="0" lvl="0" indent="-9017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01700" marR="0" lvl="0" indent="-9017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3150" algn="l"/>
              </a:tabLst>
              <a:defRPr/>
            </a:pPr>
            <a:r>
              <a:rPr kumimoji="0" lang="en-GB" sz="16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Proposition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	</a:t>
            </a: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labeled link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" y="0"/>
            <a:ext cx="2159390" cy="510012"/>
          </a:xfrm>
          <a:prstGeom prst="rect">
            <a:avLst/>
          </a:prstGeom>
          <a:solidFill>
            <a:srgbClr val="800000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CmapTools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53B370-0D22-48C0-B30C-1DBE53476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016" y="4006676"/>
            <a:ext cx="2195231" cy="206533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B135F39-1AB8-48FA-ABBE-7456C62435D5}"/>
              </a:ext>
            </a:extLst>
          </p:cNvPr>
          <p:cNvSpPr txBox="1"/>
          <p:nvPr/>
        </p:nvSpPr>
        <p:spPr>
          <a:xfrm>
            <a:off x="1" y="0"/>
            <a:ext cx="2830868" cy="571568"/>
          </a:xfrm>
          <a:prstGeom prst="rect">
            <a:avLst/>
          </a:prstGeom>
          <a:solidFill>
            <a:srgbClr val="17606C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CmapTools</a:t>
            </a:r>
          </a:p>
        </p:txBody>
      </p:sp>
    </p:spTree>
    <p:extLst>
      <p:ext uri="{BB962C8B-B14F-4D97-AF65-F5344CB8AC3E}">
        <p14:creationId xmlns:p14="http://schemas.microsoft.com/office/powerpoint/2010/main" val="246312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5D27F-6101-7E4B-B90A-4272D55F0915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5170" name="Picture 2" descr="Résultat de recherche d'images pour &quot;conceptmap cmaptools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947" y="759697"/>
            <a:ext cx="8874196" cy="5338605"/>
          </a:xfrm>
          <a:prstGeom prst="rect">
            <a:avLst/>
          </a:prstGeom>
          <a:noFill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153" y="174497"/>
            <a:ext cx="798990" cy="63481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B135F39-1AB8-48FA-ABBE-7456C62435D5}"/>
              </a:ext>
            </a:extLst>
          </p:cNvPr>
          <p:cNvSpPr txBox="1"/>
          <p:nvPr/>
        </p:nvSpPr>
        <p:spPr>
          <a:xfrm>
            <a:off x="1" y="0"/>
            <a:ext cx="2830868" cy="571568"/>
          </a:xfrm>
          <a:prstGeom prst="rect">
            <a:avLst/>
          </a:prstGeom>
          <a:solidFill>
            <a:srgbClr val="17606C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CmapTools</a:t>
            </a:r>
          </a:p>
        </p:txBody>
      </p:sp>
    </p:spTree>
    <p:extLst>
      <p:ext uri="{BB962C8B-B14F-4D97-AF65-F5344CB8AC3E}">
        <p14:creationId xmlns:p14="http://schemas.microsoft.com/office/powerpoint/2010/main" val="307295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EF859-5BB5-9044-A469-AF76945C946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06" y="5026421"/>
            <a:ext cx="1607099" cy="12115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05002" y="457094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it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135F39-1AB8-48FA-ABBE-7456C62435D5}"/>
              </a:ext>
            </a:extLst>
          </p:cNvPr>
          <p:cNvSpPr txBox="1"/>
          <p:nvPr/>
        </p:nvSpPr>
        <p:spPr>
          <a:xfrm>
            <a:off x="1" y="0"/>
            <a:ext cx="2830868" cy="571568"/>
          </a:xfrm>
          <a:prstGeom prst="rect">
            <a:avLst/>
          </a:prstGeom>
          <a:solidFill>
            <a:srgbClr val="17606C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CmapTools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003" y="908589"/>
            <a:ext cx="6411147" cy="47720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153" y="174497"/>
            <a:ext cx="798990" cy="63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902809" y="2360428"/>
            <a:ext cx="3783991" cy="2893100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Language Categories of CmapTools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5D27F-6101-7E4B-B90A-4272D55F0915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297" y="2360428"/>
            <a:ext cx="2872536" cy="28931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Categories of Thought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58888" algn="l"/>
                <a:tab pos="1706563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Object</a:t>
            </a:r>
          </a:p>
          <a:p>
            <a:pPr marL="936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58888" algn="l"/>
                <a:tab pos="1706563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Characteristic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:	- essential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- descriptive</a:t>
            </a:r>
          </a:p>
          <a:p>
            <a:pPr marL="268288" marR="0" lvl="2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58888" algn="l"/>
                <a:tab pos="1706563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Concept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58888" algn="l"/>
                <a:tab pos="1706563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Set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58888" algn="l"/>
                <a:tab pos="1706563" algn="l"/>
              </a:tabLst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58888" algn="l"/>
                <a:tab pos="1706563" algn="l"/>
              </a:tabLst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Relation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: 	- generic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- partitive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-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functonial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- associative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- …….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26046" y="1881266"/>
            <a:ext cx="2307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Langue of Intellection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573816" y="1881266"/>
            <a:ext cx="2701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Representation Language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902809" y="5697249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Expression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56880" y="1072605"/>
            <a:ext cx="6904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How to Represent the Categories of Thought?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9769" y="5091472"/>
            <a:ext cx="983040" cy="120095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153" y="174497"/>
            <a:ext cx="798990" cy="634814"/>
          </a:xfrm>
          <a:prstGeom prst="rect">
            <a:avLst/>
          </a:prstGeom>
        </p:spPr>
      </p:pic>
      <p:sp>
        <p:nvSpPr>
          <p:cNvPr id="20" name="Demi-tour 19"/>
          <p:cNvSpPr/>
          <p:nvPr/>
        </p:nvSpPr>
        <p:spPr>
          <a:xfrm rot="10800000" flipH="1">
            <a:off x="1871330" y="5520519"/>
            <a:ext cx="5102676" cy="921224"/>
          </a:xfrm>
          <a:prstGeom prst="uturnArrow">
            <a:avLst>
              <a:gd name="adj1" fmla="val 16536"/>
              <a:gd name="adj2" fmla="val 25000"/>
              <a:gd name="adj3" fmla="val 25000"/>
              <a:gd name="adj4" fmla="val 43750"/>
              <a:gd name="adj5" fmla="val 9351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2420" y="3417418"/>
            <a:ext cx="1575062" cy="144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5062407" y="2815145"/>
            <a:ext cx="2686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Labelled link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(binary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relationhips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B135F39-1AB8-48FA-ABBE-7456C62435D5}"/>
              </a:ext>
            </a:extLst>
          </p:cNvPr>
          <p:cNvSpPr txBox="1"/>
          <p:nvPr/>
        </p:nvSpPr>
        <p:spPr>
          <a:xfrm>
            <a:off x="1" y="0"/>
            <a:ext cx="2830868" cy="571568"/>
          </a:xfrm>
          <a:prstGeom prst="rect">
            <a:avLst/>
          </a:prstGeom>
          <a:solidFill>
            <a:srgbClr val="17606C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CmapTools</a:t>
            </a:r>
          </a:p>
        </p:txBody>
      </p:sp>
    </p:spTree>
    <p:extLst>
      <p:ext uri="{BB962C8B-B14F-4D97-AF65-F5344CB8AC3E}">
        <p14:creationId xmlns:p14="http://schemas.microsoft.com/office/powerpoint/2010/main" val="41522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7" grpId="0"/>
      <p:bldP spid="9" grpId="0"/>
      <p:bldP spid="3" grpId="0"/>
      <p:bldP spid="20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512" y="3964747"/>
            <a:ext cx="2260600" cy="12446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437CDD-101D-4655-9F5A-5A359579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EF859-5BB5-9044-A469-AF76945C946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3ABD737-038C-485E-8BAC-2E185F65B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153" y="174497"/>
            <a:ext cx="798990" cy="6348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EA8C8EB-C29F-4C35-AE94-D81D4569EE35}"/>
              </a:ext>
            </a:extLst>
          </p:cNvPr>
          <p:cNvSpPr txBox="1"/>
          <p:nvPr/>
        </p:nvSpPr>
        <p:spPr>
          <a:xfrm>
            <a:off x="2858277" y="885900"/>
            <a:ext cx="151881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Semiotic code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E3F5ACB-8F96-44A1-B417-02C004DC2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99" y="442692"/>
            <a:ext cx="2133600" cy="21336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74E1486-21C5-4859-A000-0ADCFA20F74F}"/>
              </a:ext>
            </a:extLst>
          </p:cNvPr>
          <p:cNvSpPr txBox="1"/>
          <p:nvPr/>
        </p:nvSpPr>
        <p:spPr>
          <a:xfrm>
            <a:off x="2858277" y="1748240"/>
            <a:ext cx="5518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 category of thought will be represented differently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FF802D-2A6B-4CF3-89D2-2B7440234272}"/>
              </a:ext>
            </a:extLst>
          </p:cNvPr>
          <p:cNvSpPr txBox="1"/>
          <p:nvPr/>
        </p:nvSpPr>
        <p:spPr>
          <a:xfrm>
            <a:off x="2889883" y="2741699"/>
            <a:ext cx="1079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&lt;Concept&gt;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50AEDCF-AAFB-4E21-86CC-2C20768BE445}"/>
              </a:ext>
            </a:extLst>
          </p:cNvPr>
          <p:cNvSpPr/>
          <p:nvPr/>
        </p:nvSpPr>
        <p:spPr>
          <a:xfrm>
            <a:off x="5426881" y="2740133"/>
            <a:ext cx="1324948" cy="3572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&lt;Concept&gt;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F87B792-56BA-4D28-B024-D2475F1DDA8B}"/>
              </a:ext>
            </a:extLst>
          </p:cNvPr>
          <p:cNvSpPr txBox="1"/>
          <p:nvPr/>
        </p:nvSpPr>
        <p:spPr>
          <a:xfrm>
            <a:off x="2934317" y="3472507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70E88E-B2A6-4FEE-96B6-83DFD87ED9B8}"/>
              </a:ext>
            </a:extLst>
          </p:cNvPr>
          <p:cNvSpPr/>
          <p:nvPr/>
        </p:nvSpPr>
        <p:spPr>
          <a:xfrm>
            <a:off x="5426881" y="3451079"/>
            <a:ext cx="1324948" cy="33855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</a:t>
            </a:r>
          </a:p>
        </p:txBody>
      </p:sp>
      <p:sp>
        <p:nvSpPr>
          <p:cNvPr id="19" name="Phylactère : pensées 18">
            <a:extLst>
              <a:ext uri="{FF2B5EF4-FFF2-40B4-BE49-F238E27FC236}">
                <a16:creationId xmlns:a16="http://schemas.microsoft.com/office/drawing/2014/main" id="{07BA8DF5-577E-40D6-A503-9913CE80952D}"/>
              </a:ext>
            </a:extLst>
          </p:cNvPr>
          <p:cNvSpPr/>
          <p:nvPr/>
        </p:nvSpPr>
        <p:spPr>
          <a:xfrm>
            <a:off x="552615" y="2762523"/>
            <a:ext cx="1530300" cy="466532"/>
          </a:xfrm>
          <a:prstGeom prst="cloudCallout">
            <a:avLst>
              <a:gd name="adj1" fmla="val -20833"/>
              <a:gd name="adj2" fmla="val 225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</a:t>
            </a:r>
          </a:p>
        </p:txBody>
      </p:sp>
      <p:sp>
        <p:nvSpPr>
          <p:cNvPr id="20" name="Phylactère : pensées 19">
            <a:extLst>
              <a:ext uri="{FF2B5EF4-FFF2-40B4-BE49-F238E27FC236}">
                <a16:creationId xmlns:a16="http://schemas.microsoft.com/office/drawing/2014/main" id="{5238537A-1A92-4CA1-9EF8-AEF4A690532C}"/>
              </a:ext>
            </a:extLst>
          </p:cNvPr>
          <p:cNvSpPr/>
          <p:nvPr/>
        </p:nvSpPr>
        <p:spPr>
          <a:xfrm>
            <a:off x="564100" y="3493390"/>
            <a:ext cx="1695707" cy="466532"/>
          </a:xfrm>
          <a:prstGeom prst="cloudCallout">
            <a:avLst>
              <a:gd name="adj1" fmla="val -20833"/>
              <a:gd name="adj2" fmla="val 225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</a:t>
            </a:r>
          </a:p>
        </p:txBody>
      </p:sp>
      <p:sp>
        <p:nvSpPr>
          <p:cNvPr id="21" name="Phylactère : pensées 20">
            <a:extLst>
              <a:ext uri="{FF2B5EF4-FFF2-40B4-BE49-F238E27FC236}">
                <a16:creationId xmlns:a16="http://schemas.microsoft.com/office/drawing/2014/main" id="{E639A121-1D6F-4105-9449-DB8DE2C36EDF}"/>
              </a:ext>
            </a:extLst>
          </p:cNvPr>
          <p:cNvSpPr/>
          <p:nvPr/>
        </p:nvSpPr>
        <p:spPr>
          <a:xfrm>
            <a:off x="539009" y="4526353"/>
            <a:ext cx="1750715" cy="466532"/>
          </a:xfrm>
          <a:prstGeom prst="cloudCallout">
            <a:avLst>
              <a:gd name="adj1" fmla="val -20833"/>
              <a:gd name="adj2" fmla="val 225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Essential characteristic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A02B0BA-6FB5-4085-A697-FE1AFEBFF6F7}"/>
              </a:ext>
            </a:extLst>
          </p:cNvPr>
          <p:cNvSpPr txBox="1"/>
          <p:nvPr/>
        </p:nvSpPr>
        <p:spPr>
          <a:xfrm>
            <a:off x="2889883" y="4526485"/>
            <a:ext cx="1449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/characteristic/</a:t>
            </a:r>
          </a:p>
        </p:txBody>
      </p:sp>
      <p:sp>
        <p:nvSpPr>
          <p:cNvPr id="23" name="Phylactère : pensées 22">
            <a:extLst>
              <a:ext uri="{FF2B5EF4-FFF2-40B4-BE49-F238E27FC236}">
                <a16:creationId xmlns:a16="http://schemas.microsoft.com/office/drawing/2014/main" id="{C18D2842-EEDD-4E81-B091-8DDC63621B5E}"/>
              </a:ext>
            </a:extLst>
          </p:cNvPr>
          <p:cNvSpPr/>
          <p:nvPr/>
        </p:nvSpPr>
        <p:spPr>
          <a:xfrm>
            <a:off x="564101" y="5531974"/>
            <a:ext cx="1750715" cy="466532"/>
          </a:xfrm>
          <a:prstGeom prst="cloudCallout">
            <a:avLst>
              <a:gd name="adj1" fmla="val -20833"/>
              <a:gd name="adj2" fmla="val 225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B135F39-1AB8-48FA-ABBE-7456C62435D5}"/>
              </a:ext>
            </a:extLst>
          </p:cNvPr>
          <p:cNvSpPr txBox="1"/>
          <p:nvPr/>
        </p:nvSpPr>
        <p:spPr>
          <a:xfrm>
            <a:off x="1" y="0"/>
            <a:ext cx="2830868" cy="571568"/>
          </a:xfrm>
          <a:prstGeom prst="rect">
            <a:avLst/>
          </a:prstGeom>
          <a:solidFill>
            <a:srgbClr val="17606C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CmapTools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A02B0BA-6FB5-4085-A697-FE1AFEBFF6F7}"/>
              </a:ext>
            </a:extLst>
          </p:cNvPr>
          <p:cNvSpPr txBox="1"/>
          <p:nvPr/>
        </p:nvSpPr>
        <p:spPr>
          <a:xfrm>
            <a:off x="2889883" y="5529310"/>
            <a:ext cx="677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R(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a,b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0918" y="5236506"/>
            <a:ext cx="2286000" cy="762000"/>
          </a:xfrm>
          <a:prstGeom prst="rect">
            <a:avLst/>
          </a:prstGeom>
        </p:spPr>
      </p:pic>
      <p:sp>
        <p:nvSpPr>
          <p:cNvPr id="26" name="Phylactère : pensées 25">
            <a:extLst>
              <a:ext uri="{FF2B5EF4-FFF2-40B4-BE49-F238E27FC236}">
                <a16:creationId xmlns:a16="http://schemas.microsoft.com/office/drawing/2014/main" id="{930E1E59-6F21-4F1D-ACEB-803A8CE09C5A}"/>
              </a:ext>
            </a:extLst>
          </p:cNvPr>
          <p:cNvSpPr/>
          <p:nvPr/>
        </p:nvSpPr>
        <p:spPr>
          <a:xfrm>
            <a:off x="593925" y="6350299"/>
            <a:ext cx="1750715" cy="466532"/>
          </a:xfrm>
          <a:prstGeom prst="cloudCallout">
            <a:avLst>
              <a:gd name="adj1" fmla="val -20833"/>
              <a:gd name="adj2" fmla="val 2250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Descriptive characteristic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9AD75E4-1D6D-42F6-88E1-98D869A806E2}"/>
              </a:ext>
            </a:extLst>
          </p:cNvPr>
          <p:cNvSpPr txBox="1"/>
          <p:nvPr/>
        </p:nvSpPr>
        <p:spPr>
          <a:xfrm>
            <a:off x="2934317" y="6311271"/>
            <a:ext cx="721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at(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e,v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643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/>
      <p:bldP spid="23" grpId="0" animBg="1"/>
      <p:bldP spid="25" grpId="0"/>
      <p:bldP spid="26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5D27F-6101-7E4B-B90A-4272D55F0915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297" y="2360428"/>
            <a:ext cx="2872536" cy="28931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Catégories de pensée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58888" algn="l"/>
                <a:tab pos="1706563" algn="l"/>
              </a:tabLst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Objet</a:t>
            </a:r>
          </a:p>
          <a:p>
            <a:pPr marL="936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58888" algn="l"/>
                <a:tab pos="1706563" algn="l"/>
              </a:tabLst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Caractéristique :	- essentielle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- descriptive</a:t>
            </a:r>
          </a:p>
          <a:p>
            <a:pPr marL="268288" marR="0" lvl="2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58888" algn="l"/>
                <a:tab pos="1706563" algn="l"/>
              </a:tabLst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Concept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58888" algn="l"/>
                <a:tab pos="1706563" algn="l"/>
              </a:tabLst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Ensemble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58888" algn="l"/>
                <a:tab pos="1706563" algn="l"/>
              </a:tabLst>
              <a:defRPr/>
            </a:pPr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58888" algn="l"/>
                <a:tab pos="1706563" algn="l"/>
              </a:tabLst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Relation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: 	- générique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- partitive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- fonctionnelle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- associative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- …….</a:t>
            </a: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706563" algn="l"/>
              </a:tabLst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</a:p>
        </p:txBody>
      </p:sp>
      <p:sp>
        <p:nvSpPr>
          <p:cNvPr id="8" name="Rectangle 7"/>
          <p:cNvSpPr/>
          <p:nvPr/>
        </p:nvSpPr>
        <p:spPr>
          <a:xfrm>
            <a:off x="4902809" y="2360428"/>
            <a:ext cx="3783991" cy="2893100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Catégories de langage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Cmap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68288" marR="0" lvl="0" indent="-1746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8888" algn="l"/>
                <a:tab pos="1887538" algn="l"/>
              </a:tabLst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626018" y="5527972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Expression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56880" y="1072605"/>
            <a:ext cx="598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Représentation en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Cmap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des catégories de pensée 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3153" y="174497"/>
            <a:ext cx="798990" cy="634814"/>
          </a:xfrm>
          <a:prstGeom prst="rect">
            <a:avLst/>
          </a:prstGeom>
        </p:spPr>
      </p:pic>
      <p:sp>
        <p:nvSpPr>
          <p:cNvPr id="20" name="Demi-tour 19"/>
          <p:cNvSpPr/>
          <p:nvPr/>
        </p:nvSpPr>
        <p:spPr>
          <a:xfrm rot="10800000" flipH="1">
            <a:off x="1871330" y="5520519"/>
            <a:ext cx="5102676" cy="921224"/>
          </a:xfrm>
          <a:prstGeom prst="uturnArrow">
            <a:avLst>
              <a:gd name="adj1" fmla="val 16536"/>
              <a:gd name="adj2" fmla="val 25000"/>
              <a:gd name="adj3" fmla="val 25000"/>
              <a:gd name="adj4" fmla="val 43750"/>
              <a:gd name="adj5" fmla="val 9351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3911" y="2909257"/>
            <a:ext cx="3694383" cy="209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4937811" y="2755368"/>
            <a:ext cx="13211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Code sémiotique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" y="0"/>
            <a:ext cx="2159390" cy="510012"/>
          </a:xfrm>
          <a:prstGeom prst="rect">
            <a:avLst/>
          </a:prstGeom>
          <a:solidFill>
            <a:srgbClr val="800000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CmapTools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8782" y="5469242"/>
            <a:ext cx="376294" cy="312795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7332469" y="5490128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Aucune vérification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845894" y="1881266"/>
            <a:ext cx="2467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Langue de l’intellection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578619" y="1881266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Langue de représentation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E3F5ACB-8F96-44A1-B417-02C004DC24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10551" y="4967269"/>
            <a:ext cx="1480393" cy="148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2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25D0CB-A13D-4439-9A23-21ECA3FA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EF859-5BB5-9044-A469-AF76945C946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B3419C-32C8-4339-B4AA-85ECEF6D6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27" y="1039203"/>
            <a:ext cx="7245545" cy="41088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E21AEA8-0C23-444A-9718-A6E5D7556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115" y="5784976"/>
            <a:ext cx="865162" cy="71916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B2C1DC0-A5C7-482B-849F-3D09E635B430}"/>
              </a:ext>
            </a:extLst>
          </p:cNvPr>
          <p:cNvSpPr txBox="1"/>
          <p:nvPr/>
        </p:nvSpPr>
        <p:spPr>
          <a:xfrm>
            <a:off x="3102831" y="5944504"/>
            <a:ext cx="1752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verification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1ED44E-B531-401F-89BD-6F7353294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153" y="174497"/>
            <a:ext cx="798990" cy="63481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B135F39-1AB8-48FA-ABBE-7456C62435D5}"/>
              </a:ext>
            </a:extLst>
          </p:cNvPr>
          <p:cNvSpPr txBox="1"/>
          <p:nvPr/>
        </p:nvSpPr>
        <p:spPr>
          <a:xfrm>
            <a:off x="1" y="0"/>
            <a:ext cx="2830868" cy="571568"/>
          </a:xfrm>
          <a:prstGeom prst="rect">
            <a:avLst/>
          </a:prstGeom>
          <a:solidFill>
            <a:srgbClr val="17606C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CmapTools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41" y="4591620"/>
            <a:ext cx="1238253" cy="11128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961" y="4335756"/>
            <a:ext cx="1044319" cy="92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6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61723"/>
            <a:ext cx="9144000" cy="559627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EF859-5BB5-9044-A469-AF76945C946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B135F39-1AB8-48FA-ABBE-7456C62435D5}"/>
              </a:ext>
            </a:extLst>
          </p:cNvPr>
          <p:cNvSpPr txBox="1"/>
          <p:nvPr/>
        </p:nvSpPr>
        <p:spPr>
          <a:xfrm>
            <a:off x="1" y="0"/>
            <a:ext cx="2830868" cy="571568"/>
          </a:xfrm>
          <a:prstGeom prst="rect">
            <a:avLst/>
          </a:prstGeom>
          <a:solidFill>
            <a:srgbClr val="17606C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CmapTools</a:t>
            </a:r>
          </a:p>
        </p:txBody>
      </p:sp>
      <p:sp>
        <p:nvSpPr>
          <p:cNvPr id="9" name="Bulle rectangulaire à coins arrondis 8"/>
          <p:cNvSpPr/>
          <p:nvPr/>
        </p:nvSpPr>
        <p:spPr>
          <a:xfrm>
            <a:off x="1390764" y="2854603"/>
            <a:ext cx="1072276" cy="359486"/>
          </a:xfrm>
          <a:prstGeom prst="wedgeRoundRectCallout">
            <a:avLst>
              <a:gd name="adj1" fmla="val 84049"/>
              <a:gd name="adj2" fmla="val 10170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Bulle rectangulaire à coins arrondis 8"/>
          <p:cNvSpPr/>
          <p:nvPr/>
        </p:nvSpPr>
        <p:spPr>
          <a:xfrm>
            <a:off x="1710901" y="1296544"/>
            <a:ext cx="823320" cy="235158"/>
          </a:xfrm>
          <a:prstGeom prst="wedgeRoundRectCallout">
            <a:avLst>
              <a:gd name="adj1" fmla="val 84049"/>
              <a:gd name="adj2" fmla="val 10170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35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D02FAA-EEB7-4EBC-9EC6-2303F075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7A303-0FEE-4575-A7E3-BE50A4C040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19FD7E0-73E0-440F-BD53-01726D897D25}"/>
              </a:ext>
            </a:extLst>
          </p:cNvPr>
          <p:cNvSpPr txBox="1"/>
          <p:nvPr/>
        </p:nvSpPr>
        <p:spPr>
          <a:xfrm>
            <a:off x="-10194" y="0"/>
            <a:ext cx="2042194" cy="523220"/>
          </a:xfrm>
          <a:prstGeom prst="rect">
            <a:avLst/>
          </a:prstGeom>
          <a:solidFill>
            <a:srgbClr val="17525C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Exercise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59A256-1198-4595-8EDD-63F18C0DD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61" y="1173716"/>
            <a:ext cx="2230990" cy="22309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49AD0A-259A-48DA-8179-C4A2AC098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674" y="259076"/>
            <a:ext cx="2690303" cy="26903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36BE63-EBEE-4B6B-B0B5-1A5C1ECB9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621" y="3392176"/>
            <a:ext cx="2802112" cy="28021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0AB421-AF18-4862-ACFF-A161CDD43A36}"/>
              </a:ext>
            </a:extLst>
          </p:cNvPr>
          <p:cNvSpPr/>
          <p:nvPr/>
        </p:nvSpPr>
        <p:spPr>
          <a:xfrm>
            <a:off x="2826730" y="405304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长凳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0826D9-CE9A-4F18-997D-58C0B571D775}"/>
              </a:ext>
            </a:extLst>
          </p:cNvPr>
          <p:cNvSpPr/>
          <p:nvPr/>
        </p:nvSpPr>
        <p:spPr>
          <a:xfrm>
            <a:off x="4362149" y="915507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椅子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3D4AA7-B33B-4CDE-B453-DCD6BCC57F48}"/>
              </a:ext>
            </a:extLst>
          </p:cNvPr>
          <p:cNvSpPr/>
          <p:nvPr/>
        </p:nvSpPr>
        <p:spPr>
          <a:xfrm>
            <a:off x="4165347" y="598136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长椅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407AAA-0E50-488E-A7A2-62A41C098BC8}"/>
              </a:ext>
            </a:extLst>
          </p:cNvPr>
          <p:cNvSpPr txBox="1"/>
          <p:nvPr/>
        </p:nvSpPr>
        <p:spPr>
          <a:xfrm>
            <a:off x="1851412" y="4701375"/>
            <a:ext cx="64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chair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76975E-1AEF-407A-9E6C-67609C8F7447}"/>
              </a:ext>
            </a:extLst>
          </p:cNvPr>
          <p:cNvSpPr txBox="1"/>
          <p:nvPr/>
        </p:nvSpPr>
        <p:spPr>
          <a:xfrm>
            <a:off x="4615954" y="2202098"/>
            <a:ext cx="77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chaise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46F2B0-1A9C-456A-83CD-56283D154B54}"/>
              </a:ext>
            </a:extLst>
          </p:cNvPr>
          <p:cNvSpPr txBox="1"/>
          <p:nvPr/>
        </p:nvSpPr>
        <p:spPr>
          <a:xfrm>
            <a:off x="3661402" y="3404706"/>
            <a:ext cx="63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banc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ADD94EE-8FA6-4D19-BD64-2A56401437F6}"/>
              </a:ext>
            </a:extLst>
          </p:cNvPr>
          <p:cNvSpPr txBox="1"/>
          <p:nvPr/>
        </p:nvSpPr>
        <p:spPr>
          <a:xfrm>
            <a:off x="4713501" y="4307486"/>
            <a:ext cx="76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bench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9A896D-EBFA-4EC9-976C-A0C61ADC2D98}"/>
              </a:ext>
            </a:extLst>
          </p:cNvPr>
          <p:cNvSpPr txBox="1"/>
          <p:nvPr/>
        </p:nvSpPr>
        <p:spPr>
          <a:xfrm>
            <a:off x="3078419" y="5070707"/>
            <a:ext cx="86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canapé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D9757B0-FFE4-40A0-B319-FD2F6ACC2377}"/>
              </a:ext>
            </a:extLst>
          </p:cNvPr>
          <p:cNvSpPr txBox="1"/>
          <p:nvPr/>
        </p:nvSpPr>
        <p:spPr>
          <a:xfrm>
            <a:off x="2696719" y="2730435"/>
            <a:ext cx="90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fauteuil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70CED0A-794C-42AF-A884-4CCBE048F5A2}"/>
              </a:ext>
            </a:extLst>
          </p:cNvPr>
          <p:cNvSpPr txBox="1"/>
          <p:nvPr/>
        </p:nvSpPr>
        <p:spPr>
          <a:xfrm>
            <a:off x="3149897" y="1796520"/>
            <a:ext cx="102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armchair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F11BBD-C860-4159-9849-52A7DE3F13C8}"/>
              </a:ext>
            </a:extLst>
          </p:cNvPr>
          <p:cNvSpPr txBox="1"/>
          <p:nvPr/>
        </p:nvSpPr>
        <p:spPr>
          <a:xfrm>
            <a:off x="716127" y="5254485"/>
            <a:ext cx="74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couch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AEACE8A-5A15-47DE-A6F6-4792747BE409}"/>
              </a:ext>
            </a:extLst>
          </p:cNvPr>
          <p:cNvSpPr txBox="1"/>
          <p:nvPr/>
        </p:nvSpPr>
        <p:spPr>
          <a:xfrm>
            <a:off x="1028004" y="3627961"/>
            <a:ext cx="64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stool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254B7E0-5C2D-4D29-9D9F-8DF3C40C3741}"/>
              </a:ext>
            </a:extLst>
          </p:cNvPr>
          <p:cNvSpPr txBox="1"/>
          <p:nvPr/>
        </p:nvSpPr>
        <p:spPr>
          <a:xfrm>
            <a:off x="7395302" y="3908621"/>
            <a:ext cx="100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tabouret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54161A0-70FB-4777-94A0-94DF461DC7AD}"/>
              </a:ext>
            </a:extLst>
          </p:cNvPr>
          <p:cNvSpPr txBox="1"/>
          <p:nvPr/>
        </p:nvSpPr>
        <p:spPr>
          <a:xfrm>
            <a:off x="6999317" y="265815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pouf</a:t>
            </a:r>
          </a:p>
        </p:txBody>
      </p:sp>
    </p:spTree>
    <p:extLst>
      <p:ext uri="{BB962C8B-B14F-4D97-AF65-F5344CB8AC3E}">
        <p14:creationId xmlns:p14="http://schemas.microsoft.com/office/powerpoint/2010/main" val="165380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901E3F56-9B0B-4966-918D-CE30852B9E49}"/>
              </a:ext>
            </a:extLst>
          </p:cNvPr>
          <p:cNvSpPr txBox="1"/>
          <p:nvPr/>
        </p:nvSpPr>
        <p:spPr>
          <a:xfrm>
            <a:off x="-1" y="0"/>
            <a:ext cx="3365772" cy="510012"/>
          </a:xfrm>
          <a:prstGeom prst="rect">
            <a:avLst/>
          </a:prstGeom>
          <a:solidFill>
            <a:srgbClr val="800000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Array of Differences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88EE196-3E29-47A9-A20E-04CCCE094352}"/>
              </a:ext>
            </a:extLst>
          </p:cNvPr>
          <p:cNvGraphicFramePr>
            <a:graphicFrameLocks noGrp="1"/>
          </p:cNvGraphicFramePr>
          <p:nvPr/>
        </p:nvGraphicFramePr>
        <p:xfrm>
          <a:off x="181445" y="1341690"/>
          <a:ext cx="8777203" cy="226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3614">
                  <a:extLst>
                    <a:ext uri="{9D8B030D-6E8A-4147-A177-3AD203B41FA5}">
                      <a16:colId xmlns:a16="http://schemas.microsoft.com/office/drawing/2014/main" val="153862305"/>
                    </a:ext>
                  </a:extLst>
                </a:gridCol>
                <a:gridCol w="584391">
                  <a:extLst>
                    <a:ext uri="{9D8B030D-6E8A-4147-A177-3AD203B41FA5}">
                      <a16:colId xmlns:a16="http://schemas.microsoft.com/office/drawing/2014/main" val="2018447768"/>
                    </a:ext>
                  </a:extLst>
                </a:gridCol>
                <a:gridCol w="614385">
                  <a:extLst>
                    <a:ext uri="{9D8B030D-6E8A-4147-A177-3AD203B41FA5}">
                      <a16:colId xmlns:a16="http://schemas.microsoft.com/office/drawing/2014/main" val="520663637"/>
                    </a:ext>
                  </a:extLst>
                </a:gridCol>
                <a:gridCol w="591557">
                  <a:extLst>
                    <a:ext uri="{9D8B030D-6E8A-4147-A177-3AD203B41FA5}">
                      <a16:colId xmlns:a16="http://schemas.microsoft.com/office/drawing/2014/main" val="601720613"/>
                    </a:ext>
                  </a:extLst>
                </a:gridCol>
                <a:gridCol w="578735">
                  <a:extLst>
                    <a:ext uri="{9D8B030D-6E8A-4147-A177-3AD203B41FA5}">
                      <a16:colId xmlns:a16="http://schemas.microsoft.com/office/drawing/2014/main" val="354838226"/>
                    </a:ext>
                  </a:extLst>
                </a:gridCol>
                <a:gridCol w="671331">
                  <a:extLst>
                    <a:ext uri="{9D8B030D-6E8A-4147-A177-3AD203B41FA5}">
                      <a16:colId xmlns:a16="http://schemas.microsoft.com/office/drawing/2014/main" val="428254733"/>
                    </a:ext>
                  </a:extLst>
                </a:gridCol>
                <a:gridCol w="636608">
                  <a:extLst>
                    <a:ext uri="{9D8B030D-6E8A-4147-A177-3AD203B41FA5}">
                      <a16:colId xmlns:a16="http://schemas.microsoft.com/office/drawing/2014/main" val="2648230551"/>
                    </a:ext>
                  </a:extLst>
                </a:gridCol>
                <a:gridCol w="671331">
                  <a:extLst>
                    <a:ext uri="{9D8B030D-6E8A-4147-A177-3AD203B41FA5}">
                      <a16:colId xmlns:a16="http://schemas.microsoft.com/office/drawing/2014/main" val="3855204158"/>
                    </a:ext>
                  </a:extLst>
                </a:gridCol>
                <a:gridCol w="682907">
                  <a:extLst>
                    <a:ext uri="{9D8B030D-6E8A-4147-A177-3AD203B41FA5}">
                      <a16:colId xmlns:a16="http://schemas.microsoft.com/office/drawing/2014/main" val="3238245845"/>
                    </a:ext>
                  </a:extLst>
                </a:gridCol>
                <a:gridCol w="8911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1172">
                  <a:extLst>
                    <a:ext uri="{9D8B030D-6E8A-4147-A177-3AD203B41FA5}">
                      <a16:colId xmlns:a16="http://schemas.microsoft.com/office/drawing/2014/main" val="4145048887"/>
                    </a:ext>
                  </a:extLst>
                </a:gridCol>
              </a:tblGrid>
              <a:tr h="440811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>
                          <a:solidFill>
                            <a:srgbClr val="009900"/>
                          </a:solidFill>
                        </a:rPr>
                        <a:t>Concepts</a:t>
                      </a:r>
                      <a:endParaRPr lang="en-GB" sz="1050" b="1" noProof="0" dirty="0">
                        <a:solidFill>
                          <a:srgbClr val="009900"/>
                        </a:solidFill>
                      </a:endParaRPr>
                    </a:p>
                  </a:txBody>
                  <a:tcPr marL="72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for one</a:t>
                      </a:r>
                      <a:r>
                        <a:rPr lang="en-GB" sz="1050" b="1" baseline="0" noProof="0" dirty="0"/>
                        <a:t> person</a:t>
                      </a:r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several persons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with feet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without feet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with</a:t>
                      </a:r>
                      <a:r>
                        <a:rPr lang="en-GB" sz="1050" b="1" baseline="0" noProof="0" dirty="0"/>
                        <a:t>  back</a:t>
                      </a:r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without</a:t>
                      </a:r>
                      <a:r>
                        <a:rPr lang="en-GB" sz="1050" b="1" baseline="0" noProof="0" dirty="0"/>
                        <a:t>  back</a:t>
                      </a:r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with arms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without</a:t>
                      </a:r>
                      <a:r>
                        <a:rPr lang="en-GB" sz="1050" b="1" baseline="0" noProof="0" dirty="0"/>
                        <a:t> arms</a:t>
                      </a:r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>
                          <a:solidFill>
                            <a:srgbClr val="0000FF"/>
                          </a:solidFill>
                        </a:rPr>
                        <a:t>Designations (English)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>
                          <a:solidFill>
                            <a:srgbClr val="0000FF"/>
                          </a:solidFill>
                        </a:rPr>
                        <a:t>Designations (French)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797226"/>
                  </a:ext>
                </a:extLst>
              </a:tr>
              <a:tr h="373076">
                <a:tc>
                  <a:txBody>
                    <a:bodyPr/>
                    <a:lstStyle/>
                    <a:p>
                      <a:r>
                        <a:rPr lang="en-GB" sz="1050" b="1" noProof="0" dirty="0">
                          <a:solidFill>
                            <a:srgbClr val="009900"/>
                          </a:solidFill>
                        </a:rPr>
                        <a:t>&lt;Seat 1 person with feet with back without arms&gt;</a:t>
                      </a:r>
                    </a:p>
                  </a:txBody>
                  <a:tcPr marL="72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>
                          <a:solidFill>
                            <a:srgbClr val="0000FF"/>
                          </a:solidFill>
                        </a:rPr>
                        <a:t>“chair”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noProof="0" dirty="0">
                          <a:solidFill>
                            <a:srgbClr val="0000FF"/>
                          </a:solidFill>
                        </a:rPr>
                        <a:t>“chaise”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35283"/>
                  </a:ext>
                </a:extLst>
              </a:tr>
              <a:tr h="362837">
                <a:tc>
                  <a:txBody>
                    <a:bodyPr/>
                    <a:lstStyle/>
                    <a:p>
                      <a:pPr marL="0" marR="0" lvl="0" indent="0" algn="l" defTabSz="456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noProof="0" dirty="0">
                          <a:solidFill>
                            <a:srgbClr val="009900"/>
                          </a:solidFill>
                        </a:rPr>
                        <a:t>&lt;Seat 1 person with feet with back with arms&gt;</a:t>
                      </a:r>
                    </a:p>
                  </a:txBody>
                  <a:tcPr marL="72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>
                          <a:solidFill>
                            <a:srgbClr val="0000FF"/>
                          </a:solidFill>
                        </a:rPr>
                        <a:t>“armchair”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noProof="0" dirty="0">
                          <a:solidFill>
                            <a:srgbClr val="0000FF"/>
                          </a:solidFill>
                        </a:rPr>
                        <a:t>“fauteuil”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438782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marL="0" marR="0" lvl="0" indent="0" algn="l" defTabSz="456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noProof="0" dirty="0">
                          <a:solidFill>
                            <a:srgbClr val="009900"/>
                          </a:solidFill>
                        </a:rPr>
                        <a:t>&lt;Seat 1 person with feet without back without arms&gt;</a:t>
                      </a:r>
                    </a:p>
                  </a:txBody>
                  <a:tcPr marL="72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>
                          <a:solidFill>
                            <a:srgbClr val="0000FF"/>
                          </a:solidFill>
                        </a:rPr>
                        <a:t>“stool”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noProof="0" dirty="0">
                          <a:solidFill>
                            <a:srgbClr val="0000FF"/>
                          </a:solidFill>
                        </a:rPr>
                        <a:t>“tabouret”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593730"/>
                  </a:ext>
                </a:extLst>
              </a:tr>
              <a:tr h="377955">
                <a:tc>
                  <a:txBody>
                    <a:bodyPr/>
                    <a:lstStyle/>
                    <a:p>
                      <a:pPr marL="0" marR="0" lvl="0" indent="0" algn="l" defTabSz="456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noProof="0" dirty="0">
                          <a:solidFill>
                            <a:srgbClr val="009900"/>
                          </a:solidFill>
                        </a:rPr>
                        <a:t>&lt;Seat several persons with feet with back with arms&gt;</a:t>
                      </a:r>
                    </a:p>
                  </a:txBody>
                  <a:tcPr marL="72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>
                          <a:solidFill>
                            <a:srgbClr val="0000FF"/>
                          </a:solidFill>
                        </a:rPr>
                        <a:t>“couch”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noProof="0" dirty="0">
                          <a:solidFill>
                            <a:srgbClr val="0000FF"/>
                          </a:solidFill>
                        </a:rPr>
                        <a:t>“canapé”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848864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marL="0" marR="0" lvl="0" indent="0" algn="l" defTabSz="456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noProof="0" dirty="0">
                          <a:solidFill>
                            <a:srgbClr val="009900"/>
                          </a:solidFill>
                        </a:rPr>
                        <a:t>&lt;Seat several persons with feet without back without arms&gt;</a:t>
                      </a:r>
                    </a:p>
                  </a:txBody>
                  <a:tcPr marL="72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>
                          <a:solidFill>
                            <a:srgbClr val="0000FF"/>
                          </a:solidFill>
                        </a:rPr>
                        <a:t>“bench”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noProof="0" dirty="0">
                          <a:solidFill>
                            <a:srgbClr val="0000FF"/>
                          </a:solidFill>
                        </a:rPr>
                        <a:t>“banc”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040301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156598" y="1021792"/>
            <a:ext cx="1107463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Axis of analysis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65771" y="1021792"/>
            <a:ext cx="1126961" cy="253916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Axis of analysis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570854" y="1021792"/>
            <a:ext cx="1126961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Axis of analysis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825760" y="1021792"/>
            <a:ext cx="1126961" cy="253916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Axis of analysis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A559EC2-C99E-476E-A4FD-49D31DEB1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EF859-5BB5-9044-A469-AF76945C946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C0482D1-488A-4E96-B256-16015C298DD1}"/>
              </a:ext>
            </a:extLst>
          </p:cNvPr>
          <p:cNvSpPr txBox="1"/>
          <p:nvPr/>
        </p:nvSpPr>
        <p:spPr>
          <a:xfrm>
            <a:off x="7811000" y="1021792"/>
            <a:ext cx="478263" cy="253916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Terms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E21AEA8-0C23-444A-9718-A6E5D755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8" y="4278953"/>
            <a:ext cx="549230" cy="45654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B2C1DC0-A5C7-482B-849F-3D09E635B430}"/>
              </a:ext>
            </a:extLst>
          </p:cNvPr>
          <p:cNvSpPr txBox="1"/>
          <p:nvPr/>
        </p:nvSpPr>
        <p:spPr>
          <a:xfrm>
            <a:off x="823598" y="3963073"/>
            <a:ext cx="82539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Some concepts can have no designation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00" marR="0" lvl="0" indent="-1635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a given language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(e.g. the term “</a:t>
            </a:r>
            <a:r>
              <a:rPr kumimoji="0" lang="ja-JP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游ゴシック" panose="020B0400000000000000" pitchFamily="34" charset="-128"/>
                <a:cs typeface="Arial"/>
              </a:rPr>
              <a:t>椅子</a:t>
            </a:r>
            <a:r>
              <a:rPr kumimoji="0" lang="fr-FR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游ゴシック" panose="020B0400000000000000" pitchFamily="34" charset="-128"/>
                <a:cs typeface="Arial"/>
              </a:rPr>
              <a:t>"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Chinese designates the concept of &lt;Seat for one person with back and feet&gt;, which has no designation in English (“chair” or “armchair”)</a:t>
            </a:r>
          </a:p>
          <a:p>
            <a:pPr marL="342900" marR="0" lvl="0" indent="-1635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any languages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(e.g. concepts whose purpose is organizing the ontology)</a:t>
            </a:r>
          </a:p>
        </p:txBody>
      </p:sp>
    </p:spTree>
    <p:extLst>
      <p:ext uri="{BB962C8B-B14F-4D97-AF65-F5344CB8AC3E}">
        <p14:creationId xmlns:p14="http://schemas.microsoft.com/office/powerpoint/2010/main" val="2350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83D7816-EE89-43AD-98A5-EFF93FC1B0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" y="0"/>
            <a:ext cx="9140298" cy="685522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112473" y="244199"/>
            <a:ext cx="4295735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 of: 	-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“chaise”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	French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-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“chair”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	English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-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ja-JP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椅子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	Chinese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36B6B5E-F700-4120-82C6-C6A5B3BFA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7A303-0FEE-4575-A7E3-BE50A4C040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CC0F0A7-6958-4ED0-927B-97CA28762B2B}"/>
              </a:ext>
            </a:extLst>
          </p:cNvPr>
          <p:cNvSpPr txBox="1"/>
          <p:nvPr/>
        </p:nvSpPr>
        <p:spPr>
          <a:xfrm>
            <a:off x="58934" y="92889"/>
            <a:ext cx="1452642" cy="461665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2915742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A013E-D17F-4EA3-9ED5-B8F3216CE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06" y="5026421"/>
            <a:ext cx="1607099" cy="121150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B135F39-1AB8-48FA-ABBE-7456C62435D5}"/>
              </a:ext>
            </a:extLst>
          </p:cNvPr>
          <p:cNvSpPr txBox="1"/>
          <p:nvPr/>
        </p:nvSpPr>
        <p:spPr>
          <a:xfrm>
            <a:off x="1" y="0"/>
            <a:ext cx="2830868" cy="571568"/>
          </a:xfrm>
          <a:prstGeom prst="rect">
            <a:avLst/>
          </a:prstGeom>
          <a:solidFill>
            <a:srgbClr val="17606C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CmapTools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003" y="908589"/>
            <a:ext cx="6411147" cy="47720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153" y="174497"/>
            <a:ext cx="798990" cy="63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1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A013E-D17F-4EA3-9ED5-B8F3216CE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8" y="1211078"/>
            <a:ext cx="8917776" cy="359778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1968F5E-5E3E-4E59-BD76-B0F7F5EAA69D}"/>
              </a:ext>
            </a:extLst>
          </p:cNvPr>
          <p:cNvSpPr txBox="1"/>
          <p:nvPr/>
        </p:nvSpPr>
        <p:spPr>
          <a:xfrm>
            <a:off x="58934" y="92889"/>
            <a:ext cx="3292504" cy="461665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Exercise: CmapTools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E24F289-F889-4B41-B6FD-A0C13F030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22" y="136514"/>
            <a:ext cx="176189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6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A013E-D17F-4EA3-9ED5-B8F3216CE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40" y="1356589"/>
            <a:ext cx="7229773" cy="37891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1968F5E-5E3E-4E59-BD76-B0F7F5EAA69D}"/>
              </a:ext>
            </a:extLst>
          </p:cNvPr>
          <p:cNvSpPr txBox="1"/>
          <p:nvPr/>
        </p:nvSpPr>
        <p:spPr>
          <a:xfrm>
            <a:off x="58934" y="92889"/>
            <a:ext cx="3292504" cy="461665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Exercise: CmapTools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E24F289-F889-4B41-B6FD-A0C13F030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22" y="136514"/>
            <a:ext cx="176189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4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C9BE1E6-270B-4ED5-8EDD-F6F3C2E76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696"/>
            <a:ext cx="9144000" cy="521260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84B267-4C14-458B-A028-02EE2800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EF859-5BB5-9044-A469-AF76945C946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1968F5E-5E3E-4E59-BD76-B0F7F5EAA69D}"/>
              </a:ext>
            </a:extLst>
          </p:cNvPr>
          <p:cNvSpPr txBox="1"/>
          <p:nvPr/>
        </p:nvSpPr>
        <p:spPr>
          <a:xfrm>
            <a:off x="58934" y="92889"/>
            <a:ext cx="3292504" cy="461665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Exercise: CmapTools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E24F289-F889-4B41-B6FD-A0C13F030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22" y="136514"/>
            <a:ext cx="176189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1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7"/>
          <p:cNvSpPr txBox="1">
            <a:spLocks noChangeArrowheads="1"/>
          </p:cNvSpPr>
          <p:nvPr/>
        </p:nvSpPr>
        <p:spPr bwMode="auto">
          <a:xfrm>
            <a:off x="3899922" y="1865017"/>
            <a:ext cx="5244078" cy="85547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80000" tIns="72000" rIns="324000" bIns="16560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B4620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Protégé</a:t>
            </a:r>
          </a:p>
        </p:txBody>
      </p:sp>
      <p:pic>
        <p:nvPicPr>
          <p:cNvPr id="3" name="Image 2" descr="Cites obscures00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9" y="1229940"/>
            <a:ext cx="3601461" cy="525532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CE6A19-FF9B-4391-AF58-8025F9AB4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7"/>
          <p:cNvSpPr txBox="1">
            <a:spLocks noChangeArrowheads="1"/>
          </p:cNvSpPr>
          <p:nvPr/>
        </p:nvSpPr>
        <p:spPr bwMode="auto">
          <a:xfrm>
            <a:off x="116569" y="117745"/>
            <a:ext cx="8908021" cy="855473"/>
          </a:xfrm>
          <a:prstGeom prst="rect">
            <a:avLst/>
          </a:prstGeom>
          <a:solidFill>
            <a:srgbClr val="17606C"/>
          </a:solidFill>
          <a:ln>
            <a:noFill/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80000" tIns="72000" rIns="324000" bIns="16560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Formal</a:t>
            </a:r>
            <a:r>
              <a:rPr kumimoji="0" lang="en-GB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Tools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D513B68-2DCF-498F-97D8-B03E5B915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851" y="3060681"/>
            <a:ext cx="214597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83115" cy="1241558"/>
          </a:xfrm>
          <a:prstGeom prst="rect">
            <a:avLst/>
          </a:prstGeom>
        </p:spPr>
      </p:pic>
      <p:pic>
        <p:nvPicPr>
          <p:cNvPr id="9" name="Image 8" descr="Capture d'écran 2016-11-29 13.00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15" y="110325"/>
            <a:ext cx="4495295" cy="101506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85" y="3987424"/>
            <a:ext cx="4222030" cy="251865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300" y="3785657"/>
            <a:ext cx="3414133" cy="27204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399BE2-A207-43F9-AE65-2B068735BE39}"/>
              </a:ext>
            </a:extLst>
          </p:cNvPr>
          <p:cNvSpPr/>
          <p:nvPr/>
        </p:nvSpPr>
        <p:spPr>
          <a:xfrm>
            <a:off x="641615" y="1464822"/>
            <a:ext cx="80770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Protégé is a free, open source ontology editor written in Java and developed at Stanford University. More than 300,000 users are registered.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provides: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graphic user interface to define ontologies;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deductive classifiers to validate that models are consistent and to infer new information based on the analysis of ontology.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D417D23-028B-47C6-9B3F-B78A68B22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3583" y="206517"/>
            <a:ext cx="986544" cy="1125391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BC012E-4891-4E82-AFCC-2CD674672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03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762" y="188650"/>
            <a:ext cx="4966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Components of OWL Ontologies</a:t>
            </a:r>
          </a:p>
        </p:txBody>
      </p:sp>
      <p:pic>
        <p:nvPicPr>
          <p:cNvPr id="5" name="Image 4" descr="Capture d'écran 2016-12-08 09.59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22" y="2811222"/>
            <a:ext cx="5561598" cy="270912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78020" y="1817019"/>
            <a:ext cx="7647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represent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domain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which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interested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62510" y="1156886"/>
            <a:ext cx="1610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1)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78020" y="5922747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Terminology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« 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» or « instance »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6BEB25B-B21C-49FE-A3BD-9BAA1554A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2851" y="0"/>
            <a:ext cx="1053318" cy="10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762" y="188650"/>
            <a:ext cx="4966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Components of OWL Ontologies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78020" y="1817019"/>
            <a:ext cx="7720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Properties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binary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relations  on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i.e.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properties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together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62510" y="1156886"/>
            <a:ext cx="1557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2)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Properties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 1" descr="Capture d'écran 2016-12-08 10.02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43" y="2829521"/>
            <a:ext cx="5816600" cy="25146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8763" y="5922747"/>
            <a:ext cx="856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Terminology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« 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properties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», « slots » (Protégé), « 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roles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» (DL), « relations », « 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attributes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»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D8663F5-998E-4146-B226-037AE468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2851" y="0"/>
            <a:ext cx="1053318" cy="10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9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762" y="188650"/>
            <a:ext cx="4966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Components of OWL Ontologies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38831" y="1390987"/>
            <a:ext cx="7720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OWL classes are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interpreted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 sets 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contain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individuals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23321" y="787554"/>
            <a:ext cx="1213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3) Classes</a:t>
            </a:r>
          </a:p>
        </p:txBody>
      </p:sp>
      <p:pic>
        <p:nvPicPr>
          <p:cNvPr id="3" name="Image 2" descr="Capture d'écran 2016-12-08 10.10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08" y="1826317"/>
            <a:ext cx="5308984" cy="378941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30762" y="6254388"/>
            <a:ext cx="378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Terminology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« classes », « concepts »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EFD224-2279-4666-AC97-0FD9B82AEE1A}"/>
              </a:ext>
            </a:extLst>
          </p:cNvPr>
          <p:cNvSpPr txBox="1"/>
          <p:nvPr/>
        </p:nvSpPr>
        <p:spPr>
          <a:xfrm>
            <a:off x="1078756" y="5719074"/>
            <a:ext cx="7720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Classes can be declared as disjoint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0C0B9FC-7A35-4310-9FFA-687E0CDE4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2851" y="0"/>
            <a:ext cx="1053318" cy="10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3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762" y="188650"/>
            <a:ext cx="4966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Components of OWL Ontologies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78020" y="1760319"/>
            <a:ext cx="7720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Inconsistent classes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62510" y="1156886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5) Reasoner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48763" y="6368233"/>
            <a:ext cx="378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Terminology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« classes », « concepts »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2A07303-78B7-46B1-809D-F472BBCE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2851" y="0"/>
            <a:ext cx="1053318" cy="10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759534" y="1021073"/>
            <a:ext cx="429573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 of: 	-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“chaise”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	French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-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“chair”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	English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-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ja-JP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+mn-cs"/>
              </a:rPr>
              <a:t>椅子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	Chinese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20214" y="2616974"/>
            <a:ext cx="735798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1346200" marR="0" lvl="0" indent="-1346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Terminology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 of a term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 of the concept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denoted by the term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expressed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a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natural language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467" y="5113363"/>
            <a:ext cx="825766" cy="100881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03750" y="3554003"/>
            <a:ext cx="499177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to define the concepts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denoted by the terms “seat”, “chair”, “armchair”, “bench”,  etc. 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790337" y="4746750"/>
            <a:ext cx="4991777" cy="17543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(are)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difference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(s) between: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a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a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armchair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a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chair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a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bench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a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back and arms 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</a:t>
            </a:r>
            <a:r>
              <a:rPr kumimoji="0" lang="mr-I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angal" panose="02040503050203030202" pitchFamily="18" charset="0"/>
              </a:rPr>
              <a:t>…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3D7816-EE89-43AD-98A5-EFF93FC1B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27" y="131244"/>
            <a:ext cx="3087650" cy="231573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36B6B5E-F700-4120-82C6-C6A5B3BFA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7A303-0FEE-4575-A7E3-BE50A4C040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C7EFE13-4525-48C6-907A-6B6138EA7C90}"/>
              </a:ext>
            </a:extLst>
          </p:cNvPr>
          <p:cNvSpPr txBox="1"/>
          <p:nvPr/>
        </p:nvSpPr>
        <p:spPr>
          <a:xfrm>
            <a:off x="58934" y="92889"/>
            <a:ext cx="1452642" cy="461665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557272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673" y="628477"/>
            <a:ext cx="7914801" cy="595789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94" y="5026421"/>
            <a:ext cx="1607099" cy="12115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7394" y="468757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it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33" y="2636097"/>
            <a:ext cx="2145978" cy="214597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2851" y="0"/>
            <a:ext cx="1053318" cy="10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5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76" y="748959"/>
            <a:ext cx="7214481" cy="590876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2851" y="0"/>
            <a:ext cx="1053318" cy="10503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957" y="106926"/>
            <a:ext cx="2513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Class Hierarchy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79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2851" y="0"/>
            <a:ext cx="1053318" cy="10503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957" y="106926"/>
            <a:ext cx="3999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 Property Hierarchy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19" y="878171"/>
            <a:ext cx="6924868" cy="566074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287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2851" y="0"/>
            <a:ext cx="1053318" cy="10503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957" y="106926"/>
            <a:ext cx="2513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Class Hierarchy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249" y="811154"/>
            <a:ext cx="6793062" cy="55451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8464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55" y="781180"/>
            <a:ext cx="6823695" cy="55751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98957" y="106926"/>
            <a:ext cx="2057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Visualization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2851" y="0"/>
            <a:ext cx="1053318" cy="105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0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D02FAA-EEB7-4EBC-9EC6-2303F075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7A303-0FEE-4575-A7E3-BE50A4C040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19FD7E0-73E0-440F-BD53-01726D897D25}"/>
              </a:ext>
            </a:extLst>
          </p:cNvPr>
          <p:cNvSpPr txBox="1"/>
          <p:nvPr/>
        </p:nvSpPr>
        <p:spPr>
          <a:xfrm>
            <a:off x="-10194" y="0"/>
            <a:ext cx="2042194" cy="523220"/>
          </a:xfrm>
          <a:prstGeom prst="rect">
            <a:avLst/>
          </a:prstGeom>
          <a:solidFill>
            <a:srgbClr val="17525C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Exercise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59A256-1198-4595-8EDD-63F18C0DD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61" y="1173716"/>
            <a:ext cx="2230990" cy="22309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49AD0A-259A-48DA-8179-C4A2AC098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674" y="259076"/>
            <a:ext cx="2690303" cy="26903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36BE63-EBEE-4B6B-B0B5-1A5C1ECB9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621" y="3392176"/>
            <a:ext cx="2802112" cy="28021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0AB421-AF18-4862-ACFF-A161CDD43A36}"/>
              </a:ext>
            </a:extLst>
          </p:cNvPr>
          <p:cNvSpPr/>
          <p:nvPr/>
        </p:nvSpPr>
        <p:spPr>
          <a:xfrm>
            <a:off x="2826730" y="405304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长凳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0826D9-CE9A-4F18-997D-58C0B571D775}"/>
              </a:ext>
            </a:extLst>
          </p:cNvPr>
          <p:cNvSpPr/>
          <p:nvPr/>
        </p:nvSpPr>
        <p:spPr>
          <a:xfrm>
            <a:off x="4362149" y="915507"/>
            <a:ext cx="639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椅子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3D4AA7-B33B-4CDE-B453-DCD6BCC57F48}"/>
              </a:ext>
            </a:extLst>
          </p:cNvPr>
          <p:cNvSpPr/>
          <p:nvPr/>
        </p:nvSpPr>
        <p:spPr>
          <a:xfrm>
            <a:off x="4165347" y="598136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长椅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407AAA-0E50-488E-A7A2-62A41C098BC8}"/>
              </a:ext>
            </a:extLst>
          </p:cNvPr>
          <p:cNvSpPr txBox="1"/>
          <p:nvPr/>
        </p:nvSpPr>
        <p:spPr>
          <a:xfrm>
            <a:off x="1851412" y="4701375"/>
            <a:ext cx="64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chair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76975E-1AEF-407A-9E6C-67609C8F7447}"/>
              </a:ext>
            </a:extLst>
          </p:cNvPr>
          <p:cNvSpPr txBox="1"/>
          <p:nvPr/>
        </p:nvSpPr>
        <p:spPr>
          <a:xfrm>
            <a:off x="4615954" y="2202098"/>
            <a:ext cx="77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chaise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46F2B0-1A9C-456A-83CD-56283D154B54}"/>
              </a:ext>
            </a:extLst>
          </p:cNvPr>
          <p:cNvSpPr txBox="1"/>
          <p:nvPr/>
        </p:nvSpPr>
        <p:spPr>
          <a:xfrm>
            <a:off x="3661402" y="3404706"/>
            <a:ext cx="63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banc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ADD94EE-8FA6-4D19-BD64-2A56401437F6}"/>
              </a:ext>
            </a:extLst>
          </p:cNvPr>
          <p:cNvSpPr txBox="1"/>
          <p:nvPr/>
        </p:nvSpPr>
        <p:spPr>
          <a:xfrm>
            <a:off x="4713501" y="4307486"/>
            <a:ext cx="76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bench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9A896D-EBFA-4EC9-976C-A0C61ADC2D98}"/>
              </a:ext>
            </a:extLst>
          </p:cNvPr>
          <p:cNvSpPr txBox="1"/>
          <p:nvPr/>
        </p:nvSpPr>
        <p:spPr>
          <a:xfrm>
            <a:off x="3078419" y="5070707"/>
            <a:ext cx="86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canapé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D9757B0-FFE4-40A0-B319-FD2F6ACC2377}"/>
              </a:ext>
            </a:extLst>
          </p:cNvPr>
          <p:cNvSpPr txBox="1"/>
          <p:nvPr/>
        </p:nvSpPr>
        <p:spPr>
          <a:xfrm>
            <a:off x="2696719" y="2730435"/>
            <a:ext cx="90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fauteuil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70CED0A-794C-42AF-A884-4CCBE048F5A2}"/>
              </a:ext>
            </a:extLst>
          </p:cNvPr>
          <p:cNvSpPr txBox="1"/>
          <p:nvPr/>
        </p:nvSpPr>
        <p:spPr>
          <a:xfrm>
            <a:off x="3149897" y="1796520"/>
            <a:ext cx="102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armchair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F11BBD-C860-4159-9849-52A7DE3F13C8}"/>
              </a:ext>
            </a:extLst>
          </p:cNvPr>
          <p:cNvSpPr txBox="1"/>
          <p:nvPr/>
        </p:nvSpPr>
        <p:spPr>
          <a:xfrm>
            <a:off x="716127" y="5254485"/>
            <a:ext cx="74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couch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AEACE8A-5A15-47DE-A6F6-4792747BE409}"/>
              </a:ext>
            </a:extLst>
          </p:cNvPr>
          <p:cNvSpPr txBox="1"/>
          <p:nvPr/>
        </p:nvSpPr>
        <p:spPr>
          <a:xfrm>
            <a:off x="1028004" y="3627961"/>
            <a:ext cx="64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stool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254B7E0-5C2D-4D29-9D9F-8DF3C40C3741}"/>
              </a:ext>
            </a:extLst>
          </p:cNvPr>
          <p:cNvSpPr txBox="1"/>
          <p:nvPr/>
        </p:nvSpPr>
        <p:spPr>
          <a:xfrm>
            <a:off x="7395302" y="3908621"/>
            <a:ext cx="100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tabouret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54161A0-70FB-4777-94A0-94DF461DC7AD}"/>
              </a:ext>
            </a:extLst>
          </p:cNvPr>
          <p:cNvSpPr txBox="1"/>
          <p:nvPr/>
        </p:nvSpPr>
        <p:spPr>
          <a:xfrm>
            <a:off x="6999317" y="265815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pouf</a:t>
            </a:r>
          </a:p>
        </p:txBody>
      </p:sp>
    </p:spTree>
    <p:extLst>
      <p:ext uri="{BB962C8B-B14F-4D97-AF65-F5344CB8AC3E}">
        <p14:creationId xmlns:p14="http://schemas.microsoft.com/office/powerpoint/2010/main" val="105400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92" y="0"/>
            <a:ext cx="1373358" cy="137335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98" y="1647662"/>
            <a:ext cx="1103152" cy="13476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2405" y="689151"/>
            <a:ext cx="4167452" cy="156795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301209" y="762174"/>
            <a:ext cx="450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represent an essential characteristic?</a:t>
            </a:r>
          </a:p>
        </p:txBody>
      </p:sp>
      <p:sp>
        <p:nvSpPr>
          <p:cNvPr id="9" name="Ellipse 8"/>
          <p:cNvSpPr/>
          <p:nvPr/>
        </p:nvSpPr>
        <p:spPr>
          <a:xfrm>
            <a:off x="768730" y="3322738"/>
            <a:ext cx="4500977" cy="2666967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851732" y="2523779"/>
            <a:ext cx="1916257" cy="1288670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07050" y="305917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078843" y="2257103"/>
            <a:ext cx="623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</a:p>
        </p:txBody>
      </p:sp>
      <p:sp>
        <p:nvSpPr>
          <p:cNvPr id="13" name="Losange 12"/>
          <p:cNvSpPr/>
          <p:nvPr/>
        </p:nvSpPr>
        <p:spPr>
          <a:xfrm>
            <a:off x="1993956" y="3797144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osange 13"/>
          <p:cNvSpPr/>
          <p:nvPr/>
        </p:nvSpPr>
        <p:spPr>
          <a:xfrm>
            <a:off x="1945819" y="4329725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osange 14"/>
          <p:cNvSpPr/>
          <p:nvPr/>
        </p:nvSpPr>
        <p:spPr>
          <a:xfrm>
            <a:off x="1626303" y="4490364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Losange 15"/>
          <p:cNvSpPr/>
          <p:nvPr/>
        </p:nvSpPr>
        <p:spPr>
          <a:xfrm>
            <a:off x="1328505" y="4995682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Losange 16"/>
          <p:cNvSpPr/>
          <p:nvPr/>
        </p:nvSpPr>
        <p:spPr>
          <a:xfrm>
            <a:off x="7975858" y="3264930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osange 17"/>
          <p:cNvSpPr/>
          <p:nvPr/>
        </p:nvSpPr>
        <p:spPr>
          <a:xfrm>
            <a:off x="7620178" y="2652653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osange 19"/>
          <p:cNvSpPr/>
          <p:nvPr/>
        </p:nvSpPr>
        <p:spPr>
          <a:xfrm>
            <a:off x="1339934" y="4101944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Losange 20"/>
          <p:cNvSpPr/>
          <p:nvPr/>
        </p:nvSpPr>
        <p:spPr>
          <a:xfrm>
            <a:off x="3309015" y="4623906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Losange 21"/>
          <p:cNvSpPr/>
          <p:nvPr/>
        </p:nvSpPr>
        <p:spPr>
          <a:xfrm>
            <a:off x="3303315" y="5500537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Losange 22"/>
          <p:cNvSpPr/>
          <p:nvPr/>
        </p:nvSpPr>
        <p:spPr>
          <a:xfrm>
            <a:off x="2467604" y="3549855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Losange 23"/>
          <p:cNvSpPr/>
          <p:nvPr/>
        </p:nvSpPr>
        <p:spPr>
          <a:xfrm>
            <a:off x="4761055" y="4862989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Losange 24"/>
          <p:cNvSpPr/>
          <p:nvPr/>
        </p:nvSpPr>
        <p:spPr>
          <a:xfrm>
            <a:off x="4451102" y="5294874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Losange 25"/>
          <p:cNvSpPr/>
          <p:nvPr/>
        </p:nvSpPr>
        <p:spPr>
          <a:xfrm>
            <a:off x="3849355" y="3862888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Losange 26"/>
          <p:cNvSpPr/>
          <p:nvPr/>
        </p:nvSpPr>
        <p:spPr>
          <a:xfrm>
            <a:off x="2874253" y="4188000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Losange 27"/>
          <p:cNvSpPr/>
          <p:nvPr/>
        </p:nvSpPr>
        <p:spPr>
          <a:xfrm>
            <a:off x="1161389" y="4618376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Losange 28"/>
          <p:cNvSpPr/>
          <p:nvPr/>
        </p:nvSpPr>
        <p:spPr>
          <a:xfrm>
            <a:off x="7286233" y="2961520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Losange 29"/>
          <p:cNvSpPr/>
          <p:nvPr/>
        </p:nvSpPr>
        <p:spPr>
          <a:xfrm>
            <a:off x="2620860" y="5420912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Losange 30"/>
          <p:cNvSpPr/>
          <p:nvPr/>
        </p:nvSpPr>
        <p:spPr>
          <a:xfrm>
            <a:off x="2239190" y="4799187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Losange 31"/>
          <p:cNvSpPr/>
          <p:nvPr/>
        </p:nvSpPr>
        <p:spPr>
          <a:xfrm>
            <a:off x="4166874" y="4590623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Losange 32"/>
          <p:cNvSpPr/>
          <p:nvPr/>
        </p:nvSpPr>
        <p:spPr>
          <a:xfrm>
            <a:off x="8339497" y="2921702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Losange 33"/>
          <p:cNvSpPr/>
          <p:nvPr/>
        </p:nvSpPr>
        <p:spPr>
          <a:xfrm>
            <a:off x="1945819" y="5205232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Losange 34"/>
          <p:cNvSpPr/>
          <p:nvPr/>
        </p:nvSpPr>
        <p:spPr>
          <a:xfrm>
            <a:off x="4620083" y="4101944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Losange 35"/>
          <p:cNvSpPr/>
          <p:nvPr/>
        </p:nvSpPr>
        <p:spPr>
          <a:xfrm>
            <a:off x="3860626" y="5300019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Losange 36"/>
          <p:cNvSpPr/>
          <p:nvPr/>
        </p:nvSpPr>
        <p:spPr>
          <a:xfrm>
            <a:off x="7453062" y="3365189"/>
            <a:ext cx="167116" cy="200518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2339590" y="3628240"/>
            <a:ext cx="2666281" cy="152372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3156541" y="4160911"/>
            <a:ext cx="154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Seat with back</a:t>
            </a:r>
          </a:p>
        </p:txBody>
      </p:sp>
      <p:cxnSp>
        <p:nvCxnSpPr>
          <p:cNvPr id="42" name="Connecteur en arc 41"/>
          <p:cNvCxnSpPr>
            <a:stCxn id="35" idx="3"/>
            <a:endCxn id="37" idx="1"/>
          </p:cNvCxnSpPr>
          <p:nvPr/>
        </p:nvCxnSpPr>
        <p:spPr>
          <a:xfrm flipV="1">
            <a:off x="4787199" y="3465448"/>
            <a:ext cx="2665863" cy="736755"/>
          </a:xfrm>
          <a:prstGeom prst="curvedConnector3">
            <a:avLst/>
          </a:prstGeom>
          <a:ln w="9525" cmpd="sng"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5956759" y="3408544"/>
            <a:ext cx="815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hasPart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Connecteur en arc 43"/>
          <p:cNvCxnSpPr>
            <a:stCxn id="32" idx="3"/>
            <a:endCxn id="17" idx="2"/>
          </p:cNvCxnSpPr>
          <p:nvPr/>
        </p:nvCxnSpPr>
        <p:spPr>
          <a:xfrm flipV="1">
            <a:off x="4333990" y="3465448"/>
            <a:ext cx="3725426" cy="1225434"/>
          </a:xfrm>
          <a:prstGeom prst="curvedConnector2">
            <a:avLst/>
          </a:prstGeom>
          <a:ln w="9525" cmpd="sng"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en arc 46"/>
          <p:cNvCxnSpPr>
            <a:stCxn id="26" idx="3"/>
            <a:endCxn id="29" idx="1"/>
          </p:cNvCxnSpPr>
          <p:nvPr/>
        </p:nvCxnSpPr>
        <p:spPr>
          <a:xfrm flipV="1">
            <a:off x="4016471" y="3061779"/>
            <a:ext cx="3269762" cy="901368"/>
          </a:xfrm>
          <a:prstGeom prst="curvedConnector3">
            <a:avLst>
              <a:gd name="adj1" fmla="val 50000"/>
            </a:avLst>
          </a:prstGeom>
          <a:ln w="9525" cmpd="sng"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5328027" y="2575791"/>
            <a:ext cx="815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hasPart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Connecteur en arc 51"/>
          <p:cNvCxnSpPr>
            <a:stCxn id="21" idx="2"/>
            <a:endCxn id="33" idx="2"/>
          </p:cNvCxnSpPr>
          <p:nvPr/>
        </p:nvCxnSpPr>
        <p:spPr>
          <a:xfrm rot="5400000" flipH="1" flipV="1">
            <a:off x="5056712" y="1458081"/>
            <a:ext cx="1702204" cy="5030482"/>
          </a:xfrm>
          <a:prstGeom prst="curvedConnector3">
            <a:avLst>
              <a:gd name="adj1" fmla="val -13430"/>
            </a:avLst>
          </a:prstGeom>
          <a:ln w="9525" cmpd="sng"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en arc 57"/>
          <p:cNvCxnSpPr>
            <a:stCxn id="27" idx="0"/>
            <a:endCxn id="18" idx="1"/>
          </p:cNvCxnSpPr>
          <p:nvPr/>
        </p:nvCxnSpPr>
        <p:spPr>
          <a:xfrm rot="5400000" flipH="1" flipV="1">
            <a:off x="4571450" y="1139273"/>
            <a:ext cx="1435088" cy="4662367"/>
          </a:xfrm>
          <a:prstGeom prst="curvedConnector2">
            <a:avLst/>
          </a:prstGeom>
          <a:ln w="9525" cmpd="sng"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ZoneTexte 63"/>
          <p:cNvSpPr txBox="1"/>
          <p:nvPr/>
        </p:nvSpPr>
        <p:spPr>
          <a:xfrm>
            <a:off x="6143575" y="3966884"/>
            <a:ext cx="815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hasPart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4861933" y="3219023"/>
            <a:ext cx="815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hasPart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6143575" y="4618376"/>
            <a:ext cx="815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hasPart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5183" y="5463560"/>
            <a:ext cx="1103152" cy="1347692"/>
          </a:xfrm>
          <a:prstGeom prst="rect">
            <a:avLst/>
          </a:prstGeom>
        </p:spPr>
      </p:pic>
      <p:sp>
        <p:nvSpPr>
          <p:cNvPr id="70" name="ZoneTexte 69"/>
          <p:cNvSpPr txBox="1"/>
          <p:nvPr/>
        </p:nvSpPr>
        <p:spPr>
          <a:xfrm>
            <a:off x="6529178" y="5455979"/>
            <a:ext cx="21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Seat for one person?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6529178" y="5857015"/>
            <a:ext cx="202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Seat without back?</a:t>
            </a:r>
          </a:p>
        </p:txBody>
      </p:sp>
    </p:spTree>
    <p:extLst>
      <p:ext uri="{BB962C8B-B14F-4D97-AF65-F5344CB8AC3E}">
        <p14:creationId xmlns:p14="http://schemas.microsoft.com/office/powerpoint/2010/main" val="727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/>
      <p:bldP spid="40" grpId="1"/>
      <p:bldP spid="43" grpId="0"/>
      <p:bldP spid="51" grpId="0"/>
      <p:bldP spid="64" grpId="0"/>
      <p:bldP spid="65" grpId="0"/>
      <p:bldP spid="66" grpId="0"/>
      <p:bldP spid="70" grpId="0"/>
      <p:bldP spid="7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60A9FFF2-3BF0-4BA8-988C-85F9F98C1FFD}"/>
              </a:ext>
            </a:extLst>
          </p:cNvPr>
          <p:cNvSpPr/>
          <p:nvPr/>
        </p:nvSpPr>
        <p:spPr>
          <a:xfrm>
            <a:off x="2103120" y="963168"/>
            <a:ext cx="2791968" cy="277977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FAB973-A50B-4295-B664-B59022B2189D}"/>
              </a:ext>
            </a:extLst>
          </p:cNvPr>
          <p:cNvSpPr txBox="1"/>
          <p:nvPr/>
        </p:nvSpPr>
        <p:spPr>
          <a:xfrm>
            <a:off x="1296905" y="1815119"/>
            <a:ext cx="16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Seat for one person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23444D1-06EB-4CBF-8268-FAAB22AEED86}"/>
              </a:ext>
            </a:extLst>
          </p:cNvPr>
          <p:cNvSpPr/>
          <p:nvPr/>
        </p:nvSpPr>
        <p:spPr>
          <a:xfrm>
            <a:off x="3681984" y="963168"/>
            <a:ext cx="2791968" cy="277977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B36B1D-82C5-4715-9C88-D6742354970D}"/>
              </a:ext>
            </a:extLst>
          </p:cNvPr>
          <p:cNvSpPr txBox="1"/>
          <p:nvPr/>
        </p:nvSpPr>
        <p:spPr>
          <a:xfrm>
            <a:off x="4907282" y="1632935"/>
            <a:ext cx="1566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Seat with feet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645C8E8-68E8-43C9-B659-EC38E05FBBE0}"/>
              </a:ext>
            </a:extLst>
          </p:cNvPr>
          <p:cNvSpPr/>
          <p:nvPr/>
        </p:nvSpPr>
        <p:spPr>
          <a:xfrm>
            <a:off x="2615184" y="2106096"/>
            <a:ext cx="2791968" cy="277977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1C7F6D9-6F67-493E-B530-2FA55E1554A7}"/>
              </a:ext>
            </a:extLst>
          </p:cNvPr>
          <p:cNvSpPr txBox="1"/>
          <p:nvPr/>
        </p:nvSpPr>
        <p:spPr>
          <a:xfrm>
            <a:off x="1443209" y="3793151"/>
            <a:ext cx="1954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Seat for with back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948F568-7FF6-43F7-BA9E-330AA4D62290}"/>
              </a:ext>
            </a:extLst>
          </p:cNvPr>
          <p:cNvSpPr/>
          <p:nvPr/>
        </p:nvSpPr>
        <p:spPr>
          <a:xfrm>
            <a:off x="3755136" y="2137513"/>
            <a:ext cx="2791968" cy="2779776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1151582-F1D4-4904-833C-FE553506788D}"/>
              </a:ext>
            </a:extLst>
          </p:cNvPr>
          <p:cNvSpPr txBox="1"/>
          <p:nvPr/>
        </p:nvSpPr>
        <p:spPr>
          <a:xfrm>
            <a:off x="5764493" y="3947039"/>
            <a:ext cx="1988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Seat without arms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A40FEC8-5B96-4C74-AF63-53E9F593DF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6823" y="2520658"/>
            <a:ext cx="644004" cy="644004"/>
          </a:xfrm>
          <a:prstGeom prst="rect">
            <a:avLst/>
          </a:prstGeom>
        </p:spPr>
      </p:pic>
      <p:sp>
        <p:nvSpPr>
          <p:cNvPr id="18" name="Losange 17">
            <a:extLst>
              <a:ext uri="{FF2B5EF4-FFF2-40B4-BE49-F238E27FC236}">
                <a16:creationId xmlns:a16="http://schemas.microsoft.com/office/drawing/2014/main" id="{BBE67B1E-D058-4D59-BA69-ABA118DA66E2}"/>
              </a:ext>
            </a:extLst>
          </p:cNvPr>
          <p:cNvSpPr/>
          <p:nvPr/>
        </p:nvSpPr>
        <p:spPr>
          <a:xfrm>
            <a:off x="3060023" y="1388328"/>
            <a:ext cx="134112" cy="146304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Losange 18">
            <a:extLst>
              <a:ext uri="{FF2B5EF4-FFF2-40B4-BE49-F238E27FC236}">
                <a16:creationId xmlns:a16="http://schemas.microsoft.com/office/drawing/2014/main" id="{4233D045-F846-4B48-8C9E-2E8E657B5E10}"/>
              </a:ext>
            </a:extLst>
          </p:cNvPr>
          <p:cNvSpPr/>
          <p:nvPr/>
        </p:nvSpPr>
        <p:spPr>
          <a:xfrm>
            <a:off x="4034117" y="3000098"/>
            <a:ext cx="134112" cy="146304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9A83C0-4EBC-4005-9D86-FE1588BAC09C}"/>
              </a:ext>
            </a:extLst>
          </p:cNvPr>
          <p:cNvSpPr txBox="1"/>
          <p:nvPr/>
        </p:nvSpPr>
        <p:spPr>
          <a:xfrm>
            <a:off x="58934" y="92889"/>
            <a:ext cx="1452642" cy="461665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Exercise</a:t>
            </a:r>
          </a:p>
        </p:txBody>
      </p:sp>
      <p:sp>
        <p:nvSpPr>
          <p:cNvPr id="16" name="Losange 15">
            <a:extLst>
              <a:ext uri="{FF2B5EF4-FFF2-40B4-BE49-F238E27FC236}">
                <a16:creationId xmlns:a16="http://schemas.microsoft.com/office/drawing/2014/main" id="{E2EF2EEC-7EAA-407B-B978-540C17D54370}"/>
              </a:ext>
            </a:extLst>
          </p:cNvPr>
          <p:cNvSpPr/>
          <p:nvPr/>
        </p:nvSpPr>
        <p:spPr>
          <a:xfrm>
            <a:off x="5681306" y="3761420"/>
            <a:ext cx="134112" cy="146304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Losange 16">
            <a:extLst>
              <a:ext uri="{FF2B5EF4-FFF2-40B4-BE49-F238E27FC236}">
                <a16:creationId xmlns:a16="http://schemas.microsoft.com/office/drawing/2014/main" id="{6B31B1D9-5258-42E2-A83A-AD8C5FBFBC3B}"/>
              </a:ext>
            </a:extLst>
          </p:cNvPr>
          <p:cNvSpPr/>
          <p:nvPr/>
        </p:nvSpPr>
        <p:spPr>
          <a:xfrm>
            <a:off x="3155815" y="2842660"/>
            <a:ext cx="134112" cy="146304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Losange 19">
            <a:extLst>
              <a:ext uri="{FF2B5EF4-FFF2-40B4-BE49-F238E27FC236}">
                <a16:creationId xmlns:a16="http://schemas.microsoft.com/office/drawing/2014/main" id="{ACB9866C-E95F-436A-94B1-E49E1FD3159C}"/>
              </a:ext>
            </a:extLst>
          </p:cNvPr>
          <p:cNvSpPr/>
          <p:nvPr/>
        </p:nvSpPr>
        <p:spPr>
          <a:xfrm>
            <a:off x="3517223" y="4275223"/>
            <a:ext cx="134112" cy="146304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Losange 20">
            <a:extLst>
              <a:ext uri="{FF2B5EF4-FFF2-40B4-BE49-F238E27FC236}">
                <a16:creationId xmlns:a16="http://schemas.microsoft.com/office/drawing/2014/main" id="{B3C16D9D-4D94-46F7-BDED-8C7770BD990F}"/>
              </a:ext>
            </a:extLst>
          </p:cNvPr>
          <p:cNvSpPr/>
          <p:nvPr/>
        </p:nvSpPr>
        <p:spPr>
          <a:xfrm>
            <a:off x="6007879" y="1997928"/>
            <a:ext cx="134112" cy="146304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Losange 21">
            <a:extLst>
              <a:ext uri="{FF2B5EF4-FFF2-40B4-BE49-F238E27FC236}">
                <a16:creationId xmlns:a16="http://schemas.microsoft.com/office/drawing/2014/main" id="{6466AD13-FA45-4005-B76E-0A957008075B}"/>
              </a:ext>
            </a:extLst>
          </p:cNvPr>
          <p:cNvSpPr/>
          <p:nvPr/>
        </p:nvSpPr>
        <p:spPr>
          <a:xfrm>
            <a:off x="4357601" y="4188135"/>
            <a:ext cx="134112" cy="146304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Losange 22">
            <a:extLst>
              <a:ext uri="{FF2B5EF4-FFF2-40B4-BE49-F238E27FC236}">
                <a16:creationId xmlns:a16="http://schemas.microsoft.com/office/drawing/2014/main" id="{69B9C4DB-C1AE-4A71-B03E-DEDDC877C393}"/>
              </a:ext>
            </a:extLst>
          </p:cNvPr>
          <p:cNvSpPr/>
          <p:nvPr/>
        </p:nvSpPr>
        <p:spPr>
          <a:xfrm>
            <a:off x="4183431" y="1545082"/>
            <a:ext cx="134112" cy="146304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Losange 23">
            <a:extLst>
              <a:ext uri="{FF2B5EF4-FFF2-40B4-BE49-F238E27FC236}">
                <a16:creationId xmlns:a16="http://schemas.microsoft.com/office/drawing/2014/main" id="{89076779-A69D-467B-B2B1-B8AA5E40228A}"/>
              </a:ext>
            </a:extLst>
          </p:cNvPr>
          <p:cNvSpPr/>
          <p:nvPr/>
        </p:nvSpPr>
        <p:spPr>
          <a:xfrm>
            <a:off x="3900005" y="2308824"/>
            <a:ext cx="134112" cy="146304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Losange 24">
            <a:extLst>
              <a:ext uri="{FF2B5EF4-FFF2-40B4-BE49-F238E27FC236}">
                <a16:creationId xmlns:a16="http://schemas.microsoft.com/office/drawing/2014/main" id="{6DC087CF-0D83-4263-91A3-6CF10C94BDD0}"/>
              </a:ext>
            </a:extLst>
          </p:cNvPr>
          <p:cNvSpPr/>
          <p:nvPr/>
        </p:nvSpPr>
        <p:spPr>
          <a:xfrm>
            <a:off x="5598572" y="2672843"/>
            <a:ext cx="134112" cy="146304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83BB967-E42A-41C1-8C33-99AFF766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osange 25">
            <a:extLst>
              <a:ext uri="{FF2B5EF4-FFF2-40B4-BE49-F238E27FC236}">
                <a16:creationId xmlns:a16="http://schemas.microsoft.com/office/drawing/2014/main" id="{89076779-A69D-467B-B2B1-B8AA5E40228A}"/>
              </a:ext>
            </a:extLst>
          </p:cNvPr>
          <p:cNvSpPr/>
          <p:nvPr/>
        </p:nvSpPr>
        <p:spPr>
          <a:xfrm>
            <a:off x="2481072" y="2461224"/>
            <a:ext cx="134112" cy="146304"/>
          </a:xfrm>
          <a:prstGeom prst="diamond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60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ites obscures00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9" y="1229940"/>
            <a:ext cx="3601461" cy="525532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CE6A19-FF9B-4391-AF58-8025F9AB4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7"/>
          <p:cNvSpPr txBox="1">
            <a:spLocks noChangeArrowheads="1"/>
          </p:cNvSpPr>
          <p:nvPr/>
        </p:nvSpPr>
        <p:spPr bwMode="auto">
          <a:xfrm>
            <a:off x="116569" y="117745"/>
            <a:ext cx="8908021" cy="855473"/>
          </a:xfrm>
          <a:prstGeom prst="rect">
            <a:avLst/>
          </a:prstGeom>
          <a:solidFill>
            <a:srgbClr val="17606C"/>
          </a:solidFill>
          <a:ln>
            <a:noFill/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80000" tIns="72000" rIns="324000" bIns="16560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Dedicated Tools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770" y="2827006"/>
            <a:ext cx="2150360" cy="13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4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89786" y="1067106"/>
            <a:ext cx="223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rgbClr val="800000"/>
                </a:solidFill>
                <a:cs typeface="Arial" panose="020B0604020202020204" pitchFamily="34" charset="0"/>
              </a:rPr>
              <a:t>A Tool-Based Method</a:t>
            </a:r>
            <a:endParaRPr lang="en-GB" b="1" u="sng" dirty="0"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29" y="2495301"/>
            <a:ext cx="5144265" cy="2359075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489786" y="1590036"/>
            <a:ext cx="764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800000"/>
                </a:solidFill>
                <a:latin typeface="Calibri"/>
              </a:rPr>
              <a:t>Ontoterminology</a:t>
            </a:r>
            <a:r>
              <a:rPr lang="en-GB" b="1" dirty="0" smtClean="0">
                <a:solidFill>
                  <a:prstClr val="black"/>
                </a:solidFill>
                <a:latin typeface="Calibri"/>
              </a:rPr>
              <a:t>: Terminology whose conceptual system is a formal ontology </a:t>
            </a:r>
            <a:endParaRPr lang="en-GB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85477" y="3331326"/>
            <a:ext cx="3113353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rgbClr val="800000"/>
                </a:solidFill>
                <a:cs typeface="Arial"/>
              </a:rPr>
              <a:t>www.ontoterminology.com</a:t>
            </a:r>
            <a:endParaRPr lang="en-GB" sz="2000" b="1" dirty="0">
              <a:solidFill>
                <a:srgbClr val="800000"/>
              </a:solidFill>
              <a:cs typeface="Arial"/>
            </a:endParaRPr>
          </a:p>
        </p:txBody>
      </p:sp>
      <p:pic>
        <p:nvPicPr>
          <p:cNvPr id="3" name="Imag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184111" y="4109931"/>
            <a:ext cx="4475126" cy="21611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6BF6-D880-3D4A-ACD1-6FF6ADCA1BFF}" type="slidenum">
              <a:rPr lang="en-GB" smtClean="0"/>
              <a:t>39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20995" y="153992"/>
            <a:ext cx="4750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800000"/>
                </a:solidFill>
                <a:latin typeface="Calibri"/>
              </a:rPr>
              <a:t>Tedi </a:t>
            </a:r>
            <a:r>
              <a:rPr lang="fr-FR" sz="2800" b="1" dirty="0">
                <a:solidFill>
                  <a:prstClr val="black"/>
                </a:solidFill>
                <a:latin typeface="Calibri"/>
              </a:rPr>
              <a:t>: onto</a:t>
            </a:r>
            <a:r>
              <a:rPr lang="fr-FR" sz="2800" b="1" dirty="0">
                <a:solidFill>
                  <a:srgbClr val="800000"/>
                </a:solidFill>
                <a:latin typeface="Calibri"/>
              </a:rPr>
              <a:t>T</a:t>
            </a:r>
            <a:r>
              <a:rPr lang="fr-FR" sz="2800" b="1" dirty="0">
                <a:solidFill>
                  <a:prstClr val="black"/>
                </a:solidFill>
                <a:latin typeface="Calibri"/>
              </a:rPr>
              <a:t>erminology </a:t>
            </a:r>
            <a:r>
              <a:rPr lang="fr-FR" sz="2800" b="1" dirty="0">
                <a:solidFill>
                  <a:srgbClr val="800000"/>
                </a:solidFill>
                <a:latin typeface="Calibri"/>
              </a:rPr>
              <a:t>edi</a:t>
            </a:r>
            <a:r>
              <a:rPr lang="fr-FR" sz="2800" b="1" dirty="0">
                <a:solidFill>
                  <a:prstClr val="black"/>
                </a:solidFill>
                <a:latin typeface="Calibri"/>
              </a:rPr>
              <a:t>tor</a:t>
            </a:r>
            <a:endParaRPr lang="fr-FR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158" y="1"/>
            <a:ext cx="1441841" cy="9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901E3F56-9B0B-4966-918D-CE30852B9E49}"/>
              </a:ext>
            </a:extLst>
          </p:cNvPr>
          <p:cNvSpPr txBox="1"/>
          <p:nvPr/>
        </p:nvSpPr>
        <p:spPr>
          <a:xfrm>
            <a:off x="-1" y="0"/>
            <a:ext cx="3365772" cy="510012"/>
          </a:xfrm>
          <a:prstGeom prst="rect">
            <a:avLst/>
          </a:prstGeom>
          <a:solidFill>
            <a:srgbClr val="800000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Array of Differences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4469" y="1270064"/>
            <a:ext cx="3831049" cy="1877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Essential characteristics: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one person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several persons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feet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 feet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back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 back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arms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 arms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interior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exterior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confortable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confortable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947258" y="1371970"/>
            <a:ext cx="3040766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Descriptive characteristics: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material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colour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weight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610849" y="4692471"/>
            <a:ext cx="2333582" cy="11387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Parts of 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arm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feet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back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633" y="5399762"/>
            <a:ext cx="825766" cy="10088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4783" y="4278587"/>
            <a:ext cx="1831034" cy="125654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995500F-FA6A-4235-AC63-346FABBF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7A303-0FEE-4575-A7E3-BE50A4C0409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48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9474" y="3888520"/>
            <a:ext cx="1460665" cy="122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505" y="3776898"/>
            <a:ext cx="1460665" cy="122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/>
          <p:cNvPicPr/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08" y="2036139"/>
            <a:ext cx="2641349" cy="1948535"/>
          </a:xfrm>
          <a:prstGeom prst="rect">
            <a:avLst/>
          </a:prstGeom>
          <a:noFill/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10" name="Image 9"/>
          <p:cNvPicPr/>
          <p:nvPr/>
        </p:nvPicPr>
        <p:blipFill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64" y="4092105"/>
            <a:ext cx="2037637" cy="1551955"/>
          </a:xfrm>
          <a:prstGeom prst="rect">
            <a:avLst/>
          </a:prstGeom>
          <a:noFill/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pic>
        <p:nvPicPr>
          <p:cNvPr id="11" name="Image 10"/>
          <p:cNvPicPr/>
          <p:nvPr/>
        </p:nvPicPr>
        <p:blipFill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63" y="4771168"/>
            <a:ext cx="2244365" cy="1463345"/>
          </a:xfrm>
          <a:prstGeom prst="rect">
            <a:avLst/>
          </a:prstGeom>
          <a:noFill/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467187" y="1645711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Shared Ontology</a:t>
            </a:r>
          </a:p>
        </p:txBody>
      </p:sp>
      <p:cxnSp>
        <p:nvCxnSpPr>
          <p:cNvPr id="14" name="Connecteur en arc 13"/>
          <p:cNvCxnSpPr>
            <a:stCxn id="10" idx="0"/>
            <a:endCxn id="9" idx="1"/>
          </p:cNvCxnSpPr>
          <p:nvPr/>
        </p:nvCxnSpPr>
        <p:spPr>
          <a:xfrm rot="5400000" flipH="1" flipV="1">
            <a:off x="2009746" y="2926744"/>
            <a:ext cx="1081698" cy="1249025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334885" y="4434132"/>
            <a:ext cx="250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Multilingual Terminologies</a:t>
            </a:r>
          </a:p>
        </p:txBody>
      </p:sp>
      <p:cxnSp>
        <p:nvCxnSpPr>
          <p:cNvPr id="18" name="Connecteur en arc 17"/>
          <p:cNvCxnSpPr>
            <a:stCxn id="11" idx="0"/>
            <a:endCxn id="9" idx="3"/>
          </p:cNvCxnSpPr>
          <p:nvPr/>
        </p:nvCxnSpPr>
        <p:spPr>
          <a:xfrm rot="16200000" flipV="1">
            <a:off x="5725172" y="3101693"/>
            <a:ext cx="1760761" cy="1578189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517987" y="1165809"/>
            <a:ext cx="2236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6600"/>
                </a:solidFill>
                <a:latin typeface="Calibri"/>
              </a:rPr>
              <a:t>Concept editor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4300" y="3475764"/>
            <a:ext cx="1733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0099"/>
                </a:solidFill>
                <a:latin typeface="Calibri"/>
              </a:rPr>
              <a:t>Term editor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301345" y="3596911"/>
            <a:ext cx="1795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0099"/>
                </a:solidFill>
                <a:latin typeface="Calibri"/>
              </a:rPr>
              <a:t>Term Editor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5740" y="1913750"/>
            <a:ext cx="876301" cy="10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ZoneTexte 20"/>
          <p:cNvSpPr txBox="1"/>
          <p:nvPr/>
        </p:nvSpPr>
        <p:spPr>
          <a:xfrm>
            <a:off x="7170466" y="1645716"/>
            <a:ext cx="1733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8000"/>
                </a:solidFill>
                <a:latin typeface="Calibri"/>
              </a:rPr>
              <a:t>Object editor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4883" y="5667376"/>
            <a:ext cx="935666" cy="95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ZoneTexte 21"/>
          <p:cNvSpPr txBox="1"/>
          <p:nvPr/>
        </p:nvSpPr>
        <p:spPr>
          <a:xfrm rot="16200000">
            <a:off x="4435330" y="5942739"/>
            <a:ext cx="113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0090"/>
                </a:solidFill>
                <a:latin typeface="Calibri"/>
              </a:rPr>
              <a:t>Proper names editor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4152" y="1481066"/>
            <a:ext cx="1477272" cy="119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/>
          <p:cNvSpPr txBox="1"/>
          <p:nvPr/>
        </p:nvSpPr>
        <p:spPr>
          <a:xfrm>
            <a:off x="458264" y="918762"/>
            <a:ext cx="2469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800000"/>
                </a:solidFill>
                <a:latin typeface="Calibri"/>
              </a:rPr>
              <a:t>Set of dedicated editors</a:t>
            </a:r>
            <a:endParaRPr lang="en-GB" b="1" dirty="0">
              <a:solidFill>
                <a:srgbClr val="800000"/>
              </a:solidFill>
              <a:latin typeface="Calibri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8264" y="1584378"/>
            <a:ext cx="2012730" cy="1172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dirty="0">
                <a:solidFill>
                  <a:prstClr val="black"/>
                </a:solidFill>
                <a:latin typeface="Calibri"/>
              </a:rPr>
              <a:t>- multilingualism</a:t>
            </a:r>
          </a:p>
          <a:p>
            <a:pPr>
              <a:lnSpc>
                <a:spcPct val="130000"/>
              </a:lnSpc>
            </a:pPr>
            <a:r>
              <a:rPr lang="fr-FR" dirty="0">
                <a:solidFill>
                  <a:prstClr val="black"/>
                </a:solidFill>
                <a:latin typeface="Calibri"/>
              </a:rPr>
              <a:t>- linguistic diversity</a:t>
            </a:r>
          </a:p>
          <a:p>
            <a:pPr>
              <a:lnSpc>
                <a:spcPct val="130000"/>
              </a:lnSpc>
            </a:pPr>
            <a:r>
              <a:rPr lang="fr-FR" dirty="0">
                <a:solidFill>
                  <a:prstClr val="black"/>
                </a:solidFill>
                <a:latin typeface="Calibri"/>
              </a:rPr>
              <a:t>- operationalisation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0337" y="5758263"/>
            <a:ext cx="935666" cy="95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ZoneTexte 25"/>
          <p:cNvSpPr txBox="1"/>
          <p:nvPr/>
        </p:nvSpPr>
        <p:spPr>
          <a:xfrm rot="16200000">
            <a:off x="368958" y="6060430"/>
            <a:ext cx="113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0090"/>
                </a:solidFill>
                <a:latin typeface="Calibri"/>
              </a:rPr>
              <a:t>Proper names editor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086521E-5CD1-4450-AFCB-610B9B063777}"/>
              </a:ext>
            </a:extLst>
          </p:cNvPr>
          <p:cNvSpPr txBox="1"/>
          <p:nvPr/>
        </p:nvSpPr>
        <p:spPr>
          <a:xfrm>
            <a:off x="200743" y="947355"/>
            <a:ext cx="29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/>
                <a:sym typeface="Wingdings 2" panose="05020102010507070707" pitchFamily="18" charset="2"/>
              </a:rPr>
              <a:t>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DDC51-FC06-CB44-AB2E-002D91C6BEF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7786" y="174200"/>
            <a:ext cx="3718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latin typeface="Calibri"/>
              </a:rPr>
              <a:t>O</a:t>
            </a:r>
            <a:r>
              <a:rPr lang="fr-FR" sz="2800" b="1" dirty="0" smtClean="0">
                <a:latin typeface="Calibri"/>
              </a:rPr>
              <a:t>ntoterminology </a:t>
            </a:r>
            <a:r>
              <a:rPr lang="fr-FR" sz="2800" b="1" dirty="0">
                <a:latin typeface="Calibri"/>
              </a:rPr>
              <a:t>E</a:t>
            </a:r>
            <a:r>
              <a:rPr lang="fr-FR" sz="2800" b="1" dirty="0" smtClean="0">
                <a:latin typeface="Calibri"/>
              </a:rPr>
              <a:t>ditor</a:t>
            </a:r>
            <a:endParaRPr lang="fr-FR" sz="2800" dirty="0">
              <a:latin typeface="Calibri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2158" y="1"/>
            <a:ext cx="1441841" cy="9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6BF6-D880-3D4A-ACD1-6FF6ADCA1BFF}" type="slidenum">
              <a:rPr lang="en-GB" smtClean="0"/>
              <a:t>41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45" y="721412"/>
            <a:ext cx="7235480" cy="5873597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158" y="1"/>
            <a:ext cx="1441841" cy="9386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0995" y="153992"/>
            <a:ext cx="3718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latin typeface="Calibri"/>
              </a:rPr>
              <a:t>O</a:t>
            </a:r>
            <a:r>
              <a:rPr lang="fr-FR" sz="2800" b="1" dirty="0" smtClean="0">
                <a:latin typeface="Calibri"/>
              </a:rPr>
              <a:t>ntoterminology </a:t>
            </a:r>
            <a:r>
              <a:rPr lang="fr-FR" sz="2800" b="1" dirty="0">
                <a:latin typeface="Calibri"/>
              </a:rPr>
              <a:t>E</a:t>
            </a:r>
            <a:r>
              <a:rPr lang="fr-FR" sz="2800" b="1" dirty="0" smtClean="0">
                <a:latin typeface="Calibri"/>
              </a:rPr>
              <a:t>ditor</a:t>
            </a:r>
            <a:endParaRPr lang="fr-FR" sz="2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305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6BF6-D880-3D4A-ACD1-6FF6ADCA1BFF}" type="slidenum">
              <a:rPr lang="en-GB" smtClean="0"/>
              <a:t>42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772" y="785300"/>
            <a:ext cx="7091140" cy="5753612"/>
          </a:xfrm>
          <a:prstGeom prst="rect">
            <a:avLst/>
          </a:prstGeom>
          <a:ln>
            <a:solidFill>
              <a:srgbClr val="1F00FF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158" y="1"/>
            <a:ext cx="1441841" cy="9386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786" y="174200"/>
            <a:ext cx="3718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latin typeface="Calibri"/>
              </a:rPr>
              <a:t>O</a:t>
            </a:r>
            <a:r>
              <a:rPr lang="fr-FR" sz="2800" b="1" dirty="0" smtClean="0">
                <a:latin typeface="Calibri"/>
              </a:rPr>
              <a:t>ntoterminology </a:t>
            </a:r>
            <a:r>
              <a:rPr lang="fr-FR" sz="2800" b="1" dirty="0">
                <a:latin typeface="Calibri"/>
              </a:rPr>
              <a:t>E</a:t>
            </a:r>
            <a:r>
              <a:rPr lang="fr-FR" sz="2800" b="1" dirty="0" smtClean="0">
                <a:latin typeface="Calibri"/>
              </a:rPr>
              <a:t>ditor</a:t>
            </a:r>
            <a:endParaRPr lang="fr-FR" sz="2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41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EA4A4-27E4-4BAB-9F04-C6972E6FBB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9539" y="3738087"/>
            <a:ext cx="4602807" cy="338554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&lt;Seat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 person without arms with back with feet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04760" y="1836545"/>
            <a:ext cx="767774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lang="en-GB" sz="1600" dirty="0" smtClean="0">
                <a:solidFill>
                  <a:srgbClr val="0000FF"/>
                </a:solidFill>
                <a:latin typeface="Calibri"/>
              </a:rPr>
              <a:t>chair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8706" y="4578232"/>
            <a:ext cx="3438975" cy="1323439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&lt;Seat&gt;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/for one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/without arms/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+ /with back/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08000"/>
                </a:solidFill>
                <a:latin typeface="Calibri"/>
              </a:rPr>
              <a:t>	+ /with feet/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Connecteur en arc 9"/>
          <p:cNvCxnSpPr>
            <a:cxnSpLocks/>
            <a:stCxn id="7" idx="2"/>
            <a:endCxn id="5" idx="1"/>
          </p:cNvCxnSpPr>
          <p:nvPr/>
        </p:nvCxnSpPr>
        <p:spPr>
          <a:xfrm rot="5400000">
            <a:off x="-69316" y="2793954"/>
            <a:ext cx="1732265" cy="494554"/>
          </a:xfrm>
          <a:prstGeom prst="curvedConnector4">
            <a:avLst>
              <a:gd name="adj1" fmla="val 45114"/>
              <a:gd name="adj2" fmla="val 146223"/>
            </a:avLst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357051" y="2484527"/>
            <a:ext cx="2207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“siège” (preferred term)</a:t>
            </a:r>
          </a:p>
        </p:txBody>
      </p:sp>
      <p:cxnSp>
        <p:nvCxnSpPr>
          <p:cNvPr id="12" name="Connecteur en arc 11"/>
          <p:cNvCxnSpPr>
            <a:cxnSpLocks/>
            <a:stCxn id="11" idx="2"/>
          </p:cNvCxnSpPr>
          <p:nvPr/>
        </p:nvCxnSpPr>
        <p:spPr>
          <a:xfrm rot="5400000">
            <a:off x="4041965" y="2357787"/>
            <a:ext cx="1953321" cy="2883909"/>
          </a:xfrm>
          <a:prstGeom prst="curvedConnector2">
            <a:avLst/>
          </a:prstGeom>
          <a:ln w="952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118835" y="1833840"/>
            <a:ext cx="5702778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 smtClean="0">
                <a:solidFill>
                  <a:srgbClr val="0000FF"/>
                </a:solidFill>
              </a:rPr>
              <a:t>“Seat for one </a:t>
            </a:r>
            <a:r>
              <a:rPr lang="fr-FR" sz="1600" dirty="0" err="1" smtClean="0">
                <a:solidFill>
                  <a:srgbClr val="0000FF"/>
                </a:solidFill>
              </a:rPr>
              <a:t>person</a:t>
            </a:r>
            <a:r>
              <a:rPr lang="fr-FR" sz="1600" dirty="0" smtClean="0">
                <a:solidFill>
                  <a:srgbClr val="0000FF"/>
                </a:solidFill>
              </a:rPr>
              <a:t>, </a:t>
            </a:r>
            <a:r>
              <a:rPr lang="fr-FR" sz="1600" dirty="0" err="1" smtClean="0">
                <a:solidFill>
                  <a:srgbClr val="0000FF"/>
                </a:solidFill>
              </a:rPr>
              <a:t>without</a:t>
            </a:r>
            <a:r>
              <a:rPr lang="fr-FR" sz="1600" dirty="0" smtClean="0">
                <a:solidFill>
                  <a:srgbClr val="0000FF"/>
                </a:solidFill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</a:rPr>
              <a:t>arms</a:t>
            </a:r>
            <a:r>
              <a:rPr lang="fr-FR" sz="1600" dirty="0" smtClean="0">
                <a:solidFill>
                  <a:srgbClr val="0000FF"/>
                </a:solidFill>
              </a:rPr>
              <a:t>, </a:t>
            </a:r>
            <a:r>
              <a:rPr lang="fr-FR" sz="1600" dirty="0" err="1" smtClean="0">
                <a:solidFill>
                  <a:srgbClr val="0000FF"/>
                </a:solidFill>
              </a:rPr>
              <a:t>with</a:t>
            </a:r>
            <a:r>
              <a:rPr lang="fr-FR" sz="1600" dirty="0" smtClean="0">
                <a:solidFill>
                  <a:srgbClr val="0000FF"/>
                </a:solidFill>
              </a:rPr>
              <a:t> back, </a:t>
            </a:r>
            <a:r>
              <a:rPr lang="fr-FR" sz="1600" dirty="0" err="1" smtClean="0">
                <a:solidFill>
                  <a:srgbClr val="0000FF"/>
                </a:solidFill>
              </a:rPr>
              <a:t>with</a:t>
            </a:r>
            <a:r>
              <a:rPr lang="fr-FR" sz="1600" dirty="0" smtClean="0">
                <a:solidFill>
                  <a:srgbClr val="0000FF"/>
                </a:solidFill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</a:rPr>
              <a:t>feet</a:t>
            </a:r>
            <a:r>
              <a:rPr lang="fr-FR" sz="1600" dirty="0" smtClean="0">
                <a:solidFill>
                  <a:srgbClr val="0000FF"/>
                </a:solidFill>
              </a:rPr>
              <a:t>.”</a:t>
            </a:r>
            <a:endParaRPr kumimoji="0" lang="fr-FR" sz="1600" b="0" i="0" u="none" strike="noStrike" kern="1200" cap="none" spc="0" normalizeH="0" baseline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864666" y="1812869"/>
            <a:ext cx="246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cxnSp>
        <p:nvCxnSpPr>
          <p:cNvPr id="16" name="Connecteur en arc 15"/>
          <p:cNvCxnSpPr>
            <a:cxnSpLocks/>
            <a:stCxn id="8" idx="3"/>
            <a:endCxn id="14" idx="3"/>
          </p:cNvCxnSpPr>
          <p:nvPr/>
        </p:nvCxnSpPr>
        <p:spPr>
          <a:xfrm flipV="1">
            <a:off x="6257681" y="2003117"/>
            <a:ext cx="1563932" cy="3236835"/>
          </a:xfrm>
          <a:prstGeom prst="curvedConnector3">
            <a:avLst>
              <a:gd name="adj1" fmla="val 137925"/>
            </a:avLst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605913" y="2498891"/>
            <a:ext cx="96494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designates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770588" y="2874681"/>
            <a:ext cx="1665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designated by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436295" y="3466975"/>
            <a:ext cx="978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pattern generation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4A1C54C-9194-4C2F-B3AE-D47D169660ED}"/>
              </a:ext>
            </a:extLst>
          </p:cNvPr>
          <p:cNvSpPr txBox="1"/>
          <p:nvPr/>
        </p:nvSpPr>
        <p:spPr>
          <a:xfrm>
            <a:off x="523019" y="1554336"/>
            <a:ext cx="53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B6CD79F-BA97-42AE-B0DF-713888FA8605}"/>
              </a:ext>
            </a:extLst>
          </p:cNvPr>
          <p:cNvSpPr txBox="1"/>
          <p:nvPr/>
        </p:nvSpPr>
        <p:spPr>
          <a:xfrm>
            <a:off x="2030688" y="1529844"/>
            <a:ext cx="3207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 of the term in natural language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7AFCFAB-EFF1-4111-B155-5B68650C33B7}"/>
              </a:ext>
            </a:extLst>
          </p:cNvPr>
          <p:cNvSpPr txBox="1"/>
          <p:nvPr/>
        </p:nvSpPr>
        <p:spPr>
          <a:xfrm>
            <a:off x="2754998" y="4245811"/>
            <a:ext cx="3509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definition of the concept in a formal language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54FD622-CCBF-4A23-8998-0BF777BBC708}"/>
              </a:ext>
            </a:extLst>
          </p:cNvPr>
          <p:cNvSpPr/>
          <p:nvPr/>
        </p:nvSpPr>
        <p:spPr>
          <a:xfrm>
            <a:off x="2322338" y="4923360"/>
            <a:ext cx="425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::=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Connecteur en arc 11">
            <a:extLst>
              <a:ext uri="{FF2B5EF4-FFF2-40B4-BE49-F238E27FC236}">
                <a16:creationId xmlns:a16="http://schemas.microsoft.com/office/drawing/2014/main" id="{60F35CD4-E619-4BAC-A4DF-883DEA9F0EF3}"/>
              </a:ext>
            </a:extLst>
          </p:cNvPr>
          <p:cNvCxnSpPr>
            <a:cxnSpLocks/>
            <a:stCxn id="11" idx="1"/>
            <a:endCxn id="28" idx="2"/>
          </p:cNvCxnSpPr>
          <p:nvPr/>
        </p:nvCxnSpPr>
        <p:spPr>
          <a:xfrm rot="10800000">
            <a:off x="2484581" y="2211754"/>
            <a:ext cx="2872471" cy="442051"/>
          </a:xfrm>
          <a:prstGeom prst="curvedConnector2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7F59A2CB-A481-4688-9BC2-329628D5426D}"/>
              </a:ext>
            </a:extLst>
          </p:cNvPr>
          <p:cNvSpPr txBox="1"/>
          <p:nvPr/>
        </p:nvSpPr>
        <p:spPr>
          <a:xfrm>
            <a:off x="462399" y="3431406"/>
            <a:ext cx="755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61E012DD-2FA4-431C-9402-FCCB094B8CE3}"/>
              </a:ext>
            </a:extLst>
          </p:cNvPr>
          <p:cNvCxnSpPr/>
          <p:nvPr/>
        </p:nvCxnSpPr>
        <p:spPr>
          <a:xfrm>
            <a:off x="243765" y="3260374"/>
            <a:ext cx="890781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E2EE5BD3-88C9-49D3-AA24-745544098D94}"/>
              </a:ext>
            </a:extLst>
          </p:cNvPr>
          <p:cNvSpPr txBox="1"/>
          <p:nvPr/>
        </p:nvSpPr>
        <p:spPr>
          <a:xfrm>
            <a:off x="1651174" y="2977600"/>
            <a:ext cx="1648721" cy="215444"/>
          </a:xfrm>
          <a:prstGeom prst="rect">
            <a:avLst/>
          </a:prstGeom>
          <a:solidFill>
            <a:srgbClr val="0000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F2FCFC"/>
                </a:solidFill>
                <a:latin typeface="Calibri"/>
              </a:rPr>
              <a:t>Linguistic Dimension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2FCFC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0012DE97-D897-4934-BE12-9FBF187ACB51}"/>
              </a:ext>
            </a:extLst>
          </p:cNvPr>
          <p:cNvSpPr txBox="1"/>
          <p:nvPr/>
        </p:nvSpPr>
        <p:spPr>
          <a:xfrm>
            <a:off x="1651174" y="3310919"/>
            <a:ext cx="1648721" cy="215444"/>
          </a:xfrm>
          <a:prstGeom prst="rect">
            <a:avLst/>
          </a:prstGeom>
          <a:solidFill>
            <a:srgbClr val="008000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F2FCFC"/>
                </a:solidFill>
                <a:latin typeface="Calibri"/>
              </a:rPr>
              <a:t>Conceptual Dimension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2FCFC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10897056-A800-4A5C-AB0D-212A910F7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6" y="4513268"/>
            <a:ext cx="1509985" cy="150998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A4503C46-CF1A-412A-9212-6BB669536CDC}"/>
              </a:ext>
            </a:extLst>
          </p:cNvPr>
          <p:cNvSpPr txBox="1"/>
          <p:nvPr/>
        </p:nvSpPr>
        <p:spPr>
          <a:xfrm>
            <a:off x="2303614" y="1903976"/>
            <a:ext cx="361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3060C348-71A6-4324-9894-485FE8B739B6}"/>
              </a:ext>
            </a:extLst>
          </p:cNvPr>
          <p:cNvCxnSpPr>
            <a:endCxn id="24" idx="1"/>
          </p:cNvCxnSpPr>
          <p:nvPr/>
        </p:nvCxnSpPr>
        <p:spPr>
          <a:xfrm rot="16200000" flipH="1">
            <a:off x="1537845" y="4323532"/>
            <a:ext cx="1031385" cy="537602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07786" y="174200"/>
            <a:ext cx="3718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latin typeface="Calibri"/>
              </a:rPr>
              <a:t>O</a:t>
            </a:r>
            <a:r>
              <a:rPr lang="fr-FR" sz="2800" b="1" dirty="0" smtClean="0">
                <a:latin typeface="Calibri"/>
              </a:rPr>
              <a:t>ntoterminology </a:t>
            </a:r>
            <a:r>
              <a:rPr lang="fr-FR" sz="2800" b="1" dirty="0">
                <a:latin typeface="Calibri"/>
              </a:rPr>
              <a:t>E</a:t>
            </a:r>
            <a:r>
              <a:rPr lang="fr-FR" sz="2800" b="1" dirty="0" smtClean="0">
                <a:latin typeface="Calibri"/>
              </a:rPr>
              <a:t>ditor</a:t>
            </a:r>
            <a:endParaRPr lang="fr-FR" sz="2800" dirty="0">
              <a:latin typeface="Calibri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158" y="1"/>
            <a:ext cx="1441841" cy="9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D6BF6-D880-3D4A-ACD1-6FF6ADCA1BFF}" type="slidenum">
              <a:rPr lang="en-GB" smtClean="0"/>
              <a:t>44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01" y="221294"/>
            <a:ext cx="7521043" cy="65001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158" y="1"/>
            <a:ext cx="1441841" cy="9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8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8814" y="171777"/>
            <a:ext cx="2874298" cy="144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513B68-2DCF-498F-97D8-B03E5B915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020" y="4539763"/>
            <a:ext cx="1589000" cy="1589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2961" y="2693848"/>
            <a:ext cx="1085147" cy="108514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84389" y="5612326"/>
            <a:ext cx="104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7491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Protégé</a:t>
            </a:r>
          </a:p>
        </p:txBody>
      </p:sp>
      <p:sp>
        <p:nvSpPr>
          <p:cNvPr id="10" name="Virage 9"/>
          <p:cNvSpPr/>
          <p:nvPr/>
        </p:nvSpPr>
        <p:spPr>
          <a:xfrm rot="16200000" flipH="1">
            <a:off x="4960735" y="369100"/>
            <a:ext cx="825007" cy="1042134"/>
          </a:xfrm>
          <a:prstGeom prst="bentArrow">
            <a:avLst>
              <a:gd name="adj1" fmla="val 24195"/>
              <a:gd name="adj2" fmla="val 25000"/>
              <a:gd name="adj3" fmla="val 25000"/>
              <a:gd name="adj4" fmla="val 557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17101" y="162833"/>
            <a:ext cx="43524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The Ontoterminology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Process</a:t>
            </a:r>
          </a:p>
        </p:txBody>
      </p:sp>
      <p:sp>
        <p:nvSpPr>
          <p:cNvPr id="12" name="Flèche vers la droite 11"/>
          <p:cNvSpPr/>
          <p:nvPr/>
        </p:nvSpPr>
        <p:spPr>
          <a:xfrm rot="10800000">
            <a:off x="5894305" y="3078844"/>
            <a:ext cx="1166173" cy="4016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lèche vers la droite 12"/>
          <p:cNvSpPr/>
          <p:nvPr/>
        </p:nvSpPr>
        <p:spPr>
          <a:xfrm>
            <a:off x="5928846" y="5276224"/>
            <a:ext cx="1166173" cy="4016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4982456" y="195399"/>
            <a:ext cx="445056" cy="42336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6261238" y="2844578"/>
            <a:ext cx="445056" cy="42336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Ellipse 14"/>
          <p:cNvSpPr/>
          <p:nvPr/>
        </p:nvSpPr>
        <p:spPr>
          <a:xfrm>
            <a:off x="6261238" y="5016112"/>
            <a:ext cx="445056" cy="42336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570760" y="1091427"/>
            <a:ext cx="1573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RDF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Export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96" y="1475174"/>
            <a:ext cx="5331099" cy="495007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546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F6D0A2-C78C-49D0-9C3F-6DE4137F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FEA4A4-27E4-4BAB-9F04-C6972E6FBB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4429" y="36286"/>
            <a:ext cx="5224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Ontoterminology of Seats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821" y="1596410"/>
            <a:ext cx="4174036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dirty="0"/>
              <a:t>SELECT ?name ?definition ?</a:t>
            </a:r>
            <a:r>
              <a:rPr lang="en-GB" sz="1600" dirty="0" err="1"/>
              <a:t>img</a:t>
            </a:r>
            <a:endParaRPr lang="en-GB" sz="1600" dirty="0"/>
          </a:p>
          <a:p>
            <a:r>
              <a:rPr lang="en-GB" sz="1600" dirty="0"/>
              <a:t>WHERE {</a:t>
            </a:r>
          </a:p>
          <a:p>
            <a:r>
              <a:rPr lang="en-GB" sz="1600" dirty="0"/>
              <a:t>  	?concept </a:t>
            </a:r>
            <a:r>
              <a:rPr lang="en-GB" sz="1600" dirty="0" err="1"/>
              <a:t>rdf:type</a:t>
            </a:r>
            <a:r>
              <a:rPr lang="en-GB" sz="1600" dirty="0"/>
              <a:t> </a:t>
            </a:r>
            <a:r>
              <a:rPr lang="en-GB" sz="1600" dirty="0" err="1"/>
              <a:t>owl:Class</a:t>
            </a:r>
            <a:r>
              <a:rPr lang="en-GB" sz="1600" dirty="0"/>
              <a:t>.</a:t>
            </a:r>
          </a:p>
          <a:p>
            <a:r>
              <a:rPr lang="en-GB" sz="1600" dirty="0"/>
              <a:t>  	?concept </a:t>
            </a:r>
            <a:r>
              <a:rPr lang="en-GB" sz="1600" dirty="0" err="1"/>
              <a:t>skos:prefLabel</a:t>
            </a:r>
            <a:r>
              <a:rPr lang="en-GB" sz="1600" dirty="0"/>
              <a:t> ?name.</a:t>
            </a:r>
          </a:p>
          <a:p>
            <a:r>
              <a:rPr lang="en-GB" sz="1600" dirty="0"/>
              <a:t>  	?concept </a:t>
            </a:r>
            <a:r>
              <a:rPr lang="en-GB" sz="1600" dirty="0" err="1"/>
              <a:t>skos:definition</a:t>
            </a:r>
            <a:r>
              <a:rPr lang="en-GB" sz="1600" dirty="0"/>
              <a:t> ?definition.</a:t>
            </a:r>
          </a:p>
          <a:p>
            <a:r>
              <a:rPr lang="en-GB" sz="1600" dirty="0"/>
              <a:t>   	?concept </a:t>
            </a:r>
            <a:r>
              <a:rPr lang="en-GB" sz="1600" dirty="0" err="1"/>
              <a:t>foaf:depiction</a:t>
            </a:r>
            <a:r>
              <a:rPr lang="en-GB" sz="1600" dirty="0"/>
              <a:t> ?</a:t>
            </a:r>
            <a:r>
              <a:rPr lang="en-GB" sz="1600" dirty="0" err="1"/>
              <a:t>img</a:t>
            </a:r>
            <a:r>
              <a:rPr lang="en-GB" sz="1600" dirty="0"/>
              <a:t>.</a:t>
            </a:r>
          </a:p>
          <a:p>
            <a:r>
              <a:rPr lang="en-GB" sz="1600" dirty="0"/>
              <a:t>  	FILTER (</a:t>
            </a:r>
            <a:r>
              <a:rPr lang="en-GB" sz="1600" dirty="0" err="1"/>
              <a:t>lang</a:t>
            </a:r>
            <a:r>
              <a:rPr lang="en-GB" sz="1600" dirty="0"/>
              <a:t>(?name) = 'gr</a:t>
            </a:r>
            <a:r>
              <a:rPr lang="en-GB" sz="1600" dirty="0" smtClean="0"/>
              <a:t>').</a:t>
            </a:r>
          </a:p>
          <a:p>
            <a:r>
              <a:rPr lang="en-GB" sz="1600" dirty="0"/>
              <a:t>	</a:t>
            </a:r>
            <a:r>
              <a:rPr lang="en-GB" sz="1600" dirty="0" smtClean="0"/>
              <a:t>FILTER (</a:t>
            </a:r>
            <a:r>
              <a:rPr lang="en-GB" sz="1600" dirty="0" err="1" smtClean="0"/>
              <a:t>lang</a:t>
            </a:r>
            <a:r>
              <a:rPr lang="en-GB" sz="1600" dirty="0" smtClean="0"/>
              <a:t>(?definition) = ‘gr’)</a:t>
            </a:r>
            <a:endParaRPr lang="en-GB" sz="1600" dirty="0"/>
          </a:p>
          <a:p>
            <a:r>
              <a:rPr lang="en-GB" sz="1600" dirty="0"/>
              <a:t>  }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6821" y="1122456"/>
            <a:ext cx="3449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http://ontologia.fr/OTB/Sieges.owl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6821" y="732014"/>
            <a:ext cx="3807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https://data.bnf.fr/current/sparql.html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0" y="3998781"/>
            <a:ext cx="7985535" cy="254013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101" y="1122367"/>
            <a:ext cx="1564836" cy="23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8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901E3F56-9B0B-4966-918D-CE30852B9E49}"/>
              </a:ext>
            </a:extLst>
          </p:cNvPr>
          <p:cNvSpPr txBox="1"/>
          <p:nvPr/>
        </p:nvSpPr>
        <p:spPr>
          <a:xfrm>
            <a:off x="-1" y="0"/>
            <a:ext cx="3365772" cy="510012"/>
          </a:xfrm>
          <a:prstGeom prst="rect">
            <a:avLst/>
          </a:prstGeom>
          <a:solidFill>
            <a:srgbClr val="800000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Array of Differences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88EE196-3E29-47A9-A20E-04CCCE094352}"/>
              </a:ext>
            </a:extLst>
          </p:cNvPr>
          <p:cNvGraphicFramePr>
            <a:graphicFrameLocks noGrp="1"/>
          </p:cNvGraphicFramePr>
          <p:nvPr/>
        </p:nvGraphicFramePr>
        <p:xfrm>
          <a:off x="181445" y="1341690"/>
          <a:ext cx="8777203" cy="226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3614">
                  <a:extLst>
                    <a:ext uri="{9D8B030D-6E8A-4147-A177-3AD203B41FA5}">
                      <a16:colId xmlns:a16="http://schemas.microsoft.com/office/drawing/2014/main" val="153862305"/>
                    </a:ext>
                  </a:extLst>
                </a:gridCol>
                <a:gridCol w="584391">
                  <a:extLst>
                    <a:ext uri="{9D8B030D-6E8A-4147-A177-3AD203B41FA5}">
                      <a16:colId xmlns:a16="http://schemas.microsoft.com/office/drawing/2014/main" val="2018447768"/>
                    </a:ext>
                  </a:extLst>
                </a:gridCol>
                <a:gridCol w="614385">
                  <a:extLst>
                    <a:ext uri="{9D8B030D-6E8A-4147-A177-3AD203B41FA5}">
                      <a16:colId xmlns:a16="http://schemas.microsoft.com/office/drawing/2014/main" val="520663637"/>
                    </a:ext>
                  </a:extLst>
                </a:gridCol>
                <a:gridCol w="591557">
                  <a:extLst>
                    <a:ext uri="{9D8B030D-6E8A-4147-A177-3AD203B41FA5}">
                      <a16:colId xmlns:a16="http://schemas.microsoft.com/office/drawing/2014/main" val="601720613"/>
                    </a:ext>
                  </a:extLst>
                </a:gridCol>
                <a:gridCol w="578735">
                  <a:extLst>
                    <a:ext uri="{9D8B030D-6E8A-4147-A177-3AD203B41FA5}">
                      <a16:colId xmlns:a16="http://schemas.microsoft.com/office/drawing/2014/main" val="354838226"/>
                    </a:ext>
                  </a:extLst>
                </a:gridCol>
                <a:gridCol w="671331">
                  <a:extLst>
                    <a:ext uri="{9D8B030D-6E8A-4147-A177-3AD203B41FA5}">
                      <a16:colId xmlns:a16="http://schemas.microsoft.com/office/drawing/2014/main" val="428254733"/>
                    </a:ext>
                  </a:extLst>
                </a:gridCol>
                <a:gridCol w="636608">
                  <a:extLst>
                    <a:ext uri="{9D8B030D-6E8A-4147-A177-3AD203B41FA5}">
                      <a16:colId xmlns:a16="http://schemas.microsoft.com/office/drawing/2014/main" val="2648230551"/>
                    </a:ext>
                  </a:extLst>
                </a:gridCol>
                <a:gridCol w="671331">
                  <a:extLst>
                    <a:ext uri="{9D8B030D-6E8A-4147-A177-3AD203B41FA5}">
                      <a16:colId xmlns:a16="http://schemas.microsoft.com/office/drawing/2014/main" val="3855204158"/>
                    </a:ext>
                  </a:extLst>
                </a:gridCol>
                <a:gridCol w="682907">
                  <a:extLst>
                    <a:ext uri="{9D8B030D-6E8A-4147-A177-3AD203B41FA5}">
                      <a16:colId xmlns:a16="http://schemas.microsoft.com/office/drawing/2014/main" val="3238245845"/>
                    </a:ext>
                  </a:extLst>
                </a:gridCol>
                <a:gridCol w="8911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1172">
                  <a:extLst>
                    <a:ext uri="{9D8B030D-6E8A-4147-A177-3AD203B41FA5}">
                      <a16:colId xmlns:a16="http://schemas.microsoft.com/office/drawing/2014/main" val="4145048887"/>
                    </a:ext>
                  </a:extLst>
                </a:gridCol>
              </a:tblGrid>
              <a:tr h="440811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 dirty="0">
                          <a:solidFill>
                            <a:srgbClr val="009900"/>
                          </a:solidFill>
                        </a:rPr>
                        <a:t>Concepts</a:t>
                      </a:r>
                      <a:endParaRPr lang="en-GB" sz="1050" b="1" noProof="0" dirty="0">
                        <a:solidFill>
                          <a:srgbClr val="009900"/>
                        </a:solidFill>
                      </a:endParaRPr>
                    </a:p>
                  </a:txBody>
                  <a:tcPr marL="72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for one</a:t>
                      </a:r>
                      <a:r>
                        <a:rPr lang="en-GB" sz="1050" b="1" baseline="0" noProof="0" dirty="0"/>
                        <a:t> person</a:t>
                      </a:r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several persons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with feet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without feet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with</a:t>
                      </a:r>
                      <a:r>
                        <a:rPr lang="en-GB" sz="1050" b="1" baseline="0" noProof="0" dirty="0"/>
                        <a:t>  back</a:t>
                      </a:r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without</a:t>
                      </a:r>
                      <a:r>
                        <a:rPr lang="en-GB" sz="1050" b="1" baseline="0" noProof="0" dirty="0"/>
                        <a:t>  back</a:t>
                      </a:r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with arms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without</a:t>
                      </a:r>
                      <a:r>
                        <a:rPr lang="en-GB" sz="1050" b="1" baseline="0" noProof="0" dirty="0"/>
                        <a:t> arms</a:t>
                      </a:r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>
                          <a:solidFill>
                            <a:srgbClr val="0000FF"/>
                          </a:solidFill>
                        </a:rPr>
                        <a:t>Designations (English)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>
                          <a:solidFill>
                            <a:srgbClr val="0000FF"/>
                          </a:solidFill>
                        </a:rPr>
                        <a:t>Designations (French)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797226"/>
                  </a:ext>
                </a:extLst>
              </a:tr>
              <a:tr h="373076">
                <a:tc>
                  <a:txBody>
                    <a:bodyPr/>
                    <a:lstStyle/>
                    <a:p>
                      <a:r>
                        <a:rPr lang="en-GB" sz="1050" b="1" noProof="0" dirty="0">
                          <a:solidFill>
                            <a:srgbClr val="009900"/>
                          </a:solidFill>
                        </a:rPr>
                        <a:t>&lt;Seat 1 person with feet with back without arms&gt;</a:t>
                      </a:r>
                    </a:p>
                  </a:txBody>
                  <a:tcPr marL="72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>
                          <a:solidFill>
                            <a:srgbClr val="0000FF"/>
                          </a:solidFill>
                        </a:rPr>
                        <a:t>“chair”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noProof="0" dirty="0">
                          <a:solidFill>
                            <a:srgbClr val="0000FF"/>
                          </a:solidFill>
                        </a:rPr>
                        <a:t>“chaise”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35283"/>
                  </a:ext>
                </a:extLst>
              </a:tr>
              <a:tr h="362837">
                <a:tc>
                  <a:txBody>
                    <a:bodyPr/>
                    <a:lstStyle/>
                    <a:p>
                      <a:pPr marL="0" marR="0" lvl="0" indent="0" algn="l" defTabSz="456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noProof="0" dirty="0">
                          <a:solidFill>
                            <a:srgbClr val="009900"/>
                          </a:solidFill>
                        </a:rPr>
                        <a:t>&lt;Seat 1 person with feet with back with arms&gt;</a:t>
                      </a:r>
                    </a:p>
                  </a:txBody>
                  <a:tcPr marL="72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>
                          <a:solidFill>
                            <a:srgbClr val="0000FF"/>
                          </a:solidFill>
                        </a:rPr>
                        <a:t>“armchair”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noProof="0" dirty="0">
                          <a:solidFill>
                            <a:srgbClr val="0000FF"/>
                          </a:solidFill>
                        </a:rPr>
                        <a:t>“fauteuil”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438782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marL="0" marR="0" lvl="0" indent="0" algn="l" defTabSz="456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noProof="0" dirty="0">
                          <a:solidFill>
                            <a:srgbClr val="009900"/>
                          </a:solidFill>
                        </a:rPr>
                        <a:t>&lt;Seat 1 person with feet without back without arms&gt;</a:t>
                      </a:r>
                    </a:p>
                  </a:txBody>
                  <a:tcPr marL="72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>
                          <a:solidFill>
                            <a:srgbClr val="0000FF"/>
                          </a:solidFill>
                        </a:rPr>
                        <a:t>“stool”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noProof="0" dirty="0">
                          <a:solidFill>
                            <a:srgbClr val="0000FF"/>
                          </a:solidFill>
                        </a:rPr>
                        <a:t>“tabouret”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593730"/>
                  </a:ext>
                </a:extLst>
              </a:tr>
              <a:tr h="377955">
                <a:tc>
                  <a:txBody>
                    <a:bodyPr/>
                    <a:lstStyle/>
                    <a:p>
                      <a:pPr marL="0" marR="0" lvl="0" indent="0" algn="l" defTabSz="456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noProof="0" dirty="0">
                          <a:solidFill>
                            <a:srgbClr val="009900"/>
                          </a:solidFill>
                        </a:rPr>
                        <a:t>&lt;Seat several persons with feet with back with arms&gt;</a:t>
                      </a:r>
                    </a:p>
                  </a:txBody>
                  <a:tcPr marL="72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>
                          <a:solidFill>
                            <a:srgbClr val="0000FF"/>
                          </a:solidFill>
                        </a:rPr>
                        <a:t>“couch”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noProof="0" dirty="0">
                          <a:solidFill>
                            <a:srgbClr val="0000FF"/>
                          </a:solidFill>
                        </a:rPr>
                        <a:t>“canapé”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848864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marL="0" marR="0" lvl="0" indent="0" algn="l" defTabSz="4569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noProof="0" dirty="0">
                          <a:solidFill>
                            <a:srgbClr val="009900"/>
                          </a:solidFill>
                        </a:rPr>
                        <a:t>&lt;Seat several persons with feet without back without arms&gt;</a:t>
                      </a:r>
                    </a:p>
                  </a:txBody>
                  <a:tcPr marL="72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50" b="1" noProof="0" dirty="0"/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/>
                        <a:t>X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noProof="0" dirty="0">
                          <a:solidFill>
                            <a:srgbClr val="0000FF"/>
                          </a:solidFill>
                        </a:rPr>
                        <a:t>“bench”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1" noProof="0" dirty="0">
                          <a:solidFill>
                            <a:srgbClr val="0000FF"/>
                          </a:solidFill>
                        </a:rPr>
                        <a:t>“banc”</a:t>
                      </a: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040301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156598" y="1021792"/>
            <a:ext cx="1107463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Axis of analysis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65771" y="1021792"/>
            <a:ext cx="1126961" cy="253916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Axis of analysis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570854" y="1021792"/>
            <a:ext cx="1126961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36000" r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Axis of analysis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825760" y="1021792"/>
            <a:ext cx="1126961" cy="253916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Axis of analysis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959" y="6075967"/>
            <a:ext cx="1327990" cy="7282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5258" y="4239102"/>
            <a:ext cx="7450094" cy="66172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&lt;Seat for one person with feet with back without arms&gt;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::= &lt;Seat&gt; + /for one person/ + /with feet/ + /with back/ + /without arms/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65258" y="5197027"/>
            <a:ext cx="6692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“chair” : Seat for one person with feet and back without arms.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024722" y="6108787"/>
            <a:ext cx="4163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"chaise" : siège à dossier et généralement sans bras.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"chair":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seat with backrest and generally without arms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2" name="Connecteur en arc 11"/>
          <p:cNvCxnSpPr>
            <a:cxnSpLocks/>
            <a:stCxn id="9" idx="1"/>
            <a:endCxn id="10" idx="1"/>
          </p:cNvCxnSpPr>
          <p:nvPr/>
        </p:nvCxnSpPr>
        <p:spPr>
          <a:xfrm rot="10800000" flipV="1">
            <a:off x="1065258" y="4569962"/>
            <a:ext cx="12700" cy="780954"/>
          </a:xfrm>
          <a:prstGeom prst="curvedConnector3">
            <a:avLst>
              <a:gd name="adj1" fmla="val 1800000"/>
            </a:avLst>
          </a:prstGeom>
          <a:ln>
            <a:solidFill>
              <a:srgbClr val="800000"/>
            </a:solidFill>
            <a:prstDash val="dash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A559EC2-C99E-476E-A4FD-49D31DEB1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EF859-5BB5-9044-A469-AF76945C946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C0482D1-488A-4E96-B256-16015C298DD1}"/>
              </a:ext>
            </a:extLst>
          </p:cNvPr>
          <p:cNvSpPr txBox="1"/>
          <p:nvPr/>
        </p:nvSpPr>
        <p:spPr>
          <a:xfrm>
            <a:off x="7811000" y="1021792"/>
            <a:ext cx="478263" cy="253916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Terms</a:t>
            </a:r>
          </a:p>
        </p:txBody>
      </p:sp>
    </p:spTree>
    <p:extLst>
      <p:ext uri="{BB962C8B-B14F-4D97-AF65-F5344CB8AC3E}">
        <p14:creationId xmlns:p14="http://schemas.microsoft.com/office/powerpoint/2010/main" val="388682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695" y="4592553"/>
            <a:ext cx="3704784" cy="196467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65" y="969378"/>
            <a:ext cx="3811214" cy="2137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652" y="69634"/>
            <a:ext cx="29640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Environnements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A69012-4E3B-4D25-ABF1-C7FF29AE9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339" y="256073"/>
            <a:ext cx="2606397" cy="20332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2227205" y="3740760"/>
            <a:ext cx="1526169" cy="101744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3394295" y="969378"/>
            <a:ext cx="810907" cy="819443"/>
          </a:xfrm>
          <a:prstGeom prst="rect">
            <a:avLst/>
          </a:prstGeom>
        </p:spPr>
      </p:pic>
      <p:pic>
        <p:nvPicPr>
          <p:cNvPr id="31" name="Image 30"/>
          <p:cNvPicPr/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4030870" y="3106801"/>
            <a:ext cx="4857826" cy="36207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2503" y="2724746"/>
            <a:ext cx="812750" cy="812750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2259770" y="1089437"/>
            <a:ext cx="820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 24156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A013E-D17F-4EA3-9ED5-B8F3216CE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2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7"/>
          <p:cNvSpPr txBox="1">
            <a:spLocks noChangeArrowheads="1"/>
          </p:cNvSpPr>
          <p:nvPr/>
        </p:nvSpPr>
        <p:spPr bwMode="auto">
          <a:xfrm>
            <a:off x="3899922" y="1865017"/>
            <a:ext cx="5244078" cy="85547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80000" tIns="72000" rIns="324000" bIns="16560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D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CmapTools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0080D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Image 2" descr="Cites obscures00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9" y="1229940"/>
            <a:ext cx="3601461" cy="525532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CE6A19-FF9B-4391-AF58-8025F9AB4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E99E6-C1FA-7E42-8701-8B14FB77ABE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7"/>
          <p:cNvSpPr txBox="1">
            <a:spLocks noChangeArrowheads="1"/>
          </p:cNvSpPr>
          <p:nvPr/>
        </p:nvSpPr>
        <p:spPr bwMode="auto">
          <a:xfrm>
            <a:off x="116569" y="117745"/>
            <a:ext cx="8908021" cy="855473"/>
          </a:xfrm>
          <a:prstGeom prst="rect">
            <a:avLst/>
          </a:prstGeom>
          <a:solidFill>
            <a:srgbClr val="17606C"/>
          </a:solidFill>
          <a:ln>
            <a:noFill/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80000" tIns="72000" rIns="324000" bIns="16560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Graphical Tools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732" y="3291321"/>
            <a:ext cx="1755777" cy="139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0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5D27F-6101-7E4B-B90A-4272D55F0915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5215811" cy="571568"/>
          </a:xfrm>
          <a:prstGeom prst="rect">
            <a:avLst/>
          </a:prstGeom>
          <a:solidFill>
            <a:srgbClr val="17606C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Graphical Tool: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CmapTools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86392" y="993294"/>
            <a:ext cx="2024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http://cmap.ihmc.us/</a:t>
            </a:r>
          </a:p>
        </p:txBody>
      </p:sp>
      <p:sp>
        <p:nvSpPr>
          <p:cNvPr id="9" name="Rectangle 8"/>
          <p:cNvSpPr/>
          <p:nvPr/>
        </p:nvSpPr>
        <p:spPr>
          <a:xfrm>
            <a:off x="627958" y="5029200"/>
            <a:ext cx="851604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Cmap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software is a result of research conducted at the Florida Institute for Human &amp; Machine Cognition (IHMC).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It empowers users to construct, navigate, share and criticize knowledge models represented as concept maps.</a:t>
            </a: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261" y="1362626"/>
            <a:ext cx="5763014" cy="343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978" y="285784"/>
            <a:ext cx="1237595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1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B135F39-1AB8-48FA-ABBE-7456C62435D5}"/>
              </a:ext>
            </a:extLst>
          </p:cNvPr>
          <p:cNvSpPr txBox="1"/>
          <p:nvPr/>
        </p:nvSpPr>
        <p:spPr>
          <a:xfrm>
            <a:off x="1" y="0"/>
            <a:ext cx="2830868" cy="571568"/>
          </a:xfrm>
          <a:prstGeom prst="rect">
            <a:avLst/>
          </a:prstGeom>
          <a:solidFill>
            <a:srgbClr val="17606C"/>
          </a:solidFill>
        </p:spPr>
        <p:txBody>
          <a:bodyPr wrap="square" bIns="93600" rtlCol="0">
            <a:spAutoFit/>
          </a:bodyPr>
          <a:lstStyle/>
          <a:p>
            <a:pPr marL="920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CmapTools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539B8B-3DF8-42EE-85F7-D240CD16E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EF859-5BB5-9044-A469-AF76945C946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4D4E50-6EBF-45A0-9CFA-AE8FD57F73B4}"/>
              </a:ext>
            </a:extLst>
          </p:cNvPr>
          <p:cNvSpPr/>
          <p:nvPr/>
        </p:nvSpPr>
        <p:spPr>
          <a:xfrm>
            <a:off x="515988" y="1436914"/>
            <a:ext cx="8268601" cy="25545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 maps are graphical tools for organizing and representing knowledge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They include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usually enclosed in circles or boxes of some type,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relationships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between concepts indicated by a connecting line linking two concepts.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Words on the line, referred to as linking words or linking phrases, specify the relationship between the two concepts.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http://cmap.ihmc.us/docs/theory-of-concept-maps.php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506" y="4410634"/>
            <a:ext cx="1960083" cy="15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</TotalTime>
  <Words>1179</Words>
  <Application>Microsoft Office PowerPoint</Application>
  <PresentationFormat>Affichage à l'écran (4:3)</PresentationFormat>
  <Paragraphs>461</Paragraphs>
  <Slides>46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7" baseType="lpstr">
      <vt:lpstr>Mangal</vt:lpstr>
      <vt:lpstr>ＭＳ Ｐゴシック</vt:lpstr>
      <vt:lpstr>宋体</vt:lpstr>
      <vt:lpstr>游ゴシック</vt:lpstr>
      <vt:lpstr>Arial</vt:lpstr>
      <vt:lpstr>Arial Black</vt:lpstr>
      <vt:lpstr>Brush Script MT</vt:lpstr>
      <vt:lpstr>Calibri</vt:lpstr>
      <vt:lpstr>Wingdings</vt:lpstr>
      <vt:lpstr>Wingdings 2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Roche</dc:creator>
  <cp:lastModifiedBy>Christophe Roche</cp:lastModifiedBy>
  <cp:revision>24</cp:revision>
  <dcterms:created xsi:type="dcterms:W3CDTF">2020-02-22T20:34:07Z</dcterms:created>
  <dcterms:modified xsi:type="dcterms:W3CDTF">2020-02-23T20:34:58Z</dcterms:modified>
</cp:coreProperties>
</file>