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3" r:id="rId3"/>
  </p:sldMasterIdLst>
  <p:notesMasterIdLst>
    <p:notesMasterId r:id="rId22"/>
  </p:notesMasterIdLst>
  <p:sldIdLst>
    <p:sldId id="1136" r:id="rId4"/>
    <p:sldId id="1106" r:id="rId5"/>
    <p:sldId id="1107" r:id="rId6"/>
    <p:sldId id="1142" r:id="rId7"/>
    <p:sldId id="1143" r:id="rId8"/>
    <p:sldId id="514" r:id="rId9"/>
    <p:sldId id="1114" r:id="rId10"/>
    <p:sldId id="495" r:id="rId11"/>
    <p:sldId id="496" r:id="rId12"/>
    <p:sldId id="459" r:id="rId13"/>
    <p:sldId id="1139" r:id="rId14"/>
    <p:sldId id="793" r:id="rId15"/>
    <p:sldId id="369" r:id="rId16"/>
    <p:sldId id="371" r:id="rId17"/>
    <p:sldId id="370" r:id="rId18"/>
    <p:sldId id="373" r:id="rId19"/>
    <p:sldId id="464" r:id="rId20"/>
    <p:sldId id="1138"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17606C"/>
    <a:srgbClr val="002D54"/>
    <a:srgbClr val="0325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2" autoAdjust="0"/>
    <p:restoredTop sz="94660"/>
  </p:normalViewPr>
  <p:slideViewPr>
    <p:cSldViewPr snapToGrid="0">
      <p:cViewPr varScale="1">
        <p:scale>
          <a:sx n="63" d="100"/>
          <a:sy n="63" d="100"/>
        </p:scale>
        <p:origin x="908" y="36"/>
      </p:cViewPr>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7A0B16-23FD-4884-A618-1590BCE9D1CD}" type="datetimeFigureOut">
              <a:rPr lang="en-US" smtClean="0"/>
              <a:t>2/23/2020</a:t>
            </a:fld>
            <a:endParaRPr lang="en-US"/>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6D427-0E73-4CA8-B4D2-8123A865BD9F}" type="slidenum">
              <a:rPr lang="en-US" smtClean="0"/>
              <a:t>‹N°›</a:t>
            </a:fld>
            <a:endParaRPr lang="en-US"/>
          </a:p>
        </p:txBody>
      </p:sp>
    </p:spTree>
    <p:extLst>
      <p:ext uri="{BB962C8B-B14F-4D97-AF65-F5344CB8AC3E}">
        <p14:creationId xmlns:p14="http://schemas.microsoft.com/office/powerpoint/2010/main" val="16056304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75442" rtl="0" eaLnBrk="1" fontAlgn="auto" latinLnBrk="0" hangingPunct="1">
              <a:lnSpc>
                <a:spcPct val="100000"/>
              </a:lnSpc>
              <a:spcBef>
                <a:spcPts val="0"/>
              </a:spcBef>
              <a:spcAft>
                <a:spcPts val="0"/>
              </a:spcAft>
              <a:buClrTx/>
              <a:buSzTx/>
              <a:buFontTx/>
              <a:buNone/>
              <a:tabLst/>
              <a:defRPr/>
            </a:pPr>
            <a:fld id="{1AD7A454-6021-4A28-B72A-5FDCAB643B0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5442"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8811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defTabSz="475442">
              <a:defRPr/>
            </a:pPr>
            <a:fld id="{1AD7A454-6021-4A28-B72A-5FDCAB643B0A}" type="slidenum">
              <a:rPr lang="en-GB">
                <a:solidFill>
                  <a:prstClr val="black"/>
                </a:solidFill>
                <a:latin typeface="Calibri" panose="020F0502020204030204"/>
              </a:rPr>
              <a:pPr defTabSz="475442">
                <a:defRPr/>
              </a:pPr>
              <a:t>10</a:t>
            </a:fld>
            <a:endParaRPr lang="en-GB">
              <a:solidFill>
                <a:prstClr val="black"/>
              </a:solidFill>
              <a:latin typeface="Calibri" panose="020F0502020204030204"/>
            </a:endParaRPr>
          </a:p>
        </p:txBody>
      </p:sp>
    </p:spTree>
    <p:extLst>
      <p:ext uri="{BB962C8B-B14F-4D97-AF65-F5344CB8AC3E}">
        <p14:creationId xmlns:p14="http://schemas.microsoft.com/office/powerpoint/2010/main" val="36261334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BCDCE0CE-E9D5-4FC9-9AF5-BE10E7BBF4F9}" type="slidenum">
              <a:rPr lang="fr-FR" smtClean="0"/>
              <a:pPr/>
              <a:t>14</a:t>
            </a:fld>
            <a:endParaRPr lang="fr-FR"/>
          </a:p>
        </p:txBody>
      </p:sp>
      <p:sp>
        <p:nvSpPr>
          <p:cNvPr id="78851" name="Rectangle 2"/>
          <p:cNvSpPr>
            <a:spLocks noGrp="1" noRot="1" noChangeAspect="1" noChangeArrowheads="1" noTextEdit="1"/>
          </p:cNvSpPr>
          <p:nvPr>
            <p:ph type="sldImg"/>
          </p:nvPr>
        </p:nvSpPr>
        <p:spPr>
          <a:xfrm>
            <a:off x="917575" y="744538"/>
            <a:ext cx="4962525" cy="3722687"/>
          </a:xfrm>
          <a:ln/>
        </p:spPr>
      </p:sp>
      <p:sp>
        <p:nvSpPr>
          <p:cNvPr id="78852" name="Rectangle 3"/>
          <p:cNvSpPr>
            <a:spLocks noGrp="1" noChangeArrowheads="1"/>
          </p:cNvSpPr>
          <p:nvPr>
            <p:ph type="body" idx="1"/>
          </p:nvPr>
        </p:nvSpPr>
        <p:spPr>
          <a:noFill/>
          <a:ln/>
        </p:spPr>
        <p:txBody>
          <a:bodyPr/>
          <a:lstStyle/>
          <a:p>
            <a:pPr eaLnBrk="1" hangingPunct="1"/>
            <a:endParaRPr lang="fr-FR"/>
          </a:p>
        </p:txBody>
      </p:sp>
    </p:spTree>
    <p:extLst>
      <p:ext uri="{BB962C8B-B14F-4D97-AF65-F5344CB8AC3E}">
        <p14:creationId xmlns:p14="http://schemas.microsoft.com/office/powerpoint/2010/main" val="1695369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1AD7A454-6021-4A28-B72A-5FDCAB643B0A}" type="slidenum">
              <a:rPr lang="en-GB" smtClean="0"/>
              <a:pPr/>
              <a:t>15</a:t>
            </a:fld>
            <a:endParaRPr lang="en-GB"/>
          </a:p>
        </p:txBody>
      </p:sp>
    </p:spTree>
    <p:extLst>
      <p:ext uri="{BB962C8B-B14F-4D97-AF65-F5344CB8AC3E}">
        <p14:creationId xmlns:p14="http://schemas.microsoft.com/office/powerpoint/2010/main" val="61585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A6069B6-454C-4414-8107-5F9E7BDB3A59}" type="datetime1">
              <a:rPr lang="en-US" smtClean="0"/>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A013E-D17F-4EA3-9ED5-B8F3216CE0F0}" type="slidenum">
              <a:rPr lang="en-US" smtClean="0"/>
              <a:t>‹N°›</a:t>
            </a:fld>
            <a:endParaRPr lang="en-US"/>
          </a:p>
        </p:txBody>
      </p:sp>
    </p:spTree>
    <p:extLst>
      <p:ext uri="{BB962C8B-B14F-4D97-AF65-F5344CB8AC3E}">
        <p14:creationId xmlns:p14="http://schemas.microsoft.com/office/powerpoint/2010/main" val="726761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92D07B-6528-4194-B37E-93D716B6036F}" type="datetime1">
              <a:rPr lang="en-US" smtClean="0"/>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A013E-D17F-4EA3-9ED5-B8F3216CE0F0}" type="slidenum">
              <a:rPr lang="en-US" smtClean="0"/>
              <a:t>‹N°›</a:t>
            </a:fld>
            <a:endParaRPr lang="en-US"/>
          </a:p>
        </p:txBody>
      </p:sp>
    </p:spTree>
    <p:extLst>
      <p:ext uri="{BB962C8B-B14F-4D97-AF65-F5344CB8AC3E}">
        <p14:creationId xmlns:p14="http://schemas.microsoft.com/office/powerpoint/2010/main" val="473239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F32DB3A-4CA5-4F0E-8FF4-2879AC97379F}" type="datetime1">
              <a:rPr lang="en-US" smtClean="0"/>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A013E-D17F-4EA3-9ED5-B8F3216CE0F0}" type="slidenum">
              <a:rPr lang="en-US" smtClean="0"/>
              <a:t>‹N°›</a:t>
            </a:fld>
            <a:endParaRPr lang="en-US"/>
          </a:p>
        </p:txBody>
      </p:sp>
    </p:spTree>
    <p:extLst>
      <p:ext uri="{BB962C8B-B14F-4D97-AF65-F5344CB8AC3E}">
        <p14:creationId xmlns:p14="http://schemas.microsoft.com/office/powerpoint/2010/main" val="1588999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3" name="Espace réservé de la date 2"/>
          <p:cNvSpPr>
            <a:spLocks noGrp="1"/>
          </p:cNvSpPr>
          <p:nvPr>
            <p:ph type="dt" sz="half" idx="10"/>
          </p:nvPr>
        </p:nvSpPr>
        <p:spPr>
          <a:xfrm>
            <a:off x="457200" y="6245225"/>
            <a:ext cx="2133600" cy="476250"/>
          </a:xfrm>
        </p:spPr>
        <p:txBody>
          <a:bodyPr/>
          <a:lstStyle>
            <a:lvl1pPr>
              <a:defRPr/>
            </a:lvl1pPr>
          </a:lstStyle>
          <a:p>
            <a:fld id="{462D29E0-7033-4917-93A3-4B3F302BD778}" type="datetime1">
              <a:rPr lang="en-US" smtClean="0"/>
              <a:t>2/23/2020</a:t>
            </a:fld>
            <a:endParaRPr lang="fr-FR"/>
          </a:p>
        </p:txBody>
      </p:sp>
      <p:sp>
        <p:nvSpPr>
          <p:cNvPr id="4" name="Espace réservé du pied de page 3"/>
          <p:cNvSpPr>
            <a:spLocks noGrp="1"/>
          </p:cNvSpPr>
          <p:nvPr>
            <p:ph type="ftr" sz="quarter" idx="11"/>
          </p:nvPr>
        </p:nvSpPr>
        <p:spPr>
          <a:xfrm>
            <a:off x="3124200" y="6245225"/>
            <a:ext cx="2895600" cy="476250"/>
          </a:xfrm>
        </p:spPr>
        <p:txBody>
          <a:bodyPr/>
          <a:lstStyle>
            <a:lvl1pPr>
              <a:defRPr/>
            </a:lvl1pPr>
          </a:lstStyle>
          <a:p>
            <a:endParaRPr lang="fr-FR"/>
          </a:p>
        </p:txBody>
      </p:sp>
      <p:sp>
        <p:nvSpPr>
          <p:cNvPr id="5" name="Espace réservé du numéro de diapositive 4"/>
          <p:cNvSpPr>
            <a:spLocks noGrp="1"/>
          </p:cNvSpPr>
          <p:nvPr>
            <p:ph type="sldNum" sz="quarter" idx="12"/>
          </p:nvPr>
        </p:nvSpPr>
        <p:spPr>
          <a:xfrm>
            <a:off x="6553200" y="6245225"/>
            <a:ext cx="2133600" cy="476250"/>
          </a:xfrm>
        </p:spPr>
        <p:txBody>
          <a:bodyPr/>
          <a:lstStyle>
            <a:lvl1pPr>
              <a:defRPr/>
            </a:lvl1pPr>
          </a:lstStyle>
          <a:p>
            <a:fld id="{F112D3B9-B7EB-40FA-8022-FB120C6430F4}" type="slidenum">
              <a:rPr lang="fr-FR"/>
              <a:pPr/>
              <a:t>‹N°›</a:t>
            </a:fld>
            <a:endParaRPr lang="fr-FR"/>
          </a:p>
        </p:txBody>
      </p:sp>
    </p:spTree>
    <p:extLst>
      <p:ext uri="{BB962C8B-B14F-4D97-AF65-F5344CB8AC3E}">
        <p14:creationId xmlns:p14="http://schemas.microsoft.com/office/powerpoint/2010/main" val="1650033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FA1A01C-2CAD-42F3-BBC6-7BBE02C28494}"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229556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CF50DC6-7377-447A-B216-CAD4AC092349}"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746524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720B68A-BB0B-4F73-ACFB-82DB8728C1F2}"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18705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D872AAC-F388-452D-942A-77420081F95A}"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702620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253F9D49-9DF5-4FDD-A84A-1761D688D38F}"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949465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B69B8086-59ED-48C4-98F8-B521FB496843}"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83516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CD212C46-B984-45E7-8E9C-92A9F2B0C056}"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8735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FD7CBF3-4094-4DA5-BD30-B6BEC3ADDB60}" type="datetime1">
              <a:rPr lang="en-US" smtClean="0"/>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A013E-D17F-4EA3-9ED5-B8F3216CE0F0}" type="slidenum">
              <a:rPr lang="en-US" smtClean="0"/>
              <a:t>‹N°›</a:t>
            </a:fld>
            <a:endParaRPr lang="en-US"/>
          </a:p>
        </p:txBody>
      </p:sp>
    </p:spTree>
    <p:extLst>
      <p:ext uri="{BB962C8B-B14F-4D97-AF65-F5344CB8AC3E}">
        <p14:creationId xmlns:p14="http://schemas.microsoft.com/office/powerpoint/2010/main" val="15581320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0BFA49-7139-458D-9CDB-CA29844B3ED2}"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2382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6D43C34-64EA-4890-B516-8DD7BEC7FC3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5289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05D5890-2FFE-45D7-90DB-25FB61C3C21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4499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05D5890-2FFE-45D7-90DB-25FB61C3C21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9020492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05D5890-2FFE-45D7-90DB-25FB61C3C21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4729436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05D5890-2FFE-45D7-90DB-25FB61C3C21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955675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05D5890-2FFE-45D7-90DB-25FB61C3C21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766045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05D5890-2FFE-45D7-90DB-25FB61C3C21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521753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05D5890-2FFE-45D7-90DB-25FB61C3C21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7280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05D5890-2FFE-45D7-90DB-25FB61C3C21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32466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D4D1667-7544-42F1-AA66-F694EB8D87DD}" type="datetime1">
              <a:rPr lang="en-US" smtClean="0"/>
              <a:t>2/23/2020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3A013E-D17F-4EA3-9ED5-B8F3216CE0F0}" type="slidenum">
              <a:rPr lang="en-US" smtClean="0"/>
              <a:t>‹N°›</a:t>
            </a:fld>
            <a:endParaRPr lang="en-US"/>
          </a:p>
        </p:txBody>
      </p:sp>
    </p:spTree>
    <p:extLst>
      <p:ext uri="{BB962C8B-B14F-4D97-AF65-F5344CB8AC3E}">
        <p14:creationId xmlns:p14="http://schemas.microsoft.com/office/powerpoint/2010/main" val="9479355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805D5890-2FFE-45D7-90DB-25FB61C3C21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4955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084B7F51-B570-4F8D-88F0-D3A697021C48}" type="datetime1">
              <a:rPr lang="en-US" smtClean="0"/>
              <a:t>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3A013E-D17F-4EA3-9ED5-B8F3216CE0F0}" type="slidenum">
              <a:rPr lang="en-US" smtClean="0"/>
              <a:t>‹N°›</a:t>
            </a:fld>
            <a:endParaRPr lang="en-US"/>
          </a:p>
        </p:txBody>
      </p:sp>
    </p:spTree>
    <p:extLst>
      <p:ext uri="{BB962C8B-B14F-4D97-AF65-F5344CB8AC3E}">
        <p14:creationId xmlns:p14="http://schemas.microsoft.com/office/powerpoint/2010/main" val="13293998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B8AC648F-7A90-4A9E-9645-37710EDBD45C}" type="datetime1">
              <a:rPr lang="en-US" smtClean="0"/>
              <a:t>2/23/2020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3A013E-D17F-4EA3-9ED5-B8F3216CE0F0}" type="slidenum">
              <a:rPr lang="en-US" smtClean="0"/>
              <a:t>‹N°›</a:t>
            </a:fld>
            <a:endParaRPr lang="en-US"/>
          </a:p>
        </p:txBody>
      </p:sp>
    </p:spTree>
    <p:extLst>
      <p:ext uri="{BB962C8B-B14F-4D97-AF65-F5344CB8AC3E}">
        <p14:creationId xmlns:p14="http://schemas.microsoft.com/office/powerpoint/2010/main" val="408645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7C854BC3-63EA-4ADF-A26B-4B73E137E2EC}" type="datetime1">
              <a:rPr lang="en-US" smtClean="0"/>
              <a:t>2/23/2020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3A013E-D17F-4EA3-9ED5-B8F3216CE0F0}" type="slidenum">
              <a:rPr lang="en-US" smtClean="0"/>
              <a:t>‹N°›</a:t>
            </a:fld>
            <a:endParaRPr lang="en-US"/>
          </a:p>
        </p:txBody>
      </p:sp>
    </p:spTree>
    <p:extLst>
      <p:ext uri="{BB962C8B-B14F-4D97-AF65-F5344CB8AC3E}">
        <p14:creationId xmlns:p14="http://schemas.microsoft.com/office/powerpoint/2010/main" val="21335206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16A42D-2F44-4487-9798-85635104111F}" type="datetime1">
              <a:rPr lang="en-US" smtClean="0"/>
              <a:t>2/23/2020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3A013E-D17F-4EA3-9ED5-B8F3216CE0F0}" type="slidenum">
              <a:rPr lang="en-US" smtClean="0"/>
              <a:t>‹N°›</a:t>
            </a:fld>
            <a:endParaRPr lang="en-US"/>
          </a:p>
        </p:txBody>
      </p:sp>
    </p:spTree>
    <p:extLst>
      <p:ext uri="{BB962C8B-B14F-4D97-AF65-F5344CB8AC3E}">
        <p14:creationId xmlns:p14="http://schemas.microsoft.com/office/powerpoint/2010/main" val="39326818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77F59BD-36ED-4586-B2F3-79D8D6D946FA}" type="datetime1">
              <a:rPr lang="en-US" smtClean="0"/>
              <a:t>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3A013E-D17F-4EA3-9ED5-B8F3216CE0F0}" type="slidenum">
              <a:rPr lang="en-US" smtClean="0"/>
              <a:t>‹N°›</a:t>
            </a:fld>
            <a:endParaRPr lang="en-US"/>
          </a:p>
        </p:txBody>
      </p:sp>
    </p:spTree>
    <p:extLst>
      <p:ext uri="{BB962C8B-B14F-4D97-AF65-F5344CB8AC3E}">
        <p14:creationId xmlns:p14="http://schemas.microsoft.com/office/powerpoint/2010/main" val="2186244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7045CC6C-3C19-475F-AC25-2C8EF1F42B0A}" type="datetime1">
              <a:rPr lang="en-US" smtClean="0"/>
              <a:t>2/23/2020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3A013E-D17F-4EA3-9ED5-B8F3216CE0F0}" type="slidenum">
              <a:rPr lang="en-US" smtClean="0"/>
              <a:t>‹N°›</a:t>
            </a:fld>
            <a:endParaRPr lang="en-US"/>
          </a:p>
        </p:txBody>
      </p:sp>
    </p:spTree>
    <p:extLst>
      <p:ext uri="{BB962C8B-B14F-4D97-AF65-F5344CB8AC3E}">
        <p14:creationId xmlns:p14="http://schemas.microsoft.com/office/powerpoint/2010/main" val="2405225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FA526B-D063-4AC2-89F2-AE330A3C70E8}" type="datetime1">
              <a:rPr lang="en-US" smtClean="0"/>
              <a:t>2/23/2020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3A013E-D17F-4EA3-9ED5-B8F3216CE0F0}" type="slidenum">
              <a:rPr lang="en-US" smtClean="0"/>
              <a:t>‹N°›</a:t>
            </a:fld>
            <a:endParaRPr lang="en-US"/>
          </a:p>
        </p:txBody>
      </p:sp>
    </p:spTree>
    <p:extLst>
      <p:ext uri="{BB962C8B-B14F-4D97-AF65-F5344CB8AC3E}">
        <p14:creationId xmlns:p14="http://schemas.microsoft.com/office/powerpoint/2010/main" val="37771179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E0F65194-662B-4A82-A459-9C1A45FF42D7}" type="datetime1">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 Box 11">
            <a:extLst>
              <a:ext uri="{FF2B5EF4-FFF2-40B4-BE49-F238E27FC236}">
                <a16:creationId xmlns:a16="http://schemas.microsoft.com/office/drawing/2014/main" id="{2ACBC017-7686-41DC-92A8-5A51F65DF3E3}"/>
              </a:ext>
            </a:extLst>
          </p:cNvPr>
          <p:cNvSpPr txBox="1">
            <a:spLocks noChangeArrowheads="1"/>
          </p:cNvSpPr>
          <p:nvPr userDrawn="1"/>
        </p:nvSpPr>
        <p:spPr bwMode="auto">
          <a:xfrm>
            <a:off x="4727070" y="6642556"/>
            <a:ext cx="4416930" cy="215444"/>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charset="0"/>
                <a:ea typeface="ＭＳ Ｐゴシック" charset="0"/>
                <a:cs typeface="Arial" charset="0"/>
              </a:rPr>
              <a:t>© Christophe Roche - </a:t>
            </a:r>
            <a:r>
              <a:rPr kumimoji="0" lang="fr-FR" sz="800" b="0" i="0" u="none" strike="noStrike" kern="0" cap="none" spc="0" normalizeH="0" baseline="0" noProof="0" dirty="0" smtClean="0">
                <a:ln>
                  <a:noFill/>
                </a:ln>
                <a:solidFill>
                  <a:srgbClr val="000000"/>
                </a:solidFill>
                <a:effectLst/>
                <a:uLnTx/>
                <a:uFillTx/>
                <a:latin typeface="Arial" charset="0"/>
                <a:ea typeface="ＭＳ Ｐゴシック" charset="0"/>
                <a:cs typeface="ＭＳ Ｐゴシック" charset="0"/>
              </a:rPr>
              <a:t>2020</a:t>
            </a:r>
            <a:endParaRPr kumimoji="0" lang="fr-FR" sz="8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4979651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805D5890-2FFE-45D7-90DB-25FB61C3C21E}"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2/23/2020</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‹N°›</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Text Box 11">
            <a:extLst>
              <a:ext uri="{FF2B5EF4-FFF2-40B4-BE49-F238E27FC236}">
                <a16:creationId xmlns:a16="http://schemas.microsoft.com/office/drawing/2014/main" id="{2ACBC017-7686-41DC-92A8-5A51F65DF3E3}"/>
              </a:ext>
            </a:extLst>
          </p:cNvPr>
          <p:cNvSpPr txBox="1">
            <a:spLocks noChangeArrowheads="1"/>
          </p:cNvSpPr>
          <p:nvPr userDrawn="1"/>
        </p:nvSpPr>
        <p:spPr bwMode="auto">
          <a:xfrm>
            <a:off x="4727070" y="6642556"/>
            <a:ext cx="4416930" cy="215444"/>
          </a:xfrm>
          <a:prstGeom prst="rect">
            <a:avLst/>
          </a:prstGeom>
          <a:noFill/>
          <a:ln w="9525">
            <a:noFill/>
            <a:miter lim="800000"/>
            <a:headEnd/>
            <a:tailEnd/>
          </a:ln>
          <a:effectLst/>
        </p:spPr>
        <p:txBody>
          <a:bodyPr wrap="square">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charset="0"/>
                <a:ea typeface="ＭＳ Ｐゴシック" charset="0"/>
                <a:cs typeface="Arial" charset="0"/>
              </a:rPr>
              <a:t>© Christophe Roche - </a:t>
            </a:r>
            <a:r>
              <a:rPr kumimoji="0" lang="fr-FR" sz="800" b="0" i="0" u="none" strike="noStrike" kern="0" cap="none" spc="0" normalizeH="0" baseline="0" noProof="0" dirty="0" smtClean="0">
                <a:ln>
                  <a:noFill/>
                </a:ln>
                <a:solidFill>
                  <a:srgbClr val="000000"/>
                </a:solidFill>
                <a:effectLst/>
                <a:uLnTx/>
                <a:uFillTx/>
                <a:latin typeface="Arial" charset="0"/>
                <a:ea typeface="ＭＳ Ｐゴシック" charset="0"/>
                <a:cs typeface="ＭＳ Ｐゴシック" charset="0"/>
              </a:rPr>
              <a:t>2020</a:t>
            </a:r>
            <a:endParaRPr kumimoji="0" lang="fr-FR" sz="800" b="0" i="0" u="none" strike="noStrike" kern="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27982734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wmf"/><Relationship Id="rId2" Type="http://schemas.openxmlformats.org/officeDocument/2006/relationships/slideLayout" Target="../slideLayouts/slideLayout13.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e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w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1.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6" Type="http://schemas.openxmlformats.org/officeDocument/2006/relationships/hyperlink" Target="http://dbpedia.org/class/yago/Object100002684" TargetMode="External"/><Relationship Id="rId21" Type="http://schemas.openxmlformats.org/officeDocument/2006/relationships/hyperlink" Target="http://dbpedia.org/class/yago/Contestant109613191" TargetMode="External"/><Relationship Id="rId42" Type="http://schemas.openxmlformats.org/officeDocument/2006/relationships/hyperlink" Target="http://dbpedia.org/class/yago/Wikicat5th-centuryPhilosophers" TargetMode="External"/><Relationship Id="rId47" Type="http://schemas.openxmlformats.org/officeDocument/2006/relationships/hyperlink" Target="http://dbpedia.org/class/yago/WikicatZhouDynastyHistorians" TargetMode="External"/><Relationship Id="rId63" Type="http://schemas.openxmlformats.org/officeDocument/2006/relationships/hyperlink" Target="http://nl.dbpedia.org/resource/Confucius" TargetMode="External"/><Relationship Id="rId68" Type="http://schemas.openxmlformats.org/officeDocument/2006/relationships/hyperlink" Target="http://www4.wiwiss.fu-berlin.de/gutendata/resource/people/Confucius_551_BC-479_BC" TargetMode="External"/><Relationship Id="rId7" Type="http://schemas.openxmlformats.org/officeDocument/2006/relationships/hyperlink" Target="http://www.ontologydesignpatterns.org/ont/dul/DUL.owl#Agent" TargetMode="External"/><Relationship Id="rId71" Type="http://schemas.openxmlformats.org/officeDocument/2006/relationships/hyperlink" Target="http://yago-knowledge.org/resource/Confucius" TargetMode="External"/><Relationship Id="rId2" Type="http://schemas.openxmlformats.org/officeDocument/2006/relationships/image" Target="../media/image9.png"/><Relationship Id="rId16" Type="http://schemas.openxmlformats.org/officeDocument/2006/relationships/hyperlink" Target="http://umbel.org/umbel/rc/PersonWithOccupation" TargetMode="External"/><Relationship Id="rId29" Type="http://schemas.openxmlformats.org/officeDocument/2006/relationships/hyperlink" Target="http://dbpedia.org/class/yago/Philosopher110423589" TargetMode="External"/><Relationship Id="rId11" Type="http://schemas.openxmlformats.org/officeDocument/2006/relationships/hyperlink" Target="http://www.wikidata.org/entity/Q4964182" TargetMode="External"/><Relationship Id="rId24" Type="http://schemas.openxmlformats.org/officeDocument/2006/relationships/hyperlink" Target="http://dbpedia.org/class/yago/Intellectual109621545" TargetMode="External"/><Relationship Id="rId32" Type="http://schemas.openxmlformats.org/officeDocument/2006/relationships/hyperlink" Target="http://dbpedia.org/class/yago/Scholar110557854" TargetMode="External"/><Relationship Id="rId37" Type="http://schemas.openxmlformats.org/officeDocument/2006/relationships/hyperlink" Target="http://dbpedia.org/class/yago/WikicatChinesePhilosophers" TargetMode="External"/><Relationship Id="rId40" Type="http://schemas.openxmlformats.org/officeDocument/2006/relationships/hyperlink" Target="http://dbpedia.org/class/yago/Wikicat5th-centuryBCHistorians" TargetMode="External"/><Relationship Id="rId45" Type="http://schemas.openxmlformats.org/officeDocument/2006/relationships/hyperlink" Target="http://dbpedia.org/class/yago/WikicatAncientChinesePhilosophers" TargetMode="External"/><Relationship Id="rId53" Type="http://schemas.openxmlformats.org/officeDocument/2006/relationships/hyperlink" Target="http://cs.dbpedia.org/resource/Konfucius" TargetMode="External"/><Relationship Id="rId58" Type="http://schemas.openxmlformats.org/officeDocument/2006/relationships/hyperlink" Target="http://fr.dbpedia.org/resource/Confucius" TargetMode="External"/><Relationship Id="rId66" Type="http://schemas.openxmlformats.org/officeDocument/2006/relationships/hyperlink" Target="http://wikidata.dbpedia.org/resource/Q4604" TargetMode="External"/><Relationship Id="rId5" Type="http://schemas.openxmlformats.org/officeDocument/2006/relationships/hyperlink" Target="http://xmlns.com/foaf/0.1/Person" TargetMode="External"/><Relationship Id="rId61" Type="http://schemas.openxmlformats.org/officeDocument/2006/relationships/hyperlink" Target="http://ja.dbpedia.org/resource/&#23380;&#23376;" TargetMode="External"/><Relationship Id="rId19" Type="http://schemas.openxmlformats.org/officeDocument/2006/relationships/hyperlink" Target="http://dbpedia.org/class/yago/CausalAgent100007347" TargetMode="External"/><Relationship Id="rId14" Type="http://schemas.openxmlformats.org/officeDocument/2006/relationships/hyperlink" Target="http://dbpedia.org/ontology/Philosopher" TargetMode="External"/><Relationship Id="rId22" Type="http://schemas.openxmlformats.org/officeDocument/2006/relationships/hyperlink" Target="http://dbpedia.org/class/yago/Historian110177150" TargetMode="External"/><Relationship Id="rId27" Type="http://schemas.openxmlformats.org/officeDocument/2006/relationships/hyperlink" Target="http://dbpedia.org/class/yago/Organism100004475" TargetMode="External"/><Relationship Id="rId30" Type="http://schemas.openxmlformats.org/officeDocument/2006/relationships/hyperlink" Target="http://dbpedia.org/class/yago/PhysicalEntity100001930" TargetMode="External"/><Relationship Id="rId35" Type="http://schemas.openxmlformats.org/officeDocument/2006/relationships/hyperlink" Target="http://dbpedia.org/class/yago/YagoLegalActor" TargetMode="External"/><Relationship Id="rId43" Type="http://schemas.openxmlformats.org/officeDocument/2006/relationships/hyperlink" Target="http://dbpedia.org/class/yago/Wikicat6th-centuryBCPhilosophers" TargetMode="External"/><Relationship Id="rId48" Type="http://schemas.openxmlformats.org/officeDocument/2006/relationships/hyperlink" Target="http://dbpedia.org/class/yago/WikicatMoralPhilosophers" TargetMode="External"/><Relationship Id="rId56" Type="http://schemas.openxmlformats.org/officeDocument/2006/relationships/hyperlink" Target="http://es.dbpedia.org/resource/Confucio" TargetMode="External"/><Relationship Id="rId64" Type="http://schemas.openxmlformats.org/officeDocument/2006/relationships/hyperlink" Target="http://pl.dbpedia.org/resource/Konfucjusz" TargetMode="External"/><Relationship Id="rId69" Type="http://schemas.openxmlformats.org/officeDocument/2006/relationships/hyperlink" Target="http://sw.cyc.com/concept/Mx4r_k-Y9SNjQYOm5JVvJX8_ug" TargetMode="External"/><Relationship Id="rId8" Type="http://schemas.openxmlformats.org/officeDocument/2006/relationships/hyperlink" Target="http://www.ontologydesignpatterns.org/ont/dul/DUL.owl#NaturalPerson" TargetMode="External"/><Relationship Id="rId51" Type="http://schemas.openxmlformats.org/officeDocument/2006/relationships/hyperlink" Target="http://www.w3.org/2002/07/owl#sameAs" TargetMode="External"/><Relationship Id="rId72" Type="http://schemas.openxmlformats.org/officeDocument/2006/relationships/hyperlink" Target="http://d-nb.info/gnd/118565036" TargetMode="External"/><Relationship Id="rId3" Type="http://schemas.openxmlformats.org/officeDocument/2006/relationships/hyperlink" Target="http://www.w3.org/1999/02/22-rdf-syntax-ns#type" TargetMode="External"/><Relationship Id="rId12" Type="http://schemas.openxmlformats.org/officeDocument/2006/relationships/hyperlink" Target="http://www.wikidata.org/entity/Q5" TargetMode="External"/><Relationship Id="rId17" Type="http://schemas.openxmlformats.org/officeDocument/2006/relationships/hyperlink" Target="http://umbel.org/umbel/rc/Philosopher" TargetMode="External"/><Relationship Id="rId25" Type="http://schemas.openxmlformats.org/officeDocument/2006/relationships/hyperlink" Target="http://dbpedia.org/class/yago/LivingThing100004258" TargetMode="External"/><Relationship Id="rId33" Type="http://schemas.openxmlformats.org/officeDocument/2006/relationships/hyperlink" Target="http://dbpedia.org/class/yago/Whole100003553" TargetMode="External"/><Relationship Id="rId38" Type="http://schemas.openxmlformats.org/officeDocument/2006/relationships/hyperlink" Target="http://dbpedia.org/class/yago/WikicatChineseWriters" TargetMode="External"/><Relationship Id="rId46" Type="http://schemas.openxmlformats.org/officeDocument/2006/relationships/hyperlink" Target="http://dbpedia.org/class/yago/WikicatWritersFromShandong" TargetMode="External"/><Relationship Id="rId59" Type="http://schemas.openxmlformats.org/officeDocument/2006/relationships/hyperlink" Target="http://id.dbpedia.org/resource/Kong_Hu_Cu_(filsuf)" TargetMode="External"/><Relationship Id="rId67" Type="http://schemas.openxmlformats.org/officeDocument/2006/relationships/hyperlink" Target="http://viaf.org/viaf/89664672" TargetMode="External"/><Relationship Id="rId20" Type="http://schemas.openxmlformats.org/officeDocument/2006/relationships/hyperlink" Target="http://dbpedia.org/class/yago/Communicator109610660" TargetMode="External"/><Relationship Id="rId41" Type="http://schemas.openxmlformats.org/officeDocument/2006/relationships/hyperlink" Target="http://dbpedia.org/class/yago/Wikicat5th-centuryBCPhilosophers" TargetMode="External"/><Relationship Id="rId54" Type="http://schemas.openxmlformats.org/officeDocument/2006/relationships/hyperlink" Target="http://de.dbpedia.org/resource/Konfuzius" TargetMode="External"/><Relationship Id="rId62" Type="http://schemas.openxmlformats.org/officeDocument/2006/relationships/hyperlink" Target="http://ko.dbpedia.org/resource/&#44277;&#51088;" TargetMode="External"/><Relationship Id="rId70" Type="http://schemas.openxmlformats.org/officeDocument/2006/relationships/hyperlink" Target="http://rdf.freebase.com/ns/m.01rll" TargetMode="External"/><Relationship Id="rId1" Type="http://schemas.openxmlformats.org/officeDocument/2006/relationships/slideLayout" Target="../slideLayouts/slideLayout23.xml"/><Relationship Id="rId6" Type="http://schemas.openxmlformats.org/officeDocument/2006/relationships/hyperlink" Target="http://dbpedia.org/ontology/Person" TargetMode="External"/><Relationship Id="rId15" Type="http://schemas.openxmlformats.org/officeDocument/2006/relationships/hyperlink" Target="http://schema.org/Person" TargetMode="External"/><Relationship Id="rId23" Type="http://schemas.openxmlformats.org/officeDocument/2006/relationships/hyperlink" Target="http://dbpedia.org/class/yago/Humanist110191192" TargetMode="External"/><Relationship Id="rId28" Type="http://schemas.openxmlformats.org/officeDocument/2006/relationships/hyperlink" Target="http://dbpedia.org/class/yago/Person100007846" TargetMode="External"/><Relationship Id="rId36" Type="http://schemas.openxmlformats.org/officeDocument/2006/relationships/hyperlink" Target="http://dbpedia.org/class/yago/YagoLegalActorGeo" TargetMode="External"/><Relationship Id="rId49" Type="http://schemas.openxmlformats.org/officeDocument/2006/relationships/hyperlink" Target="http://dbpedia.org/class/yago/WikicatPeopleFromQufu" TargetMode="External"/><Relationship Id="rId57" Type="http://schemas.openxmlformats.org/officeDocument/2006/relationships/hyperlink" Target="http://eu.dbpedia.org/resource/Konfuzio" TargetMode="External"/><Relationship Id="rId10" Type="http://schemas.openxmlformats.org/officeDocument/2006/relationships/hyperlink" Target="http://www.wikidata.org/entity/Q24229398" TargetMode="External"/><Relationship Id="rId31" Type="http://schemas.openxmlformats.org/officeDocument/2006/relationships/hyperlink" Target="http://dbpedia.org/class/yago/Player110439851" TargetMode="External"/><Relationship Id="rId44" Type="http://schemas.openxmlformats.org/officeDocument/2006/relationships/hyperlink" Target="http://dbpedia.org/class/yago/Wikicat6th-centuryChinesePeople" TargetMode="External"/><Relationship Id="rId52" Type="http://schemas.openxmlformats.org/officeDocument/2006/relationships/hyperlink" Target="http://www.wikidata.org/entity/Q4604" TargetMode="External"/><Relationship Id="rId60" Type="http://schemas.openxmlformats.org/officeDocument/2006/relationships/hyperlink" Target="http://it.dbpedia.org/resource/Confucio" TargetMode="External"/><Relationship Id="rId65" Type="http://schemas.openxmlformats.org/officeDocument/2006/relationships/hyperlink" Target="http://pt.dbpedia.org/resource/Conf&#250;cio" TargetMode="External"/><Relationship Id="rId4" Type="http://schemas.openxmlformats.org/officeDocument/2006/relationships/hyperlink" Target="http://www.w3.org/2002/07/owl#Thing" TargetMode="External"/><Relationship Id="rId9" Type="http://schemas.openxmlformats.org/officeDocument/2006/relationships/hyperlink" Target="http://www.wikidata.org/entity/Q215627" TargetMode="External"/><Relationship Id="rId13" Type="http://schemas.openxmlformats.org/officeDocument/2006/relationships/hyperlink" Target="http://dbpedia.org/ontology/Agent" TargetMode="External"/><Relationship Id="rId18" Type="http://schemas.openxmlformats.org/officeDocument/2006/relationships/hyperlink" Target="http://dbpedia.org/class/yago/WikicatGuqinPlayers" TargetMode="External"/><Relationship Id="rId39" Type="http://schemas.openxmlformats.org/officeDocument/2006/relationships/hyperlink" Target="http://dbpedia.org/class/yago/WikicatClassicalHumanists" TargetMode="External"/><Relationship Id="rId34" Type="http://schemas.openxmlformats.org/officeDocument/2006/relationships/hyperlink" Target="http://dbpedia.org/class/yago/Writer110794014" TargetMode="External"/><Relationship Id="rId50" Type="http://schemas.openxmlformats.org/officeDocument/2006/relationships/hyperlink" Target="http://dbpedia.org/class/yago/WikicatPoliticalPhilosophers" TargetMode="External"/><Relationship Id="rId55" Type="http://schemas.openxmlformats.org/officeDocument/2006/relationships/hyperlink" Target="http://el.dbpedia.org/resource/&#922;&#959;&#956;&#966;&#959;&#973;&#954;&#953;&#959;&#962;"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292360" y="292359"/>
            <a:ext cx="3831113"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smtClean="0">
                <a:ln>
                  <a:noFill/>
                </a:ln>
                <a:solidFill>
                  <a:srgbClr val="800000"/>
                </a:solidFill>
                <a:effectLst/>
                <a:uLnTx/>
                <a:uFillTx/>
                <a:latin typeface="Arial Black" panose="020B0A04020102020204" pitchFamily="34" charset="0"/>
                <a:ea typeface="+mn-ea"/>
                <a:cs typeface="+mn-cs"/>
              </a:rPr>
              <a:t>Part 5: Ontology</a:t>
            </a:r>
            <a:endParaRPr kumimoji="0" lang="en-GB" sz="3200" b="0" i="0" u="none" strike="noStrike" kern="1200" cap="none" spc="0" normalizeH="0" baseline="0" noProof="0" dirty="0">
              <a:ln>
                <a:noFill/>
              </a:ln>
              <a:solidFill>
                <a:srgbClr val="800000"/>
              </a:solidFill>
              <a:effectLst/>
              <a:uLnTx/>
              <a:uFillTx/>
              <a:latin typeface="Arial Black" panose="020B0A04020102020204" pitchFamily="34" charset="0"/>
              <a:ea typeface="+mn-ea"/>
              <a:cs typeface="+mn-cs"/>
            </a:endParaRPr>
          </a:p>
        </p:txBody>
      </p:sp>
      <p:sp>
        <p:nvSpPr>
          <p:cNvPr id="2" name="Espace réservé du numéro de diapositive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13" name="Image 12"/>
          <p:cNvPicPr>
            <a:picLocks noChangeAspect="1"/>
          </p:cNvPicPr>
          <p:nvPr/>
        </p:nvPicPr>
        <p:blipFill>
          <a:blip r:embed="rId3"/>
          <a:stretch>
            <a:fillRect/>
          </a:stretch>
        </p:blipFill>
        <p:spPr>
          <a:xfrm>
            <a:off x="220870" y="1204129"/>
            <a:ext cx="3865217" cy="5381379"/>
          </a:xfrm>
          <a:prstGeom prst="rect">
            <a:avLst/>
          </a:prstGeom>
          <a:ln>
            <a:solidFill>
              <a:srgbClr val="000000"/>
            </a:solidFill>
          </a:ln>
        </p:spPr>
      </p:pic>
      <p:graphicFrame>
        <p:nvGraphicFramePr>
          <p:cNvPr id="14" name="Object 2"/>
          <p:cNvGraphicFramePr>
            <a:graphicFrameLocks noChangeAspect="1"/>
          </p:cNvGraphicFramePr>
          <p:nvPr/>
        </p:nvGraphicFramePr>
        <p:xfrm>
          <a:off x="4223478" y="696701"/>
          <a:ext cx="4609142" cy="3677779"/>
        </p:xfrm>
        <a:graphic>
          <a:graphicData uri="http://schemas.openxmlformats.org/presentationml/2006/ole">
            <mc:AlternateContent xmlns:mc="http://schemas.openxmlformats.org/markup-compatibility/2006">
              <mc:Choice xmlns:v="urn:schemas-microsoft-com:vml" Requires="v">
                <p:oleObj spid="_x0000_s4116" name="Document" r:id="rId4" imgW="4965700" imgH="3962400" progId="Word.Document.8">
                  <p:embed/>
                </p:oleObj>
              </mc:Choice>
              <mc:Fallback>
                <p:oleObj name="Document" r:id="rId4" imgW="4965700" imgH="3962400" progId="Word.Document.8">
                  <p:embed/>
                  <p:pic>
                    <p:nvPicPr>
                      <p:cNvPr id="1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3478" y="696701"/>
                        <a:ext cx="4609142" cy="3677779"/>
                      </a:xfrm>
                      <a:prstGeom prst="rect">
                        <a:avLst/>
                      </a:prstGeom>
                      <a:noFill/>
                      <a:ln w="9525">
                        <a:solidFill>
                          <a:schemeClr val="tx1"/>
                        </a:solidFill>
                        <a:miter lim="800000"/>
                        <a:headEnd/>
                        <a:tailEnd/>
                      </a:ln>
                    </p:spPr>
                  </p:pic>
                </p:oleObj>
              </mc:Fallback>
            </mc:AlternateContent>
          </a:graphicData>
        </a:graphic>
      </p:graphicFrame>
      <p:graphicFrame>
        <p:nvGraphicFramePr>
          <p:cNvPr id="15" name="Object 2"/>
          <p:cNvGraphicFramePr>
            <a:graphicFrameLocks noChangeAspect="1"/>
          </p:cNvGraphicFramePr>
          <p:nvPr/>
        </p:nvGraphicFramePr>
        <p:xfrm>
          <a:off x="4866856" y="3829837"/>
          <a:ext cx="4078941" cy="2679221"/>
        </p:xfrm>
        <a:graphic>
          <a:graphicData uri="http://schemas.openxmlformats.org/presentationml/2006/ole">
            <mc:AlternateContent xmlns:mc="http://schemas.openxmlformats.org/markup-compatibility/2006">
              <mc:Choice xmlns:v="urn:schemas-microsoft-com:vml" Requires="v">
                <p:oleObj spid="_x0000_s4117" name="Document" r:id="rId6" imgW="5055120" imgH="3323160" progId="Word.Document.8">
                  <p:embed/>
                </p:oleObj>
              </mc:Choice>
              <mc:Fallback>
                <p:oleObj name="Document" r:id="rId6" imgW="5055120" imgH="3323160" progId="Word.Document.8">
                  <p:embed/>
                  <p:pic>
                    <p:nvPicPr>
                      <p:cNvPr id="12"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6856" y="3829837"/>
                        <a:ext cx="4078941" cy="2679221"/>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920705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p:txBody>
          <a:bodyPr/>
          <a:lstStyle/>
          <a:p>
            <a:pPr>
              <a:defRPr/>
            </a:pPr>
            <a:fld id="{A055D27F-6101-7E4B-B90A-4272D55F0915}" type="slidenum">
              <a:rPr lang="fr-CA" smtClean="0">
                <a:solidFill>
                  <a:prstClr val="black">
                    <a:tint val="75000"/>
                  </a:prstClr>
                </a:solidFill>
                <a:latin typeface="Calibri" panose="020F0502020204030204"/>
              </a:rPr>
              <a:pPr>
                <a:defRPr/>
              </a:pPr>
              <a:t>10</a:t>
            </a:fld>
            <a:endParaRPr lang="fr-CA">
              <a:solidFill>
                <a:prstClr val="black">
                  <a:tint val="75000"/>
                </a:prstClr>
              </a:solidFill>
              <a:latin typeface="Calibri" panose="020F0502020204030204"/>
            </a:endParaRPr>
          </a:p>
        </p:txBody>
      </p:sp>
      <p:pic>
        <p:nvPicPr>
          <p:cNvPr id="20" name="Image 19">
            <a:extLst>
              <a:ext uri="{FF2B5EF4-FFF2-40B4-BE49-F238E27FC236}">
                <a16:creationId xmlns:a16="http://schemas.microsoft.com/office/drawing/2014/main" id="{A38E6623-127D-4548-B9DA-441170F5862D}"/>
              </a:ext>
            </a:extLst>
          </p:cNvPr>
          <p:cNvPicPr>
            <a:picLocks noChangeAspect="1"/>
          </p:cNvPicPr>
          <p:nvPr/>
        </p:nvPicPr>
        <p:blipFill>
          <a:blip r:embed="rId3">
            <a:duotone>
              <a:schemeClr val="accent5">
                <a:shade val="45000"/>
                <a:satMod val="135000"/>
              </a:schemeClr>
              <a:prstClr val="white"/>
            </a:duotone>
          </a:blip>
          <a:stretch>
            <a:fillRect/>
          </a:stretch>
        </p:blipFill>
        <p:spPr>
          <a:xfrm>
            <a:off x="0" y="5494755"/>
            <a:ext cx="1367558" cy="1363245"/>
          </a:xfrm>
          <a:prstGeom prst="rect">
            <a:avLst/>
          </a:prstGeom>
        </p:spPr>
      </p:pic>
      <p:pic>
        <p:nvPicPr>
          <p:cNvPr id="6" name="Image 5">
            <a:extLst>
              <a:ext uri="{FF2B5EF4-FFF2-40B4-BE49-F238E27FC236}">
                <a16:creationId xmlns:a16="http://schemas.microsoft.com/office/drawing/2014/main" id="{7F1448CB-E87C-4529-A58D-3ED85A136E66}"/>
              </a:ext>
            </a:extLst>
          </p:cNvPr>
          <p:cNvPicPr>
            <a:picLocks noChangeAspect="1"/>
          </p:cNvPicPr>
          <p:nvPr/>
        </p:nvPicPr>
        <p:blipFill>
          <a:blip r:embed="rId4"/>
          <a:stretch>
            <a:fillRect/>
          </a:stretch>
        </p:blipFill>
        <p:spPr>
          <a:xfrm>
            <a:off x="871247" y="1773914"/>
            <a:ext cx="3424316" cy="3435545"/>
          </a:xfrm>
          <a:prstGeom prst="rect">
            <a:avLst/>
          </a:prstGeom>
        </p:spPr>
      </p:pic>
      <p:pic>
        <p:nvPicPr>
          <p:cNvPr id="7" name="Image 6">
            <a:extLst>
              <a:ext uri="{FF2B5EF4-FFF2-40B4-BE49-F238E27FC236}">
                <a16:creationId xmlns:a16="http://schemas.microsoft.com/office/drawing/2014/main" id="{806A27B5-F7BC-4FF1-99DC-C8F692C4C314}"/>
              </a:ext>
            </a:extLst>
          </p:cNvPr>
          <p:cNvPicPr>
            <a:picLocks noChangeAspect="1"/>
          </p:cNvPicPr>
          <p:nvPr/>
        </p:nvPicPr>
        <p:blipFill>
          <a:blip r:embed="rId5"/>
          <a:stretch>
            <a:fillRect/>
          </a:stretch>
        </p:blipFill>
        <p:spPr>
          <a:xfrm>
            <a:off x="5341999" y="3945342"/>
            <a:ext cx="289421" cy="466808"/>
          </a:xfrm>
          <a:prstGeom prst="rect">
            <a:avLst/>
          </a:prstGeom>
        </p:spPr>
      </p:pic>
      <p:pic>
        <p:nvPicPr>
          <p:cNvPr id="9" name="Image 8">
            <a:extLst>
              <a:ext uri="{FF2B5EF4-FFF2-40B4-BE49-F238E27FC236}">
                <a16:creationId xmlns:a16="http://schemas.microsoft.com/office/drawing/2014/main" id="{B9DE10A6-1CBE-4C94-8D33-B4D8B7E14B55}"/>
              </a:ext>
            </a:extLst>
          </p:cNvPr>
          <p:cNvPicPr>
            <a:picLocks noChangeAspect="1"/>
          </p:cNvPicPr>
          <p:nvPr/>
        </p:nvPicPr>
        <p:blipFill>
          <a:blip r:embed="rId6"/>
          <a:stretch>
            <a:fillRect/>
          </a:stretch>
        </p:blipFill>
        <p:spPr>
          <a:xfrm>
            <a:off x="5960443" y="4457792"/>
            <a:ext cx="386784" cy="466808"/>
          </a:xfrm>
          <a:prstGeom prst="rect">
            <a:avLst/>
          </a:prstGeom>
        </p:spPr>
      </p:pic>
      <p:pic>
        <p:nvPicPr>
          <p:cNvPr id="10" name="Image 9">
            <a:extLst>
              <a:ext uri="{FF2B5EF4-FFF2-40B4-BE49-F238E27FC236}">
                <a16:creationId xmlns:a16="http://schemas.microsoft.com/office/drawing/2014/main" id="{A8F74EC0-5D89-4DC4-BF5A-8428D6385F2A}"/>
              </a:ext>
            </a:extLst>
          </p:cNvPr>
          <p:cNvPicPr>
            <a:picLocks noChangeAspect="1"/>
          </p:cNvPicPr>
          <p:nvPr/>
        </p:nvPicPr>
        <p:blipFill>
          <a:blip r:embed="rId7"/>
          <a:stretch>
            <a:fillRect/>
          </a:stretch>
        </p:blipFill>
        <p:spPr>
          <a:xfrm>
            <a:off x="5689653" y="3845225"/>
            <a:ext cx="349182" cy="428542"/>
          </a:xfrm>
          <a:prstGeom prst="rect">
            <a:avLst/>
          </a:prstGeom>
        </p:spPr>
      </p:pic>
      <p:pic>
        <p:nvPicPr>
          <p:cNvPr id="11" name="Image 10">
            <a:extLst>
              <a:ext uri="{FF2B5EF4-FFF2-40B4-BE49-F238E27FC236}">
                <a16:creationId xmlns:a16="http://schemas.microsoft.com/office/drawing/2014/main" id="{37D78A58-3DFD-4AC5-BE0B-EA9464471659}"/>
              </a:ext>
            </a:extLst>
          </p:cNvPr>
          <p:cNvPicPr>
            <a:picLocks noChangeAspect="1"/>
          </p:cNvPicPr>
          <p:nvPr/>
        </p:nvPicPr>
        <p:blipFill>
          <a:blip r:embed="rId8"/>
          <a:stretch>
            <a:fillRect/>
          </a:stretch>
        </p:blipFill>
        <p:spPr>
          <a:xfrm>
            <a:off x="7234466" y="5122950"/>
            <a:ext cx="304351" cy="536238"/>
          </a:xfrm>
          <a:prstGeom prst="rect">
            <a:avLst/>
          </a:prstGeom>
        </p:spPr>
      </p:pic>
      <p:pic>
        <p:nvPicPr>
          <p:cNvPr id="12" name="Image 11">
            <a:extLst>
              <a:ext uri="{FF2B5EF4-FFF2-40B4-BE49-F238E27FC236}">
                <a16:creationId xmlns:a16="http://schemas.microsoft.com/office/drawing/2014/main" id="{17FC30DD-87E1-428C-86A1-02DF358699D9}"/>
              </a:ext>
            </a:extLst>
          </p:cNvPr>
          <p:cNvPicPr>
            <a:picLocks noChangeAspect="1"/>
          </p:cNvPicPr>
          <p:nvPr/>
        </p:nvPicPr>
        <p:blipFill>
          <a:blip r:embed="rId9"/>
          <a:stretch>
            <a:fillRect/>
          </a:stretch>
        </p:blipFill>
        <p:spPr>
          <a:xfrm>
            <a:off x="7124088" y="5726766"/>
            <a:ext cx="289421" cy="487881"/>
          </a:xfrm>
          <a:prstGeom prst="rect">
            <a:avLst/>
          </a:prstGeom>
        </p:spPr>
      </p:pic>
      <p:pic>
        <p:nvPicPr>
          <p:cNvPr id="13" name="Image 12">
            <a:extLst>
              <a:ext uri="{FF2B5EF4-FFF2-40B4-BE49-F238E27FC236}">
                <a16:creationId xmlns:a16="http://schemas.microsoft.com/office/drawing/2014/main" id="{A47240BC-3473-4FCC-9A5A-CCF310A5BD94}"/>
              </a:ext>
            </a:extLst>
          </p:cNvPr>
          <p:cNvPicPr>
            <a:picLocks noChangeAspect="1"/>
          </p:cNvPicPr>
          <p:nvPr/>
        </p:nvPicPr>
        <p:blipFill>
          <a:blip r:embed="rId10"/>
          <a:stretch>
            <a:fillRect/>
          </a:stretch>
        </p:blipFill>
        <p:spPr>
          <a:xfrm>
            <a:off x="6605542" y="5380826"/>
            <a:ext cx="337697" cy="542092"/>
          </a:xfrm>
          <a:prstGeom prst="rect">
            <a:avLst/>
          </a:prstGeom>
        </p:spPr>
      </p:pic>
      <p:pic>
        <p:nvPicPr>
          <p:cNvPr id="14" name="Image 13">
            <a:extLst>
              <a:ext uri="{FF2B5EF4-FFF2-40B4-BE49-F238E27FC236}">
                <a16:creationId xmlns:a16="http://schemas.microsoft.com/office/drawing/2014/main" id="{F4920C35-3DA4-4E47-B87F-769C8FC475FB}"/>
              </a:ext>
            </a:extLst>
          </p:cNvPr>
          <p:cNvPicPr>
            <a:picLocks noChangeAspect="1"/>
          </p:cNvPicPr>
          <p:nvPr/>
        </p:nvPicPr>
        <p:blipFill>
          <a:blip r:embed="rId11"/>
          <a:stretch>
            <a:fillRect/>
          </a:stretch>
        </p:blipFill>
        <p:spPr>
          <a:xfrm>
            <a:off x="7676062" y="5378768"/>
            <a:ext cx="289421" cy="542091"/>
          </a:xfrm>
          <a:prstGeom prst="rect">
            <a:avLst/>
          </a:prstGeom>
        </p:spPr>
      </p:pic>
      <p:sp>
        <p:nvSpPr>
          <p:cNvPr id="2" name="Ellipse 1">
            <a:extLst>
              <a:ext uri="{FF2B5EF4-FFF2-40B4-BE49-F238E27FC236}">
                <a16:creationId xmlns:a16="http://schemas.microsoft.com/office/drawing/2014/main" id="{B9686E3C-9395-4DDD-87F5-0A3B2C374282}"/>
              </a:ext>
            </a:extLst>
          </p:cNvPr>
          <p:cNvSpPr/>
          <p:nvPr/>
        </p:nvSpPr>
        <p:spPr>
          <a:xfrm>
            <a:off x="4772092" y="3782487"/>
            <a:ext cx="1932921" cy="1368447"/>
          </a:xfrm>
          <a:prstGeom prst="ellipse">
            <a:avLst/>
          </a:prstGeom>
          <a:noFill/>
          <a:ln>
            <a:solidFill>
              <a:srgbClr val="1760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latin typeface="Calibri"/>
            </a:endParaRPr>
          </a:p>
        </p:txBody>
      </p:sp>
      <p:sp>
        <p:nvSpPr>
          <p:cNvPr id="18" name="Ellipse 17">
            <a:extLst>
              <a:ext uri="{FF2B5EF4-FFF2-40B4-BE49-F238E27FC236}">
                <a16:creationId xmlns:a16="http://schemas.microsoft.com/office/drawing/2014/main" id="{3279F492-F19B-4842-A698-B1B1248E774B}"/>
              </a:ext>
            </a:extLst>
          </p:cNvPr>
          <p:cNvSpPr/>
          <p:nvPr/>
        </p:nvSpPr>
        <p:spPr>
          <a:xfrm>
            <a:off x="6327513" y="4989774"/>
            <a:ext cx="1882569" cy="1320077"/>
          </a:xfrm>
          <a:prstGeom prst="ellipse">
            <a:avLst/>
          </a:prstGeom>
          <a:noFill/>
          <a:ln>
            <a:solidFill>
              <a:srgbClr val="1760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prstClr val="white"/>
              </a:solidFill>
              <a:latin typeface="Calibri"/>
            </a:endParaRPr>
          </a:p>
        </p:txBody>
      </p:sp>
      <p:pic>
        <p:nvPicPr>
          <p:cNvPr id="4" name="Image 3">
            <a:extLst>
              <a:ext uri="{FF2B5EF4-FFF2-40B4-BE49-F238E27FC236}">
                <a16:creationId xmlns:a16="http://schemas.microsoft.com/office/drawing/2014/main" id="{2502D74C-6681-40D7-9A19-551D8F8107D5}"/>
              </a:ext>
            </a:extLst>
          </p:cNvPr>
          <p:cNvPicPr>
            <a:picLocks noChangeAspect="1"/>
          </p:cNvPicPr>
          <p:nvPr/>
        </p:nvPicPr>
        <p:blipFill>
          <a:blip r:embed="rId12"/>
          <a:stretch>
            <a:fillRect/>
          </a:stretch>
        </p:blipFill>
        <p:spPr>
          <a:xfrm>
            <a:off x="5380430" y="4540801"/>
            <a:ext cx="384344" cy="477331"/>
          </a:xfrm>
          <a:prstGeom prst="rect">
            <a:avLst/>
          </a:prstGeom>
        </p:spPr>
      </p:pic>
      <p:pic>
        <p:nvPicPr>
          <p:cNvPr id="5" name="Image 4">
            <a:extLst>
              <a:ext uri="{FF2B5EF4-FFF2-40B4-BE49-F238E27FC236}">
                <a16:creationId xmlns:a16="http://schemas.microsoft.com/office/drawing/2014/main" id="{B303AFFA-ED57-4142-AF07-E84129D5F6D6}"/>
              </a:ext>
            </a:extLst>
          </p:cNvPr>
          <p:cNvPicPr>
            <a:picLocks noChangeAspect="1"/>
          </p:cNvPicPr>
          <p:nvPr/>
        </p:nvPicPr>
        <p:blipFill>
          <a:blip r:embed="rId13"/>
          <a:stretch>
            <a:fillRect/>
          </a:stretch>
        </p:blipFill>
        <p:spPr>
          <a:xfrm>
            <a:off x="4925344" y="4174922"/>
            <a:ext cx="377054" cy="516274"/>
          </a:xfrm>
          <a:prstGeom prst="rect">
            <a:avLst/>
          </a:prstGeom>
        </p:spPr>
      </p:pic>
      <p:pic>
        <p:nvPicPr>
          <p:cNvPr id="15" name="Image 14">
            <a:extLst>
              <a:ext uri="{FF2B5EF4-FFF2-40B4-BE49-F238E27FC236}">
                <a16:creationId xmlns:a16="http://schemas.microsoft.com/office/drawing/2014/main" id="{09A5491E-E504-4AFE-ACF3-E5FD2CB6818B}"/>
              </a:ext>
            </a:extLst>
          </p:cNvPr>
          <p:cNvPicPr>
            <a:picLocks noChangeAspect="1"/>
          </p:cNvPicPr>
          <p:nvPr/>
        </p:nvPicPr>
        <p:blipFill>
          <a:blip r:embed="rId14"/>
          <a:stretch>
            <a:fillRect/>
          </a:stretch>
        </p:blipFill>
        <p:spPr>
          <a:xfrm>
            <a:off x="6107950" y="4021340"/>
            <a:ext cx="364942" cy="420236"/>
          </a:xfrm>
          <a:prstGeom prst="rect">
            <a:avLst/>
          </a:prstGeom>
        </p:spPr>
      </p:pic>
      <p:cxnSp>
        <p:nvCxnSpPr>
          <p:cNvPr id="21" name="Connecteur : en arc 20">
            <a:extLst>
              <a:ext uri="{FF2B5EF4-FFF2-40B4-BE49-F238E27FC236}">
                <a16:creationId xmlns:a16="http://schemas.microsoft.com/office/drawing/2014/main" id="{A36E3FF0-802A-45CC-8AD9-763D6DD94ABC}"/>
              </a:ext>
            </a:extLst>
          </p:cNvPr>
          <p:cNvCxnSpPr>
            <a:endCxn id="2" idx="0"/>
          </p:cNvCxnSpPr>
          <p:nvPr/>
        </p:nvCxnSpPr>
        <p:spPr>
          <a:xfrm>
            <a:off x="4327386" y="2645192"/>
            <a:ext cx="1411167" cy="1137295"/>
          </a:xfrm>
          <a:prstGeom prst="curvedConnector2">
            <a:avLst/>
          </a:prstGeom>
          <a:ln w="12700">
            <a:solidFill>
              <a:srgbClr val="17606C"/>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Connecteur : en arc 23">
            <a:extLst>
              <a:ext uri="{FF2B5EF4-FFF2-40B4-BE49-F238E27FC236}">
                <a16:creationId xmlns:a16="http://schemas.microsoft.com/office/drawing/2014/main" id="{41016072-45E4-411B-897B-A995F89C512F}"/>
              </a:ext>
            </a:extLst>
          </p:cNvPr>
          <p:cNvCxnSpPr>
            <a:cxnSpLocks/>
            <a:endCxn id="18" idx="0"/>
          </p:cNvCxnSpPr>
          <p:nvPr/>
        </p:nvCxnSpPr>
        <p:spPr>
          <a:xfrm>
            <a:off x="4327386" y="2645192"/>
            <a:ext cx="2941412" cy="2344582"/>
          </a:xfrm>
          <a:prstGeom prst="curvedConnector2">
            <a:avLst/>
          </a:prstGeom>
          <a:ln w="12700">
            <a:solidFill>
              <a:srgbClr val="17606C"/>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1" name="Image 30">
            <a:extLst>
              <a:ext uri="{FF2B5EF4-FFF2-40B4-BE49-F238E27FC236}">
                <a16:creationId xmlns:a16="http://schemas.microsoft.com/office/drawing/2014/main" id="{A8F74EC0-5D89-4DC4-BF5A-8428D6385F2A}"/>
              </a:ext>
            </a:extLst>
          </p:cNvPr>
          <p:cNvPicPr>
            <a:picLocks noChangeAspect="1"/>
          </p:cNvPicPr>
          <p:nvPr/>
        </p:nvPicPr>
        <p:blipFill>
          <a:blip r:embed="rId7"/>
          <a:stretch>
            <a:fillRect/>
          </a:stretch>
        </p:blipFill>
        <p:spPr>
          <a:xfrm>
            <a:off x="5689653" y="3845225"/>
            <a:ext cx="349182" cy="428542"/>
          </a:xfrm>
          <a:prstGeom prst="rect">
            <a:avLst/>
          </a:prstGeom>
        </p:spPr>
      </p:pic>
      <p:sp>
        <p:nvSpPr>
          <p:cNvPr id="35" name="ZoneTexte 34">
            <a:extLst>
              <a:ext uri="{FF2B5EF4-FFF2-40B4-BE49-F238E27FC236}">
                <a16:creationId xmlns:a16="http://schemas.microsoft.com/office/drawing/2014/main" id="{7976F8A3-CEA8-4FEB-BE7D-27FBA426E920}"/>
              </a:ext>
            </a:extLst>
          </p:cNvPr>
          <p:cNvSpPr txBox="1"/>
          <p:nvPr/>
        </p:nvSpPr>
        <p:spPr>
          <a:xfrm>
            <a:off x="5032970" y="2616834"/>
            <a:ext cx="927474" cy="646331"/>
          </a:xfrm>
          <a:prstGeom prst="rect">
            <a:avLst/>
          </a:prstGeom>
          <a:solidFill>
            <a:schemeClr val="bg1"/>
          </a:solidFill>
        </p:spPr>
        <p:txBody>
          <a:bodyPr wrap="square" rtlCol="0">
            <a:spAutoFit/>
          </a:bodyPr>
          <a:lstStyle/>
          <a:p>
            <a:r>
              <a:rPr lang="en-GB" sz="1200" dirty="0">
                <a:solidFill>
                  <a:prstClr val="black"/>
                </a:solidFill>
                <a:latin typeface="Calibri"/>
              </a:rPr>
              <a:t>/1person/</a:t>
            </a:r>
          </a:p>
          <a:p>
            <a:r>
              <a:rPr lang="en-GB" sz="1200" dirty="0">
                <a:solidFill>
                  <a:prstClr val="black"/>
                </a:solidFill>
                <a:latin typeface="Calibri"/>
              </a:rPr>
              <a:t>/with feet/</a:t>
            </a:r>
          </a:p>
          <a:p>
            <a:r>
              <a:rPr lang="en-GB" sz="1200" dirty="0">
                <a:solidFill>
                  <a:prstClr val="black"/>
                </a:solidFill>
                <a:latin typeface="Calibri"/>
              </a:rPr>
              <a:t>/with back/</a:t>
            </a:r>
          </a:p>
        </p:txBody>
      </p:sp>
      <p:sp>
        <p:nvSpPr>
          <p:cNvPr id="36" name="ZoneTexte 35">
            <a:extLst>
              <a:ext uri="{FF2B5EF4-FFF2-40B4-BE49-F238E27FC236}">
                <a16:creationId xmlns:a16="http://schemas.microsoft.com/office/drawing/2014/main" id="{2AC1F2CE-1646-4379-B588-623C62BBA649}"/>
              </a:ext>
            </a:extLst>
          </p:cNvPr>
          <p:cNvSpPr txBox="1"/>
          <p:nvPr/>
        </p:nvSpPr>
        <p:spPr>
          <a:xfrm>
            <a:off x="4685979" y="3528486"/>
            <a:ext cx="927474" cy="276999"/>
          </a:xfrm>
          <a:prstGeom prst="rect">
            <a:avLst/>
          </a:prstGeom>
          <a:noFill/>
        </p:spPr>
        <p:txBody>
          <a:bodyPr wrap="square" rtlCol="0">
            <a:spAutoFit/>
          </a:bodyPr>
          <a:lstStyle/>
          <a:p>
            <a:r>
              <a:rPr lang="en-GB" sz="1200" dirty="0">
                <a:solidFill>
                  <a:prstClr val="black"/>
                </a:solidFill>
                <a:latin typeface="Calibri"/>
              </a:rPr>
              <a:t>/with arms/</a:t>
            </a:r>
          </a:p>
        </p:txBody>
      </p:sp>
      <p:sp>
        <p:nvSpPr>
          <p:cNvPr id="37" name="ZoneTexte 36">
            <a:extLst>
              <a:ext uri="{FF2B5EF4-FFF2-40B4-BE49-F238E27FC236}">
                <a16:creationId xmlns:a16="http://schemas.microsoft.com/office/drawing/2014/main" id="{438F5287-43F2-4140-A3C8-07D16E89D06F}"/>
              </a:ext>
            </a:extLst>
          </p:cNvPr>
          <p:cNvSpPr txBox="1"/>
          <p:nvPr/>
        </p:nvSpPr>
        <p:spPr>
          <a:xfrm>
            <a:off x="7025478" y="3844343"/>
            <a:ext cx="1143821" cy="276999"/>
          </a:xfrm>
          <a:prstGeom prst="rect">
            <a:avLst/>
          </a:prstGeom>
          <a:solidFill>
            <a:schemeClr val="bg1"/>
          </a:solidFill>
        </p:spPr>
        <p:txBody>
          <a:bodyPr wrap="square" rtlCol="0">
            <a:spAutoFit/>
          </a:bodyPr>
          <a:lstStyle/>
          <a:p>
            <a:r>
              <a:rPr lang="en-GB" sz="1200" dirty="0">
                <a:solidFill>
                  <a:prstClr val="black"/>
                </a:solidFill>
                <a:latin typeface="Calibri"/>
              </a:rPr>
              <a:t>/without arms/</a:t>
            </a:r>
          </a:p>
        </p:txBody>
      </p:sp>
      <p:sp>
        <p:nvSpPr>
          <p:cNvPr id="38" name="ZoneTexte 37">
            <a:extLst>
              <a:ext uri="{FF2B5EF4-FFF2-40B4-BE49-F238E27FC236}">
                <a16:creationId xmlns:a16="http://schemas.microsoft.com/office/drawing/2014/main" id="{64859F0E-79C7-406F-BCFE-57EE0B6DB26D}"/>
              </a:ext>
            </a:extLst>
          </p:cNvPr>
          <p:cNvSpPr txBox="1"/>
          <p:nvPr/>
        </p:nvSpPr>
        <p:spPr>
          <a:xfrm>
            <a:off x="6024701" y="2713891"/>
            <a:ext cx="1940782" cy="276999"/>
          </a:xfrm>
          <a:prstGeom prst="rect">
            <a:avLst/>
          </a:prstGeom>
          <a:solidFill>
            <a:schemeClr val="bg1"/>
          </a:solidFill>
        </p:spPr>
        <p:txBody>
          <a:bodyPr wrap="square" rtlCol="0">
            <a:spAutoFit/>
          </a:bodyPr>
          <a:lstStyle/>
          <a:p>
            <a:r>
              <a:rPr lang="en-GB" sz="1200" b="1" dirty="0">
                <a:solidFill>
                  <a:prstClr val="black"/>
                </a:solidFill>
                <a:latin typeface="Calibri"/>
              </a:rPr>
              <a:t>shared characteristics</a:t>
            </a:r>
          </a:p>
        </p:txBody>
      </p:sp>
      <p:sp>
        <p:nvSpPr>
          <p:cNvPr id="39" name="ZoneTexte 38">
            <a:extLst>
              <a:ext uri="{FF2B5EF4-FFF2-40B4-BE49-F238E27FC236}">
                <a16:creationId xmlns:a16="http://schemas.microsoft.com/office/drawing/2014/main" id="{DDB3CE74-10E3-466C-A675-09388CB737C1}"/>
              </a:ext>
            </a:extLst>
          </p:cNvPr>
          <p:cNvSpPr txBox="1"/>
          <p:nvPr/>
        </p:nvSpPr>
        <p:spPr>
          <a:xfrm>
            <a:off x="5607269" y="3286705"/>
            <a:ext cx="2195487" cy="276999"/>
          </a:xfrm>
          <a:prstGeom prst="rect">
            <a:avLst/>
          </a:prstGeom>
          <a:solidFill>
            <a:schemeClr val="bg1"/>
          </a:solidFill>
        </p:spPr>
        <p:txBody>
          <a:bodyPr wrap="square" rtlCol="0">
            <a:spAutoFit/>
          </a:bodyPr>
          <a:lstStyle/>
          <a:p>
            <a:r>
              <a:rPr lang="en-GB" sz="1200" b="1" dirty="0">
                <a:solidFill>
                  <a:prstClr val="black"/>
                </a:solidFill>
                <a:latin typeface="Calibri"/>
              </a:rPr>
              <a:t>delimiting characteristics</a:t>
            </a:r>
          </a:p>
        </p:txBody>
      </p:sp>
      <p:sp>
        <p:nvSpPr>
          <p:cNvPr id="45" name="ZoneTexte 44"/>
          <p:cNvSpPr txBox="1"/>
          <p:nvPr/>
        </p:nvSpPr>
        <p:spPr>
          <a:xfrm>
            <a:off x="4859960" y="1776702"/>
            <a:ext cx="3993053" cy="461665"/>
          </a:xfrm>
          <a:prstGeom prst="rect">
            <a:avLst/>
          </a:prstGeom>
          <a:solidFill>
            <a:schemeClr val="accent3">
              <a:lumMod val="20000"/>
              <a:lumOff val="80000"/>
            </a:schemeClr>
          </a:solidFill>
        </p:spPr>
        <p:txBody>
          <a:bodyPr wrap="square" rtlCol="0">
            <a:spAutoFit/>
          </a:bodyPr>
          <a:lstStyle/>
          <a:p>
            <a:r>
              <a:rPr lang="en-GB" sz="1200" b="1" dirty="0">
                <a:solidFill>
                  <a:prstClr val="black"/>
                </a:solidFill>
                <a:latin typeface="Arial"/>
                <a:cs typeface="Arial"/>
              </a:rPr>
              <a:t>A concept is a unique combination of essential </a:t>
            </a:r>
            <a:r>
              <a:rPr lang="en-GB" sz="1200" b="1" dirty="0" smtClean="0">
                <a:solidFill>
                  <a:prstClr val="black"/>
                </a:solidFill>
                <a:latin typeface="Arial"/>
                <a:cs typeface="Arial"/>
              </a:rPr>
              <a:t>characteristics (ISO 1087, ISO 704)</a:t>
            </a:r>
            <a:endParaRPr lang="en-GB" sz="1200" b="1" dirty="0">
              <a:solidFill>
                <a:prstClr val="black"/>
              </a:solidFill>
              <a:latin typeface="Arial"/>
              <a:cs typeface="Arial"/>
            </a:endParaRPr>
          </a:p>
        </p:txBody>
      </p:sp>
      <p:sp>
        <p:nvSpPr>
          <p:cNvPr id="34" name="ZoneTexte 33"/>
          <p:cNvSpPr txBox="1"/>
          <p:nvPr/>
        </p:nvSpPr>
        <p:spPr>
          <a:xfrm>
            <a:off x="592051" y="1080214"/>
            <a:ext cx="7410212" cy="369332"/>
          </a:xfrm>
          <a:prstGeom prst="rect">
            <a:avLst/>
          </a:prstGeom>
          <a:noFill/>
        </p:spPr>
        <p:txBody>
          <a:bodyPr wrap="square" rtlCol="0">
            <a:spAutoFit/>
          </a:bodyPr>
          <a:lstStyle/>
          <a:p>
            <a:pPr marL="1347788" marR="0" lvl="0" indent="-1347788"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Arial" panose="020B0604020202020204"/>
                <a:ea typeface="+mn-ea"/>
                <a:cs typeface="Arial" panose="020B0604020202020204"/>
              </a:rPr>
              <a:t>A concept is a unit</a:t>
            </a:r>
            <a:r>
              <a:rPr kumimoji="0" lang="en-GB" sz="1800" b="1" i="0" u="none" strike="noStrike" kern="1200" cap="none" spc="0" normalizeH="0" noProof="0" dirty="0" smtClean="0">
                <a:ln>
                  <a:noFill/>
                </a:ln>
                <a:solidFill>
                  <a:prstClr val="black"/>
                </a:solidFill>
                <a:effectLst/>
                <a:uLnTx/>
                <a:uFillTx/>
                <a:latin typeface="Arial" panose="020B0604020202020204"/>
                <a:ea typeface="+mn-ea"/>
                <a:cs typeface="Arial" panose="020B0604020202020204"/>
              </a:rPr>
              <a:t> of knowledge about a plurality of things</a:t>
            </a:r>
            <a:endParaRPr kumimoji="0" lang="en-GB" sz="18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40" name="Ellipse 39">
            <a:extLst>
              <a:ext uri="{FF2B5EF4-FFF2-40B4-BE49-F238E27FC236}">
                <a16:creationId xmlns:a16="http://schemas.microsoft.com/office/drawing/2014/main" id="{EBAE321A-4FC4-447D-A70F-77DC544B60CE}"/>
              </a:ext>
            </a:extLst>
          </p:cNvPr>
          <p:cNvSpPr/>
          <p:nvPr/>
        </p:nvSpPr>
        <p:spPr>
          <a:xfrm>
            <a:off x="5919402" y="3759498"/>
            <a:ext cx="1138042" cy="2470746"/>
          </a:xfrm>
          <a:prstGeom prst="ellipse">
            <a:avLst/>
          </a:prstGeom>
          <a:noFill/>
          <a:ln>
            <a:solidFill>
              <a:srgbClr val="0070C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ZoneTexte 40">
            <a:extLst>
              <a:ext uri="{FF2B5EF4-FFF2-40B4-BE49-F238E27FC236}">
                <a16:creationId xmlns:a16="http://schemas.microsoft.com/office/drawing/2014/main" id="{2AC1F2CE-1646-4379-B588-623C62BBA649}"/>
              </a:ext>
            </a:extLst>
          </p:cNvPr>
          <p:cNvSpPr txBox="1"/>
          <p:nvPr/>
        </p:nvSpPr>
        <p:spPr>
          <a:xfrm>
            <a:off x="5378351" y="5302981"/>
            <a:ext cx="927474" cy="276999"/>
          </a:xfrm>
          <a:prstGeom prst="rect">
            <a:avLst/>
          </a:prstGeom>
          <a:noFill/>
        </p:spPr>
        <p:txBody>
          <a:bodyPr wrap="square" rtlCol="0">
            <a:spAutoFit/>
          </a:bodyPr>
          <a:lstStyle/>
          <a:p>
            <a:r>
              <a:rPr lang="en-GB" sz="1200" dirty="0" smtClean="0">
                <a:solidFill>
                  <a:prstClr val="black"/>
                </a:solidFill>
                <a:latin typeface="Calibri"/>
              </a:rPr>
              <a:t>/soft/</a:t>
            </a:r>
            <a:endParaRPr lang="en-GB" sz="1200" dirty="0">
              <a:solidFill>
                <a:prstClr val="black"/>
              </a:solidFill>
              <a:latin typeface="Calibri"/>
            </a:endParaRPr>
          </a:p>
        </p:txBody>
      </p:sp>
      <p:sp>
        <p:nvSpPr>
          <p:cNvPr id="42" name="Text Box 4">
            <a:extLst>
              <a:ext uri="{FF2B5EF4-FFF2-40B4-BE49-F238E27FC236}">
                <a16:creationId xmlns:a16="http://schemas.microsoft.com/office/drawing/2014/main" id="{B27924F8-B5C2-474D-88D2-9823EA3C862C}"/>
              </a:ext>
            </a:extLst>
          </p:cNvPr>
          <p:cNvSpPr txBox="1">
            <a:spLocks noChangeArrowheads="1"/>
          </p:cNvSpPr>
          <p:nvPr/>
        </p:nvSpPr>
        <p:spPr bwMode="auto">
          <a:xfrm>
            <a:off x="163513" y="153988"/>
            <a:ext cx="1786417" cy="461665"/>
          </a:xfrm>
          <a:prstGeom prst="rect">
            <a:avLst/>
          </a:prstGeom>
          <a:noFill/>
          <a:ln w="9525">
            <a:noFill/>
            <a:miter lim="800000"/>
            <a:headEnd/>
            <a:tailEnd/>
          </a:ln>
        </p:spPr>
        <p:txBody>
          <a:bodyPr wrap="none">
            <a:spAutoFit/>
          </a:bodyPr>
          <a:lstStyle/>
          <a:p>
            <a:pPr defTabSz="914400" fontAlgn="base">
              <a:spcBef>
                <a:spcPct val="0"/>
              </a:spcBef>
              <a:spcAft>
                <a:spcPct val="0"/>
              </a:spcAft>
              <a:tabLst>
                <a:tab pos="361950" algn="l"/>
              </a:tabLst>
            </a:pPr>
            <a:r>
              <a:rPr lang="fr-FR" dirty="0">
                <a:solidFill>
                  <a:srgbClr val="7F7F7F"/>
                </a:solidFill>
                <a:latin typeface="Brush Script MT" pitchFamily="66" charset="0"/>
                <a:sym typeface="Wingdings" pitchFamily="2" charset="2"/>
              </a:rPr>
              <a:t></a:t>
            </a:r>
            <a:r>
              <a:rPr lang="fr-FR" sz="2400" dirty="0">
                <a:solidFill>
                  <a:srgbClr val="7F7F7F"/>
                </a:solidFill>
                <a:latin typeface="Brush Script MT" pitchFamily="66" charset="0"/>
                <a:sym typeface="Wingdings" pitchFamily="2" charset="2"/>
              </a:rPr>
              <a:t> </a:t>
            </a:r>
            <a:r>
              <a:rPr lang="fr-FR" sz="2200" dirty="0">
                <a:solidFill>
                  <a:srgbClr val="17606C"/>
                </a:solidFill>
                <a:latin typeface="Arial Black" pitchFamily="34" charset="0"/>
              </a:rPr>
              <a:t>Concept</a:t>
            </a:r>
          </a:p>
        </p:txBody>
      </p:sp>
    </p:spTree>
    <p:extLst>
      <p:ext uri="{BB962C8B-B14F-4D97-AF65-F5344CB8AC3E}">
        <p14:creationId xmlns:p14="http://schemas.microsoft.com/office/powerpoint/2010/main" val="265862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7" grpId="0" animBg="1"/>
      <p:bldP spid="38" grpId="0" animBg="1"/>
      <p:bldP spid="39" grpId="0" animBg="1"/>
      <p:bldP spid="45" grpId="0" animBg="1"/>
      <p:bldP spid="40" grpId="0" animBg="1"/>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fld id="{D93A013E-D17F-4EA3-9ED5-B8F3216CE0F0}" type="slidenum">
              <a:rPr lang="en-US" smtClean="0"/>
              <a:t>11</a:t>
            </a:fld>
            <a:endParaRPr lang="en-US"/>
          </a:p>
        </p:txBody>
      </p:sp>
      <p:sp>
        <p:nvSpPr>
          <p:cNvPr id="4" name="Text Box 4">
            <a:extLst>
              <a:ext uri="{FF2B5EF4-FFF2-40B4-BE49-F238E27FC236}">
                <a16:creationId xmlns:a16="http://schemas.microsoft.com/office/drawing/2014/main" id="{B27924F8-B5C2-474D-88D2-9823EA3C862C}"/>
              </a:ext>
            </a:extLst>
          </p:cNvPr>
          <p:cNvSpPr txBox="1">
            <a:spLocks noChangeArrowheads="1"/>
          </p:cNvSpPr>
          <p:nvPr/>
        </p:nvSpPr>
        <p:spPr bwMode="auto">
          <a:xfrm>
            <a:off x="163513" y="153988"/>
            <a:ext cx="1239763" cy="461665"/>
          </a:xfrm>
          <a:prstGeom prst="rect">
            <a:avLst/>
          </a:prstGeom>
          <a:noFill/>
          <a:ln w="9525">
            <a:noFill/>
            <a:miter lim="800000"/>
            <a:headEnd/>
            <a:tailEnd/>
          </a:ln>
        </p:spPr>
        <p:txBody>
          <a:bodyPr wrap="none">
            <a:spAutoFit/>
          </a:bodyPr>
          <a:lstStyle/>
          <a:p>
            <a:pPr defTabSz="914400" fontAlgn="base">
              <a:spcBef>
                <a:spcPct val="0"/>
              </a:spcBef>
              <a:spcAft>
                <a:spcPct val="0"/>
              </a:spcAft>
              <a:tabLst>
                <a:tab pos="361950" algn="l"/>
              </a:tabLst>
            </a:pPr>
            <a:r>
              <a:rPr lang="fr-FR" dirty="0">
                <a:solidFill>
                  <a:srgbClr val="7F7F7F"/>
                </a:solidFill>
                <a:latin typeface="Brush Script MT" pitchFamily="66" charset="0"/>
                <a:sym typeface="Wingdings" pitchFamily="2" charset="2"/>
              </a:rPr>
              <a:t></a:t>
            </a:r>
            <a:r>
              <a:rPr lang="fr-FR" sz="2400" dirty="0">
                <a:solidFill>
                  <a:srgbClr val="7F7F7F"/>
                </a:solidFill>
                <a:latin typeface="Brush Script MT" pitchFamily="66" charset="0"/>
                <a:sym typeface="Wingdings" pitchFamily="2" charset="2"/>
              </a:rPr>
              <a:t> </a:t>
            </a:r>
            <a:r>
              <a:rPr lang="fr-FR" sz="2200" dirty="0" err="1" smtClean="0">
                <a:solidFill>
                  <a:srgbClr val="17606C"/>
                </a:solidFill>
                <a:latin typeface="Arial Black" pitchFamily="34" charset="0"/>
              </a:rPr>
              <a:t>Term</a:t>
            </a:r>
            <a:endParaRPr lang="fr-FR" sz="2200" dirty="0">
              <a:solidFill>
                <a:srgbClr val="17606C"/>
              </a:solidFill>
              <a:latin typeface="Arial Black" pitchFamily="34" charset="0"/>
            </a:endParaRPr>
          </a:p>
        </p:txBody>
      </p:sp>
      <p:sp>
        <p:nvSpPr>
          <p:cNvPr id="5" name="ZoneTexte 4"/>
          <p:cNvSpPr txBox="1"/>
          <p:nvPr/>
        </p:nvSpPr>
        <p:spPr>
          <a:xfrm>
            <a:off x="975998" y="1277240"/>
            <a:ext cx="7410212" cy="369332"/>
          </a:xfrm>
          <a:prstGeom prst="rect">
            <a:avLst/>
          </a:prstGeom>
          <a:noFill/>
        </p:spPr>
        <p:txBody>
          <a:bodyPr wrap="square" rtlCol="0">
            <a:spAutoFit/>
          </a:bodyPr>
          <a:lstStyle/>
          <a:p>
            <a:pPr marL="1347788" marR="0" lvl="0" indent="-1347788"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Arial" panose="020B0604020202020204"/>
                <a:ea typeface="+mn-ea"/>
                <a:cs typeface="Arial" panose="020B0604020202020204"/>
              </a:rPr>
              <a:t>A term is a verbal designation of a concept (ISO 1087, 704)</a:t>
            </a:r>
            <a:endParaRPr kumimoji="0" lang="en-GB" sz="18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6" name="ZoneTexte 5"/>
          <p:cNvSpPr txBox="1"/>
          <p:nvPr/>
        </p:nvSpPr>
        <p:spPr>
          <a:xfrm>
            <a:off x="975998" y="2416544"/>
            <a:ext cx="6868812" cy="369332"/>
          </a:xfrm>
          <a:prstGeom prst="rect">
            <a:avLst/>
          </a:prstGeom>
          <a:noFill/>
        </p:spPr>
        <p:txBody>
          <a:bodyPr wrap="square" rtlCol="0">
            <a:spAutoFit/>
          </a:bodyPr>
          <a:lstStyle/>
          <a:p>
            <a:pPr marL="1347788" marR="0" lvl="0" indent="-1347788" algn="l" defTabSz="457200" rtl="0" eaLnBrk="1" fontAlgn="auto" latinLnBrk="0" hangingPunct="1">
              <a:lnSpc>
                <a:spcPct val="100000"/>
              </a:lnSpc>
              <a:spcBef>
                <a:spcPts val="0"/>
              </a:spcBef>
              <a:spcAft>
                <a:spcPts val="0"/>
              </a:spcAft>
              <a:buClrTx/>
              <a:buSzTx/>
              <a:buFontTx/>
              <a:buNone/>
              <a:tabLst/>
              <a:defRPr/>
            </a:pPr>
            <a:r>
              <a:rPr kumimoji="0" lang="en-GB" sz="1800" i="0" u="none" strike="noStrike" kern="1200" cap="none" spc="0" normalizeH="0" baseline="0" noProof="0" dirty="0" smtClean="0">
                <a:ln>
                  <a:noFill/>
                </a:ln>
                <a:solidFill>
                  <a:prstClr val="black"/>
                </a:solidFill>
                <a:effectLst/>
                <a:uLnTx/>
                <a:uFillTx/>
                <a:latin typeface="Arial" panose="020B0604020202020204"/>
                <a:ea typeface="+mn-ea"/>
                <a:cs typeface="Arial" panose="020B0604020202020204"/>
              </a:rPr>
              <a:t>Often reduced</a:t>
            </a:r>
            <a:r>
              <a:rPr kumimoji="0" lang="en-GB" sz="1800" i="0" u="none" strike="noStrike" kern="1200" cap="none" spc="0" normalizeH="0" noProof="0" dirty="0" smtClean="0">
                <a:ln>
                  <a:noFill/>
                </a:ln>
                <a:solidFill>
                  <a:prstClr val="black"/>
                </a:solidFill>
                <a:effectLst/>
                <a:uLnTx/>
                <a:uFillTx/>
                <a:latin typeface="Arial" panose="020B0604020202020204"/>
                <a:ea typeface="+mn-ea"/>
                <a:cs typeface="Arial" panose="020B0604020202020204"/>
              </a:rPr>
              <a:t> to a label on a concept (</a:t>
            </a:r>
            <a:r>
              <a:rPr kumimoji="0" lang="en-GB" sz="1800" i="0" u="none" strike="noStrike" kern="1200" cap="none" spc="0" normalizeH="0" noProof="0" dirty="0" err="1" smtClean="0">
                <a:ln>
                  <a:noFill/>
                </a:ln>
                <a:solidFill>
                  <a:prstClr val="black"/>
                </a:solidFill>
                <a:effectLst/>
                <a:uLnTx/>
                <a:uFillTx/>
                <a:latin typeface="Arial" panose="020B0604020202020204"/>
                <a:ea typeface="+mn-ea"/>
                <a:cs typeface="Arial" panose="020B0604020202020204"/>
              </a:rPr>
              <a:t>rdfs:label</a:t>
            </a:r>
            <a:r>
              <a:rPr kumimoji="0" lang="en-GB" sz="1800" i="0" u="none" strike="noStrike" kern="1200" cap="none" spc="0" normalizeH="0" noProof="0" dirty="0" smtClean="0">
                <a:ln>
                  <a:noFill/>
                </a:ln>
                <a:solidFill>
                  <a:prstClr val="black"/>
                </a:solidFill>
                <a:effectLst/>
                <a:uLnTx/>
                <a:uFillTx/>
                <a:latin typeface="Arial" panose="020B0604020202020204"/>
                <a:ea typeface="+mn-ea"/>
                <a:cs typeface="Arial" panose="020B0604020202020204"/>
              </a:rPr>
              <a:t> , </a:t>
            </a:r>
            <a:r>
              <a:rPr kumimoji="0" lang="en-GB" sz="1800" i="0" u="none" strike="noStrike" kern="1200" cap="none" spc="0" normalizeH="0" noProof="0" dirty="0" err="1" smtClean="0">
                <a:ln>
                  <a:noFill/>
                </a:ln>
                <a:solidFill>
                  <a:prstClr val="black"/>
                </a:solidFill>
                <a:effectLst/>
                <a:uLnTx/>
                <a:uFillTx/>
                <a:latin typeface="Arial" panose="020B0604020202020204"/>
                <a:ea typeface="+mn-ea"/>
                <a:cs typeface="Arial" panose="020B0604020202020204"/>
              </a:rPr>
              <a:t>skos:prefLabel</a:t>
            </a:r>
            <a:r>
              <a:rPr kumimoji="0" lang="en-GB" sz="1800" i="0" u="none" strike="noStrike" kern="1200" cap="none" spc="0" normalizeH="0" noProof="0" dirty="0" smtClean="0">
                <a:ln>
                  <a:noFill/>
                </a:ln>
                <a:solidFill>
                  <a:prstClr val="black"/>
                </a:solidFill>
                <a:effectLst/>
                <a:uLnTx/>
                <a:uFillTx/>
                <a:latin typeface="Arial" panose="020B0604020202020204"/>
                <a:ea typeface="+mn-ea"/>
                <a:cs typeface="Arial" panose="020B0604020202020204"/>
              </a:rPr>
              <a:t>)</a:t>
            </a:r>
            <a:endParaRPr kumimoji="0" lang="en-GB" sz="1800"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Tree>
    <p:extLst>
      <p:ext uri="{BB962C8B-B14F-4D97-AF65-F5344CB8AC3E}">
        <p14:creationId xmlns:p14="http://schemas.microsoft.com/office/powerpoint/2010/main" val="242130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stretch>
            <a:fillRect/>
          </a:stretch>
        </p:blipFill>
        <p:spPr>
          <a:xfrm>
            <a:off x="665705" y="1084581"/>
            <a:ext cx="825766" cy="1008818"/>
          </a:xfrm>
          <a:prstGeom prst="rect">
            <a:avLst/>
          </a:prstGeom>
        </p:spPr>
      </p:pic>
      <p:sp>
        <p:nvSpPr>
          <p:cNvPr id="8" name="ZoneTexte 7"/>
          <p:cNvSpPr txBox="1"/>
          <p:nvPr/>
        </p:nvSpPr>
        <p:spPr>
          <a:xfrm>
            <a:off x="1491471" y="1191941"/>
            <a:ext cx="3364623" cy="461665"/>
          </a:xfrm>
          <a:prstGeom prst="rect">
            <a:avLst/>
          </a:prstGeom>
          <a:noFill/>
        </p:spPr>
        <p:txBody>
          <a:bodyPr wrap="none" rtlCol="0">
            <a:spAutoFit/>
          </a:bodyPr>
          <a:lstStyle/>
          <a:p>
            <a:r>
              <a:rPr lang="en-GB" sz="2400" b="1" dirty="0"/>
              <a:t>Which system-language?</a:t>
            </a:r>
          </a:p>
        </p:txBody>
      </p:sp>
      <p:sp>
        <p:nvSpPr>
          <p:cNvPr id="13" name="ZoneTexte 12"/>
          <p:cNvSpPr txBox="1"/>
          <p:nvPr/>
        </p:nvSpPr>
        <p:spPr>
          <a:xfrm>
            <a:off x="1997102" y="2148003"/>
            <a:ext cx="5762667" cy="3093154"/>
          </a:xfrm>
          <a:prstGeom prst="rect">
            <a:avLst/>
          </a:prstGeom>
          <a:noFill/>
        </p:spPr>
        <p:txBody>
          <a:bodyPr wrap="square" rtlCol="0">
            <a:spAutoFit/>
          </a:bodyPr>
          <a:lstStyle/>
          <a:p>
            <a:pPr>
              <a:lnSpc>
                <a:spcPct val="130000"/>
              </a:lnSpc>
            </a:pPr>
            <a:r>
              <a:rPr lang="en-GB" b="1" dirty="0"/>
              <a:t>✓	</a:t>
            </a:r>
            <a:r>
              <a:rPr lang="en-GB" sz="2000" b="1" dirty="0"/>
              <a:t>Concept Modelling</a:t>
            </a:r>
            <a:endParaRPr lang="en-GB" b="1" dirty="0"/>
          </a:p>
          <a:p>
            <a:pPr>
              <a:lnSpc>
                <a:spcPct val="130000"/>
              </a:lnSpc>
            </a:pPr>
            <a:r>
              <a:rPr lang="en-GB" b="1" dirty="0"/>
              <a:t>		➥ epistemological principles</a:t>
            </a:r>
          </a:p>
          <a:p>
            <a:pPr>
              <a:lnSpc>
                <a:spcPct val="130000"/>
              </a:lnSpc>
            </a:pPr>
            <a:endParaRPr lang="en-GB" b="1" dirty="0"/>
          </a:p>
          <a:p>
            <a:pPr>
              <a:lnSpc>
                <a:spcPct val="130000"/>
              </a:lnSpc>
            </a:pPr>
            <a:r>
              <a:rPr lang="en-GB" b="1" dirty="0"/>
              <a:t>✓	</a:t>
            </a:r>
            <a:r>
              <a:rPr lang="en-GB" sz="2000" b="1" dirty="0"/>
              <a:t>Objective Definition</a:t>
            </a:r>
          </a:p>
          <a:p>
            <a:pPr>
              <a:lnSpc>
                <a:spcPct val="130000"/>
              </a:lnSpc>
            </a:pPr>
            <a:r>
              <a:rPr lang="en-GB" b="1" dirty="0"/>
              <a:t>		➥ formal language</a:t>
            </a:r>
          </a:p>
          <a:p>
            <a:pPr>
              <a:lnSpc>
                <a:spcPct val="130000"/>
              </a:lnSpc>
            </a:pPr>
            <a:endParaRPr lang="en-GB" b="1" dirty="0"/>
          </a:p>
          <a:p>
            <a:pPr>
              <a:lnSpc>
                <a:spcPct val="130000"/>
              </a:lnSpc>
            </a:pPr>
            <a:r>
              <a:rPr lang="en-GB" b="1" dirty="0"/>
              <a:t>✓	</a:t>
            </a:r>
            <a:r>
              <a:rPr lang="en-GB" sz="2000" b="1" dirty="0"/>
              <a:t>Operationalisation</a:t>
            </a:r>
            <a:endParaRPr lang="en-GB" b="1" dirty="0"/>
          </a:p>
          <a:p>
            <a:pPr>
              <a:lnSpc>
                <a:spcPct val="130000"/>
              </a:lnSpc>
            </a:pPr>
            <a:r>
              <a:rPr lang="en-GB" b="1" dirty="0"/>
              <a:t>		➥ computational </a:t>
            </a:r>
            <a:r>
              <a:rPr lang="en-GB" b="1" dirty="0" smtClean="0"/>
              <a:t>representation: </a:t>
            </a:r>
            <a:r>
              <a:rPr lang="en-GB" b="1" dirty="0" smtClean="0">
                <a:solidFill>
                  <a:srgbClr val="800000"/>
                </a:solidFill>
              </a:rPr>
              <a:t>ontology</a:t>
            </a:r>
            <a:endParaRPr lang="en-GB" dirty="0">
              <a:solidFill>
                <a:srgbClr val="800000"/>
              </a:solidFill>
            </a:endParaRPr>
          </a:p>
        </p:txBody>
      </p:sp>
      <p:pic>
        <p:nvPicPr>
          <p:cNvPr id="14" name="Image 13"/>
          <p:cNvPicPr>
            <a:picLocks noChangeAspect="1"/>
          </p:cNvPicPr>
          <p:nvPr/>
        </p:nvPicPr>
        <p:blipFill>
          <a:blip r:embed="rId3"/>
          <a:stretch>
            <a:fillRect/>
          </a:stretch>
        </p:blipFill>
        <p:spPr>
          <a:xfrm>
            <a:off x="7055061" y="2093399"/>
            <a:ext cx="1845696" cy="1551891"/>
          </a:xfrm>
          <a:prstGeom prst="rect">
            <a:avLst/>
          </a:prstGeom>
        </p:spPr>
      </p:pic>
      <p:sp>
        <p:nvSpPr>
          <p:cNvPr id="2" name="Espace réservé du numéro de diapositive 1">
            <a:extLst>
              <a:ext uri="{FF2B5EF4-FFF2-40B4-BE49-F238E27FC236}">
                <a16:creationId xmlns:a16="http://schemas.microsoft.com/office/drawing/2014/main" id="{48A97835-48AE-4780-930E-F8B3A8B933FF}"/>
              </a:ext>
            </a:extLst>
          </p:cNvPr>
          <p:cNvSpPr>
            <a:spLocks noGrp="1"/>
          </p:cNvSpPr>
          <p:nvPr>
            <p:ph type="sldNum" sz="quarter" idx="12"/>
          </p:nvPr>
        </p:nvSpPr>
        <p:spPr/>
        <p:txBody>
          <a:bodyPr/>
          <a:lstStyle/>
          <a:p>
            <a:fld id="{5CEE99E6-C1FA-7E42-8701-8B14FB77ABE3}" type="slidenum">
              <a:rPr lang="fr-FR" smtClean="0"/>
              <a:pPr/>
              <a:t>12</a:t>
            </a:fld>
            <a:endParaRPr lang="fr-FR"/>
          </a:p>
        </p:txBody>
      </p:sp>
      <p:sp>
        <p:nvSpPr>
          <p:cNvPr id="9" name="ZoneTexte 8">
            <a:extLst>
              <a:ext uri="{FF2B5EF4-FFF2-40B4-BE49-F238E27FC236}">
                <a16:creationId xmlns:a16="http://schemas.microsoft.com/office/drawing/2014/main" id="{CC00F796-A8A0-4951-9E3E-7A9C4EDCF386}"/>
              </a:ext>
            </a:extLst>
          </p:cNvPr>
          <p:cNvSpPr txBox="1"/>
          <p:nvPr/>
        </p:nvSpPr>
        <p:spPr>
          <a:xfrm>
            <a:off x="136080" y="99602"/>
            <a:ext cx="8264122"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en-US" sz="2800" i="0" u="none" strike="noStrike" kern="1200" cap="none" spc="0" normalizeH="0" baseline="0" noProof="0" dirty="0" smtClean="0">
                <a:ln>
                  <a:noFill/>
                </a:ln>
                <a:solidFill>
                  <a:srgbClr val="17606C"/>
                </a:solidFill>
                <a:effectLst/>
                <a:uLnTx/>
                <a:uFillTx/>
                <a:latin typeface="Arial Black" panose="020B0A04020102020204"/>
                <a:cs typeface="Arial Black" panose="020B0A04020102020204"/>
              </a:rPr>
              <a:t>Definition</a:t>
            </a:r>
            <a:r>
              <a:rPr kumimoji="0" lang="en-US" sz="2800" i="0" u="none" strike="noStrike" kern="1200" cap="none" spc="0" normalizeH="0" noProof="0" dirty="0" smtClean="0">
                <a:ln>
                  <a:noFill/>
                </a:ln>
                <a:solidFill>
                  <a:srgbClr val="17606C"/>
                </a:solidFill>
                <a:effectLst/>
                <a:uLnTx/>
                <a:uFillTx/>
                <a:latin typeface="Arial Black" panose="020B0A04020102020204"/>
                <a:cs typeface="Arial Black" panose="020B0A04020102020204"/>
              </a:rPr>
              <a:t> </a:t>
            </a:r>
            <a:r>
              <a:rPr lang="en-US" sz="2800" dirty="0" smtClean="0">
                <a:solidFill>
                  <a:srgbClr val="17606C"/>
                </a:solidFill>
                <a:latin typeface="Arial Black" panose="020B0A04020102020204"/>
                <a:cs typeface="Arial Black" panose="020B0A04020102020204"/>
              </a:rPr>
              <a:t>&amp; </a:t>
            </a:r>
            <a:r>
              <a:rPr kumimoji="0" lang="en-US" sz="2800" i="0" u="none" strike="noStrike" kern="1200" cap="none" spc="0" normalizeH="0" baseline="0" noProof="0" dirty="0" smtClean="0">
                <a:ln>
                  <a:noFill/>
                </a:ln>
                <a:solidFill>
                  <a:srgbClr val="17606C"/>
                </a:solidFill>
                <a:effectLst/>
                <a:uLnTx/>
                <a:uFillTx/>
                <a:latin typeface="Arial Black" panose="020B0A04020102020204"/>
                <a:cs typeface="Arial Black" panose="020B0A04020102020204"/>
              </a:rPr>
              <a:t>Representation of a Concept</a:t>
            </a:r>
            <a:endParaRPr kumimoji="0" lang="en-US" sz="2800" i="0" u="none" strike="noStrike" kern="1200" cap="none" spc="0" normalizeH="0" baseline="0" noProof="0" dirty="0">
              <a:ln>
                <a:noFill/>
              </a:ln>
              <a:solidFill>
                <a:srgbClr val="17606C"/>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86829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56759" y="2127648"/>
            <a:ext cx="2480166" cy="400110"/>
          </a:xfrm>
          <a:prstGeom prst="rect">
            <a:avLst/>
          </a:prstGeom>
          <a:noFill/>
        </p:spPr>
        <p:txBody>
          <a:bodyPr wrap="none" rtlCol="0">
            <a:spAutoFit/>
          </a:bodyPr>
          <a:lstStyle/>
          <a:p>
            <a:r>
              <a:rPr lang="en-GB" sz="2000" b="1" dirty="0"/>
              <a:t>✓	Human Readable</a:t>
            </a:r>
          </a:p>
        </p:txBody>
      </p:sp>
      <p:sp>
        <p:nvSpPr>
          <p:cNvPr id="7" name="ZoneTexte 6"/>
          <p:cNvSpPr txBox="1"/>
          <p:nvPr/>
        </p:nvSpPr>
        <p:spPr>
          <a:xfrm>
            <a:off x="556759" y="1314772"/>
            <a:ext cx="1851789" cy="400110"/>
          </a:xfrm>
          <a:prstGeom prst="rect">
            <a:avLst/>
          </a:prstGeom>
          <a:noFill/>
        </p:spPr>
        <p:txBody>
          <a:bodyPr wrap="none" rtlCol="0">
            <a:spAutoFit/>
          </a:bodyPr>
          <a:lstStyle/>
          <a:p>
            <a:r>
              <a:rPr lang="en-GB" sz="2000" b="1" dirty="0"/>
              <a:t>✓	Easy to use</a:t>
            </a:r>
          </a:p>
        </p:txBody>
      </p:sp>
      <p:sp>
        <p:nvSpPr>
          <p:cNvPr id="10" name="ZoneTexte 9"/>
          <p:cNvSpPr txBox="1"/>
          <p:nvPr/>
        </p:nvSpPr>
        <p:spPr>
          <a:xfrm>
            <a:off x="556759" y="2979099"/>
            <a:ext cx="1992853" cy="400110"/>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GB" sz="2000" b="1" dirty="0"/>
              <a:t>✓	Semi-Formal</a:t>
            </a:r>
          </a:p>
        </p:txBody>
      </p:sp>
      <p:pic>
        <p:nvPicPr>
          <p:cNvPr id="8" name="Image 7"/>
          <p:cNvPicPr>
            <a:picLocks noChangeAspect="1"/>
          </p:cNvPicPr>
          <p:nvPr/>
        </p:nvPicPr>
        <p:blipFill>
          <a:blip r:embed="rId2"/>
          <a:stretch>
            <a:fillRect/>
          </a:stretch>
        </p:blipFill>
        <p:spPr>
          <a:xfrm>
            <a:off x="360787" y="5681880"/>
            <a:ext cx="825766" cy="1008818"/>
          </a:xfrm>
          <a:prstGeom prst="rect">
            <a:avLst/>
          </a:prstGeom>
        </p:spPr>
      </p:pic>
      <p:sp>
        <p:nvSpPr>
          <p:cNvPr id="9" name="ZoneTexte 8"/>
          <p:cNvSpPr txBox="1"/>
          <p:nvPr/>
        </p:nvSpPr>
        <p:spPr>
          <a:xfrm>
            <a:off x="723" y="109775"/>
            <a:ext cx="8367929" cy="523220"/>
          </a:xfrm>
          <a:prstGeom prst="rect">
            <a:avLst/>
          </a:prstGeom>
          <a:noFill/>
        </p:spPr>
        <p:txBody>
          <a:bodyPr wrap="square" rtlCol="0">
            <a:spAutoFit/>
          </a:bodyPr>
          <a:lstStyle/>
          <a:p>
            <a:pPr marL="176213" defTabSz="452438">
              <a:tabLst>
                <a:tab pos="541338" algn="l"/>
              </a:tabLst>
            </a:pPr>
            <a:r>
              <a:rPr lang="en-GB" sz="2800" dirty="0">
                <a:solidFill>
                  <a:srgbClr val="17606C"/>
                </a:solidFill>
                <a:latin typeface="Arial Black"/>
                <a:cs typeface="Arial Black"/>
              </a:rPr>
              <a:t>Graphical Notation</a:t>
            </a:r>
          </a:p>
        </p:txBody>
      </p:sp>
      <p:pic>
        <p:nvPicPr>
          <p:cNvPr id="12" name="Image 11"/>
          <p:cNvPicPr/>
          <p:nvPr/>
        </p:nvPicPr>
        <p:blipFill>
          <a:blip r:embed="rId3"/>
          <a:stretch>
            <a:fillRect/>
          </a:stretch>
        </p:blipFill>
        <p:spPr>
          <a:xfrm>
            <a:off x="3117715" y="1568133"/>
            <a:ext cx="5735309" cy="3166268"/>
          </a:xfrm>
          <a:prstGeom prst="rect">
            <a:avLst/>
          </a:prstGeom>
        </p:spPr>
      </p:pic>
      <p:pic>
        <p:nvPicPr>
          <p:cNvPr id="2" name="Image 1"/>
          <p:cNvPicPr>
            <a:picLocks noChangeAspect="1"/>
          </p:cNvPicPr>
          <p:nvPr/>
        </p:nvPicPr>
        <p:blipFill>
          <a:blip r:embed="rId4"/>
          <a:stretch>
            <a:fillRect/>
          </a:stretch>
        </p:blipFill>
        <p:spPr>
          <a:xfrm>
            <a:off x="7305608" y="4536876"/>
            <a:ext cx="1547416" cy="1547416"/>
          </a:xfrm>
          <a:prstGeom prst="rect">
            <a:avLst/>
          </a:prstGeom>
        </p:spPr>
      </p:pic>
      <p:sp>
        <p:nvSpPr>
          <p:cNvPr id="13" name="ZoneTexte 12"/>
          <p:cNvSpPr txBox="1"/>
          <p:nvPr/>
        </p:nvSpPr>
        <p:spPr>
          <a:xfrm>
            <a:off x="1059460" y="4299754"/>
            <a:ext cx="3883747" cy="1677382"/>
          </a:xfrm>
          <a:prstGeom prst="rect">
            <a:avLst/>
          </a:prstGeom>
          <a:noFill/>
        </p:spPr>
        <p:txBody>
          <a:bodyPr wrap="square" rtlCol="0">
            <a:spAutoFit/>
          </a:bodyPr>
          <a:lstStyle/>
          <a:p>
            <a:pPr marL="342900" indent="-342900">
              <a:lnSpc>
                <a:spcPct val="130000"/>
              </a:lnSpc>
              <a:buFontTx/>
              <a:buChar char="-"/>
            </a:pPr>
            <a:r>
              <a:rPr lang="en-GB" sz="2000" b="1" dirty="0"/>
              <a:t>Categories of thought?</a:t>
            </a:r>
          </a:p>
          <a:p>
            <a:pPr marL="342900" indent="-342900">
              <a:lnSpc>
                <a:spcPct val="130000"/>
              </a:lnSpc>
              <a:buFontTx/>
              <a:buChar char="-"/>
            </a:pPr>
            <a:r>
              <a:rPr lang="en-GB" sz="2000" b="1" dirty="0"/>
              <a:t>Methodology?</a:t>
            </a:r>
          </a:p>
          <a:p>
            <a:pPr marL="342900" indent="-342900">
              <a:lnSpc>
                <a:spcPct val="130000"/>
              </a:lnSpc>
              <a:buFontTx/>
              <a:buChar char="-"/>
            </a:pPr>
            <a:r>
              <a:rPr lang="en-GB" sz="2000" b="1" dirty="0"/>
              <a:t>Coherency?</a:t>
            </a:r>
          </a:p>
          <a:p>
            <a:pPr marL="342900" indent="-342900">
              <a:lnSpc>
                <a:spcPct val="130000"/>
              </a:lnSpc>
              <a:buFontTx/>
              <a:buChar char="-"/>
            </a:pPr>
            <a:r>
              <a:rPr lang="en-GB" sz="2000" b="1" dirty="0"/>
              <a:t>Operationalization?</a:t>
            </a:r>
          </a:p>
        </p:txBody>
      </p:sp>
      <p:pic>
        <p:nvPicPr>
          <p:cNvPr id="11" name="Image 10"/>
          <p:cNvPicPr>
            <a:picLocks noChangeAspect="1"/>
          </p:cNvPicPr>
          <p:nvPr/>
        </p:nvPicPr>
        <p:blipFill>
          <a:blip r:embed="rId5"/>
          <a:stretch>
            <a:fillRect/>
          </a:stretch>
        </p:blipFill>
        <p:spPr>
          <a:xfrm>
            <a:off x="7136145" y="26645"/>
            <a:ext cx="2007855" cy="1688237"/>
          </a:xfrm>
          <a:prstGeom prst="rect">
            <a:avLst/>
          </a:prstGeom>
        </p:spPr>
      </p:pic>
      <p:sp>
        <p:nvSpPr>
          <p:cNvPr id="3" name="ZoneTexte 2"/>
          <p:cNvSpPr txBox="1"/>
          <p:nvPr/>
        </p:nvSpPr>
        <p:spPr>
          <a:xfrm>
            <a:off x="5891976" y="2640375"/>
            <a:ext cx="614545" cy="184666"/>
          </a:xfrm>
          <a:prstGeom prst="rect">
            <a:avLst/>
          </a:prstGeom>
          <a:solidFill>
            <a:srgbClr val="E9F2F4"/>
          </a:solidFill>
        </p:spPr>
        <p:txBody>
          <a:bodyPr wrap="square" lIns="0" tIns="0" rIns="0" bIns="0" rtlCol="0">
            <a:spAutoFit/>
          </a:bodyPr>
          <a:lstStyle/>
          <a:p>
            <a:pPr algn="ctr"/>
            <a:r>
              <a:rPr lang="en-GB" sz="1200" dirty="0">
                <a:solidFill>
                  <a:schemeClr val="tx1">
                    <a:lumMod val="65000"/>
                    <a:lumOff val="35000"/>
                  </a:schemeClr>
                </a:solidFill>
              </a:rPr>
              <a:t>&lt;Lamp&gt;</a:t>
            </a:r>
          </a:p>
        </p:txBody>
      </p:sp>
      <p:sp>
        <p:nvSpPr>
          <p:cNvPr id="4" name="Espace réservé du numéro de diapositive 3">
            <a:extLst>
              <a:ext uri="{FF2B5EF4-FFF2-40B4-BE49-F238E27FC236}">
                <a16:creationId xmlns:a16="http://schemas.microsoft.com/office/drawing/2014/main" id="{B6C34F75-7504-491F-B554-1839F914FF4D}"/>
              </a:ext>
            </a:extLst>
          </p:cNvPr>
          <p:cNvSpPr>
            <a:spLocks noGrp="1"/>
          </p:cNvSpPr>
          <p:nvPr>
            <p:ph type="sldNum" sz="quarter" idx="12"/>
          </p:nvPr>
        </p:nvSpPr>
        <p:spPr/>
        <p:txBody>
          <a:bodyPr/>
          <a:lstStyle/>
          <a:p>
            <a:fld id="{5CEE99E6-C1FA-7E42-8701-8B14FB77ABE3}" type="slidenum">
              <a:rPr lang="fr-FR" smtClean="0"/>
              <a:pPr/>
              <a:t>13</a:t>
            </a:fld>
            <a:endParaRPr lang="fr-FR"/>
          </a:p>
        </p:txBody>
      </p:sp>
    </p:spTree>
    <p:extLst>
      <p:ext uri="{BB962C8B-B14F-4D97-AF65-F5344CB8AC3E}">
        <p14:creationId xmlns:p14="http://schemas.microsoft.com/office/powerpoint/2010/main" val="284699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nvPr>
        </p:nvSpPr>
        <p:spPr/>
        <p:txBody>
          <a:bodyPr/>
          <a:lstStyle/>
          <a:p>
            <a:fld id="{FF22313F-07D0-44B1-9E8E-D9A8305B6F6D}" type="slidenum">
              <a:rPr lang="en-GB" smtClean="0">
                <a:solidFill>
                  <a:prstClr val="black">
                    <a:tint val="75000"/>
                  </a:prstClr>
                </a:solidFill>
                <a:latin typeface="Calibri"/>
              </a:rPr>
              <a:pPr/>
              <a:t>14</a:t>
            </a:fld>
            <a:endParaRPr lang="en-GB">
              <a:solidFill>
                <a:prstClr val="black">
                  <a:tint val="75000"/>
                </a:prstClr>
              </a:solidFill>
              <a:latin typeface="Calibri"/>
            </a:endParaRPr>
          </a:p>
        </p:txBody>
      </p:sp>
      <p:sp>
        <p:nvSpPr>
          <p:cNvPr id="7" name="Rectangle 6"/>
          <p:cNvSpPr/>
          <p:nvPr/>
        </p:nvSpPr>
        <p:spPr>
          <a:xfrm>
            <a:off x="283036" y="2769877"/>
            <a:ext cx="338221" cy="25272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384" tIns="45691" rIns="91384" bIns="45691" rtlCol="0" anchor="ctr"/>
          <a:lstStyle/>
          <a:p>
            <a:pPr algn="ctr"/>
            <a:endParaRPr lang="fr-FR"/>
          </a:p>
        </p:txBody>
      </p:sp>
      <p:sp>
        <p:nvSpPr>
          <p:cNvPr id="14" name="ZoneTexte 13"/>
          <p:cNvSpPr txBox="1"/>
          <p:nvPr/>
        </p:nvSpPr>
        <p:spPr>
          <a:xfrm>
            <a:off x="723" y="26645"/>
            <a:ext cx="8367929" cy="523220"/>
          </a:xfrm>
          <a:prstGeom prst="rect">
            <a:avLst/>
          </a:prstGeom>
          <a:noFill/>
        </p:spPr>
        <p:txBody>
          <a:bodyPr wrap="square" rtlCol="0">
            <a:spAutoFit/>
          </a:bodyPr>
          <a:lstStyle/>
          <a:p>
            <a:pPr marL="176213" defTabSz="452438">
              <a:tabLst>
                <a:tab pos="541338" algn="l"/>
              </a:tabLst>
            </a:pPr>
            <a:r>
              <a:rPr lang="en-GB" sz="2800" dirty="0">
                <a:solidFill>
                  <a:srgbClr val="17606C"/>
                </a:solidFill>
                <a:latin typeface="Arial Black"/>
                <a:cs typeface="Arial Black"/>
              </a:rPr>
              <a:t>Artificial Intelligence</a:t>
            </a:r>
          </a:p>
        </p:txBody>
      </p:sp>
      <p:pic>
        <p:nvPicPr>
          <p:cNvPr id="15"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0942" y="768333"/>
            <a:ext cx="4250991" cy="5834671"/>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8" name="Rectangle 7"/>
          <p:cNvSpPr/>
          <p:nvPr/>
        </p:nvSpPr>
        <p:spPr>
          <a:xfrm>
            <a:off x="168626" y="3322010"/>
            <a:ext cx="3922066" cy="1200329"/>
          </a:xfrm>
          <a:prstGeom prst="rect">
            <a:avLst/>
          </a:prstGeom>
        </p:spPr>
        <p:txBody>
          <a:bodyPr wrap="square">
            <a:spAutoFit/>
          </a:bodyPr>
          <a:lstStyle/>
          <a:p>
            <a:r>
              <a:rPr lang="fr-FR" dirty="0"/>
              <a:t> </a:t>
            </a:r>
            <a:r>
              <a:rPr lang="en-US" dirty="0"/>
              <a:t>(</a:t>
            </a:r>
            <a:r>
              <a:rPr lang="en-US" dirty="0" err="1"/>
              <a:t>defun</a:t>
            </a:r>
            <a:r>
              <a:rPr lang="en-US" dirty="0"/>
              <a:t>-class lamp</a:t>
            </a:r>
            <a:endParaRPr lang="fr-FR" dirty="0"/>
          </a:p>
          <a:p>
            <a:r>
              <a:rPr lang="en-US" dirty="0"/>
              <a:t>	(is-a ‘lighting-object)</a:t>
            </a:r>
            <a:endParaRPr lang="fr-FR" dirty="0"/>
          </a:p>
          <a:p>
            <a:r>
              <a:rPr lang="en-US" dirty="0"/>
              <a:t>	(space ‘inside)</a:t>
            </a:r>
            <a:endParaRPr lang="fr-FR" dirty="0"/>
          </a:p>
          <a:p>
            <a:r>
              <a:rPr lang="en-US" dirty="0"/>
              <a:t>	(has-part ‘chamber ‘beak ‘base))</a:t>
            </a:r>
            <a:endParaRPr lang="fr-FR" dirty="0"/>
          </a:p>
        </p:txBody>
      </p:sp>
      <p:sp>
        <p:nvSpPr>
          <p:cNvPr id="9" name="ZoneTexte 8"/>
          <p:cNvSpPr txBox="1"/>
          <p:nvPr/>
        </p:nvSpPr>
        <p:spPr>
          <a:xfrm>
            <a:off x="283036" y="1265114"/>
            <a:ext cx="2557110" cy="369332"/>
          </a:xfrm>
          <a:prstGeom prst="rect">
            <a:avLst/>
          </a:prstGeom>
          <a:noFill/>
        </p:spPr>
        <p:txBody>
          <a:bodyPr wrap="none" rtlCol="0">
            <a:spAutoFit/>
          </a:bodyPr>
          <a:lstStyle/>
          <a:p>
            <a:r>
              <a:rPr lang="en-GB" b="1" dirty="0"/>
              <a:t>Schema</a:t>
            </a:r>
            <a:r>
              <a:rPr lang="en-GB" dirty="0"/>
              <a:t> (Frame) - </a:t>
            </a:r>
            <a:r>
              <a:rPr lang="en-GB" dirty="0" err="1"/>
              <a:t>Minsky</a:t>
            </a:r>
            <a:endParaRPr lang="en-GB" dirty="0"/>
          </a:p>
        </p:txBody>
      </p:sp>
      <p:sp>
        <p:nvSpPr>
          <p:cNvPr id="10" name="ZoneTexte 9"/>
          <p:cNvSpPr txBox="1"/>
          <p:nvPr/>
        </p:nvSpPr>
        <p:spPr>
          <a:xfrm>
            <a:off x="283036" y="1969933"/>
            <a:ext cx="3403176" cy="369332"/>
          </a:xfrm>
          <a:prstGeom prst="rect">
            <a:avLst/>
          </a:prstGeom>
          <a:noFill/>
        </p:spPr>
        <p:txBody>
          <a:bodyPr wrap="none" rtlCol="0">
            <a:spAutoFit/>
          </a:bodyPr>
          <a:lstStyle/>
          <a:p>
            <a:r>
              <a:rPr lang="en-GB" dirty="0" smtClean="0"/>
              <a:t>Describe </a:t>
            </a:r>
            <a:r>
              <a:rPr lang="en-GB" dirty="0"/>
              <a:t>the </a:t>
            </a:r>
            <a:r>
              <a:rPr lang="en-GB" b="1" dirty="0" smtClean="0"/>
              <a:t>structure of objects</a:t>
            </a:r>
            <a:endParaRPr lang="en-GB" b="1" dirty="0"/>
          </a:p>
        </p:txBody>
      </p:sp>
      <p:sp>
        <p:nvSpPr>
          <p:cNvPr id="2" name="ZoneTexte 1"/>
          <p:cNvSpPr txBox="1"/>
          <p:nvPr/>
        </p:nvSpPr>
        <p:spPr>
          <a:xfrm>
            <a:off x="283036" y="5114876"/>
            <a:ext cx="4052999" cy="646331"/>
          </a:xfrm>
          <a:prstGeom prst="rect">
            <a:avLst/>
          </a:prstGeom>
          <a:noFill/>
        </p:spPr>
        <p:txBody>
          <a:bodyPr wrap="square" rtlCol="0">
            <a:spAutoFit/>
          </a:bodyPr>
          <a:lstStyle/>
          <a:p>
            <a:r>
              <a:rPr lang="en-GB" dirty="0"/>
              <a:t>Clear, powerful, readable both by human and computer</a:t>
            </a:r>
          </a:p>
        </p:txBody>
      </p:sp>
      <p:sp>
        <p:nvSpPr>
          <p:cNvPr id="11" name="ZoneTexte 10"/>
          <p:cNvSpPr txBox="1"/>
          <p:nvPr/>
        </p:nvSpPr>
        <p:spPr>
          <a:xfrm>
            <a:off x="283036" y="2587801"/>
            <a:ext cx="4411334" cy="369332"/>
          </a:xfrm>
          <a:prstGeom prst="rect">
            <a:avLst/>
          </a:prstGeom>
          <a:noFill/>
        </p:spPr>
        <p:txBody>
          <a:bodyPr wrap="none" rtlCol="0">
            <a:spAutoFit/>
          </a:bodyPr>
          <a:lstStyle/>
          <a:p>
            <a:r>
              <a:rPr lang="en-GB" dirty="0"/>
              <a:t>A </a:t>
            </a:r>
            <a:r>
              <a:rPr lang="en-GB" b="1" dirty="0"/>
              <a:t>class</a:t>
            </a:r>
            <a:r>
              <a:rPr lang="en-GB" dirty="0"/>
              <a:t> is defined as a set of </a:t>
            </a:r>
            <a:r>
              <a:rPr lang="en-GB" b="1" dirty="0"/>
              <a:t>slots</a:t>
            </a:r>
            <a:r>
              <a:rPr lang="en-GB" dirty="0"/>
              <a:t> with </a:t>
            </a:r>
            <a:r>
              <a:rPr lang="en-GB" b="1" dirty="0"/>
              <a:t>values</a:t>
            </a:r>
          </a:p>
        </p:txBody>
      </p:sp>
    </p:spTree>
    <p:extLst>
      <p:ext uri="{BB962C8B-B14F-4D97-AF65-F5344CB8AC3E}">
        <p14:creationId xmlns:p14="http://schemas.microsoft.com/office/powerpoint/2010/main" val="14043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71909" y="1023308"/>
            <a:ext cx="2809145" cy="1415772"/>
          </a:xfrm>
          <a:prstGeom prst="rect">
            <a:avLst/>
          </a:prstGeom>
          <a:noFill/>
        </p:spPr>
        <p:txBody>
          <a:bodyPr wrap="none" rtlCol="0">
            <a:spAutoFit/>
          </a:bodyPr>
          <a:lstStyle/>
          <a:p>
            <a:r>
              <a:rPr lang="en-GB" sz="2000" b="1" dirty="0"/>
              <a:t>Syntax and Semantics:</a:t>
            </a:r>
          </a:p>
          <a:p>
            <a:endParaRPr lang="en-GB" sz="1200" dirty="0"/>
          </a:p>
          <a:p>
            <a:pPr marL="427038"/>
            <a:r>
              <a:rPr lang="en-GB" dirty="0"/>
              <a:t>✓	Clear</a:t>
            </a:r>
          </a:p>
          <a:p>
            <a:pPr marL="427038"/>
            <a:r>
              <a:rPr lang="en-GB" dirty="0"/>
              <a:t>✓	Precise</a:t>
            </a:r>
          </a:p>
          <a:p>
            <a:pPr marL="427038"/>
            <a:r>
              <a:rPr lang="en-GB" dirty="0"/>
              <a:t>✓	Formally specified</a:t>
            </a:r>
          </a:p>
        </p:txBody>
      </p:sp>
      <p:sp>
        <p:nvSpPr>
          <p:cNvPr id="6" name="Flèche vers la droite 5"/>
          <p:cNvSpPr/>
          <p:nvPr/>
        </p:nvSpPr>
        <p:spPr>
          <a:xfrm>
            <a:off x="350983" y="4406005"/>
            <a:ext cx="354026" cy="160288"/>
          </a:xfrm>
          <a:prstGeom prst="rightArrow">
            <a:avLst/>
          </a:prstGeom>
          <a:solidFill>
            <a:schemeClr val="bg1">
              <a:lumMod val="65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6" name="ZoneTexte 15"/>
          <p:cNvSpPr txBox="1"/>
          <p:nvPr/>
        </p:nvSpPr>
        <p:spPr>
          <a:xfrm>
            <a:off x="785781" y="4651997"/>
            <a:ext cx="6927318" cy="1292662"/>
          </a:xfrm>
          <a:prstGeom prst="rect">
            <a:avLst/>
          </a:prstGeom>
          <a:noFill/>
        </p:spPr>
        <p:txBody>
          <a:bodyPr wrap="square" rtlCol="0">
            <a:spAutoFit/>
          </a:bodyPr>
          <a:lstStyle/>
          <a:p>
            <a:r>
              <a:rPr lang="en-GB" u="sng" dirty="0"/>
              <a:t>Definitions</a:t>
            </a:r>
            <a:r>
              <a:rPr lang="en-GB" dirty="0"/>
              <a:t> are:</a:t>
            </a:r>
          </a:p>
          <a:p>
            <a:endParaRPr lang="en-GB" sz="600" dirty="0"/>
          </a:p>
          <a:p>
            <a:pPr>
              <a:tabLst>
                <a:tab pos="184150" algn="l"/>
              </a:tabLst>
            </a:pPr>
            <a:r>
              <a:rPr lang="en-GB" dirty="0"/>
              <a:t>	- Objective		- Consensual		- Readable (for an expert)</a:t>
            </a:r>
          </a:p>
          <a:p>
            <a:pPr>
              <a:tabLst>
                <a:tab pos="184150" algn="l"/>
              </a:tabLst>
            </a:pPr>
            <a:r>
              <a:rPr lang="en-GB" dirty="0"/>
              <a:t>	- Coherent		- Reusable</a:t>
            </a:r>
          </a:p>
          <a:p>
            <a:pPr>
              <a:tabLst>
                <a:tab pos="184150" algn="l"/>
              </a:tabLst>
            </a:pPr>
            <a:r>
              <a:rPr lang="en-GB" dirty="0"/>
              <a:t>	- Precise		- Sharable</a:t>
            </a:r>
          </a:p>
        </p:txBody>
      </p:sp>
      <p:sp>
        <p:nvSpPr>
          <p:cNvPr id="17" name="ZoneTexte 16"/>
          <p:cNvSpPr txBox="1"/>
          <p:nvPr/>
        </p:nvSpPr>
        <p:spPr>
          <a:xfrm>
            <a:off x="785781" y="4243904"/>
            <a:ext cx="3521292" cy="400110"/>
          </a:xfrm>
          <a:prstGeom prst="rect">
            <a:avLst/>
          </a:prstGeom>
          <a:noFill/>
        </p:spPr>
        <p:txBody>
          <a:bodyPr wrap="none" rtlCol="0">
            <a:spAutoFit/>
          </a:bodyPr>
          <a:lstStyle/>
          <a:p>
            <a:r>
              <a:rPr lang="en-GB" sz="2000" b="1" dirty="0"/>
              <a:t>Properties of Axiomatic System</a:t>
            </a:r>
          </a:p>
        </p:txBody>
      </p:sp>
      <p:sp>
        <p:nvSpPr>
          <p:cNvPr id="3" name="Espace réservé du numéro de diapositive 2">
            <a:extLst>
              <a:ext uri="{FF2B5EF4-FFF2-40B4-BE49-F238E27FC236}">
                <a16:creationId xmlns:a16="http://schemas.microsoft.com/office/drawing/2014/main" id="{9C9B8DA7-0FE0-491D-9FB3-CDB60F5A7535}"/>
              </a:ext>
            </a:extLst>
          </p:cNvPr>
          <p:cNvSpPr>
            <a:spLocks noGrp="1"/>
          </p:cNvSpPr>
          <p:nvPr>
            <p:ph type="sldNum" sz="quarter" idx="12"/>
          </p:nvPr>
        </p:nvSpPr>
        <p:spPr/>
        <p:txBody>
          <a:bodyPr/>
          <a:lstStyle/>
          <a:p>
            <a:fld id="{5CEE99E6-C1FA-7E42-8701-8B14FB77ABE3}" type="slidenum">
              <a:rPr lang="fr-FR" smtClean="0"/>
              <a:pPr/>
              <a:t>15</a:t>
            </a:fld>
            <a:endParaRPr lang="fr-FR"/>
          </a:p>
        </p:txBody>
      </p:sp>
      <p:sp>
        <p:nvSpPr>
          <p:cNvPr id="9" name="Text Box 12">
            <a:extLst>
              <a:ext uri="{FF2B5EF4-FFF2-40B4-BE49-F238E27FC236}">
                <a16:creationId xmlns:a16="http://schemas.microsoft.com/office/drawing/2014/main" id="{C6F21C14-B90D-4DA4-8000-70FCD84A09D0}"/>
              </a:ext>
            </a:extLst>
          </p:cNvPr>
          <p:cNvSpPr txBox="1">
            <a:spLocks noChangeArrowheads="1"/>
          </p:cNvSpPr>
          <p:nvPr/>
        </p:nvSpPr>
        <p:spPr bwMode="auto">
          <a:xfrm>
            <a:off x="4694689" y="3702623"/>
            <a:ext cx="3794125" cy="649088"/>
          </a:xfrm>
          <a:prstGeom prst="rect">
            <a:avLst/>
          </a:prstGeom>
          <a:noFill/>
          <a:ln w="9525">
            <a:noFill/>
            <a:miter lim="800000"/>
            <a:headEnd/>
            <a:tailEnd/>
          </a:ln>
        </p:spPr>
        <p:txBody>
          <a:bodyPr>
            <a:spAutoFit/>
          </a:bodyPr>
          <a:lstStyle/>
          <a:p>
            <a:pPr algn="ctr" defTabSz="457200" eaLnBrk="0" hangingPunct="0"/>
            <a:r>
              <a:rPr lang="fr-FR" sz="1600" dirty="0">
                <a:solidFill>
                  <a:prstClr val="black"/>
                </a:solidFill>
                <a:latin typeface="Calibri"/>
              </a:rPr>
              <a:t>A concept (</a:t>
            </a:r>
            <a:r>
              <a:rPr lang="fr-FR" sz="1600" dirty="0" err="1">
                <a:solidFill>
                  <a:prstClr val="black"/>
                </a:solidFill>
                <a:latin typeface="Calibri"/>
              </a:rPr>
              <a:t>category</a:t>
            </a:r>
            <a:r>
              <a:rPr lang="fr-FR" sz="1600" dirty="0">
                <a:solidFill>
                  <a:prstClr val="black"/>
                </a:solidFill>
                <a:latin typeface="Calibri"/>
              </a:rPr>
              <a:t>) </a:t>
            </a:r>
            <a:r>
              <a:rPr lang="fr-FR" sz="1600" dirty="0" err="1">
                <a:solidFill>
                  <a:prstClr val="black"/>
                </a:solidFill>
                <a:latin typeface="Calibri"/>
              </a:rPr>
              <a:t>is</a:t>
            </a:r>
            <a:r>
              <a:rPr lang="fr-FR" sz="1600" dirty="0">
                <a:solidFill>
                  <a:prstClr val="black"/>
                </a:solidFill>
                <a:latin typeface="Calibri"/>
              </a:rPr>
              <a:t> an </a:t>
            </a:r>
            <a:r>
              <a:rPr lang="fr-FR" sz="1600" dirty="0" err="1">
                <a:solidFill>
                  <a:prstClr val="black"/>
                </a:solidFill>
                <a:latin typeface="Calibri"/>
              </a:rPr>
              <a:t>unary</a:t>
            </a:r>
            <a:r>
              <a:rPr lang="fr-FR" sz="1600" dirty="0">
                <a:solidFill>
                  <a:prstClr val="black"/>
                </a:solidFill>
                <a:latin typeface="Calibri"/>
              </a:rPr>
              <a:t> </a:t>
            </a:r>
            <a:r>
              <a:rPr lang="fr-FR" sz="1600" dirty="0" err="1">
                <a:solidFill>
                  <a:prstClr val="black"/>
                </a:solidFill>
                <a:latin typeface="Calibri"/>
              </a:rPr>
              <a:t>predicate</a:t>
            </a:r>
            <a:r>
              <a:rPr lang="fr-FR" sz="1600" dirty="0">
                <a:solidFill>
                  <a:prstClr val="black"/>
                </a:solidFill>
                <a:latin typeface="Calibri"/>
              </a:rPr>
              <a:t>.</a:t>
            </a:r>
            <a:endParaRPr lang="fr-FR" sz="700" dirty="0">
              <a:solidFill>
                <a:prstClr val="black"/>
              </a:solidFill>
              <a:latin typeface="Calibri"/>
            </a:endParaRPr>
          </a:p>
          <a:p>
            <a:pPr algn="ctr" defTabSz="457200" eaLnBrk="0" hangingPunct="0">
              <a:lnSpc>
                <a:spcPct val="140000"/>
              </a:lnSpc>
            </a:pPr>
            <a:r>
              <a:rPr lang="fr-FR" sz="1600" dirty="0">
                <a:solidFill>
                  <a:prstClr val="black"/>
                </a:solidFill>
                <a:latin typeface="Calibri"/>
              </a:rPr>
              <a:t>‘</a:t>
            </a:r>
            <a:r>
              <a:rPr lang="fr-FR" sz="1600" dirty="0" err="1">
                <a:solidFill>
                  <a:prstClr val="black"/>
                </a:solidFill>
                <a:latin typeface="Calibri"/>
              </a:rPr>
              <a:t>form</a:t>
            </a:r>
            <a:r>
              <a:rPr lang="fr-FR" sz="1600" dirty="0">
                <a:solidFill>
                  <a:prstClr val="black"/>
                </a:solidFill>
                <a:latin typeface="Calibri"/>
              </a:rPr>
              <a:t>(x)’ =  </a:t>
            </a:r>
            <a:r>
              <a:rPr lang="fr-FR" sz="1600" dirty="0" err="1">
                <a:solidFill>
                  <a:prstClr val="black"/>
                </a:solidFill>
                <a:latin typeface="Calibri"/>
              </a:rPr>
              <a:t>independant</a:t>
            </a:r>
            <a:r>
              <a:rPr lang="fr-FR" sz="1600" dirty="0">
                <a:solidFill>
                  <a:prstClr val="black"/>
                </a:solidFill>
                <a:latin typeface="Calibri"/>
              </a:rPr>
              <a:t>(x) </a:t>
            </a:r>
            <a:r>
              <a:rPr lang="fr-FR" sz="1600" dirty="0">
                <a:solidFill>
                  <a:prstClr val="black"/>
                </a:solidFill>
                <a:latin typeface="Calibri"/>
                <a:sym typeface="Symbol" pitchFamily="18" charset="2"/>
              </a:rPr>
              <a:t></a:t>
            </a:r>
            <a:r>
              <a:rPr lang="fr-FR" sz="1600" dirty="0">
                <a:solidFill>
                  <a:prstClr val="black"/>
                </a:solidFill>
                <a:latin typeface="Calibri"/>
              </a:rPr>
              <a:t> abstract(x)</a:t>
            </a:r>
          </a:p>
        </p:txBody>
      </p:sp>
      <p:pic>
        <p:nvPicPr>
          <p:cNvPr id="4" name="Image 3"/>
          <p:cNvPicPr>
            <a:picLocks noChangeAspect="1"/>
          </p:cNvPicPr>
          <p:nvPr/>
        </p:nvPicPr>
        <p:blipFill>
          <a:blip r:embed="rId3"/>
          <a:stretch>
            <a:fillRect/>
          </a:stretch>
        </p:blipFill>
        <p:spPr>
          <a:xfrm>
            <a:off x="3541582" y="107656"/>
            <a:ext cx="5422285" cy="3594967"/>
          </a:xfrm>
          <a:prstGeom prst="rect">
            <a:avLst/>
          </a:prstGeom>
        </p:spPr>
      </p:pic>
      <p:sp>
        <p:nvSpPr>
          <p:cNvPr id="15" name="ZoneTexte 14"/>
          <p:cNvSpPr txBox="1"/>
          <p:nvPr/>
        </p:nvSpPr>
        <p:spPr>
          <a:xfrm>
            <a:off x="723" y="26645"/>
            <a:ext cx="8367929" cy="523220"/>
          </a:xfrm>
          <a:prstGeom prst="rect">
            <a:avLst/>
          </a:prstGeom>
          <a:noFill/>
        </p:spPr>
        <p:txBody>
          <a:bodyPr wrap="square" rtlCol="0">
            <a:spAutoFit/>
          </a:bodyPr>
          <a:lstStyle/>
          <a:p>
            <a:pPr marL="176213" defTabSz="452438">
              <a:tabLst>
                <a:tab pos="541338" algn="l"/>
              </a:tabLst>
            </a:pPr>
            <a:r>
              <a:rPr lang="en-GB" sz="2800" dirty="0">
                <a:solidFill>
                  <a:srgbClr val="17606C"/>
                </a:solidFill>
                <a:latin typeface="Arial Black"/>
                <a:cs typeface="Arial Black"/>
              </a:rPr>
              <a:t>Formal Language</a:t>
            </a:r>
          </a:p>
        </p:txBody>
      </p:sp>
    </p:spTree>
    <p:extLst>
      <p:ext uri="{BB962C8B-B14F-4D97-AF65-F5344CB8AC3E}">
        <p14:creationId xmlns:p14="http://schemas.microsoft.com/office/powerpoint/2010/main" val="3270896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16" grpId="0"/>
      <p:bldP spid="1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700663" y="1250615"/>
            <a:ext cx="8443337" cy="369332"/>
          </a:xfrm>
          <a:prstGeom prst="rect">
            <a:avLst/>
          </a:prstGeom>
          <a:noFill/>
        </p:spPr>
        <p:txBody>
          <a:bodyPr wrap="none" rtlCol="0">
            <a:spAutoFit/>
          </a:bodyPr>
          <a:lstStyle/>
          <a:p>
            <a:r>
              <a:rPr lang="en-GB" b="1" dirty="0"/>
              <a:t>✗ 	The expression of knowledge is limited to the well formed formulas of the theory</a:t>
            </a:r>
          </a:p>
        </p:txBody>
      </p:sp>
      <p:sp>
        <p:nvSpPr>
          <p:cNvPr id="9" name="ZoneTexte 8"/>
          <p:cNvSpPr txBox="1"/>
          <p:nvPr/>
        </p:nvSpPr>
        <p:spPr>
          <a:xfrm>
            <a:off x="660815" y="2043216"/>
            <a:ext cx="4602266" cy="400110"/>
          </a:xfrm>
          <a:prstGeom prst="rect">
            <a:avLst/>
          </a:prstGeom>
          <a:noFill/>
        </p:spPr>
        <p:txBody>
          <a:bodyPr wrap="none" rtlCol="0">
            <a:spAutoFit/>
          </a:bodyPr>
          <a:lstStyle/>
          <a:p>
            <a:r>
              <a:rPr lang="en-GB" b="1" dirty="0"/>
              <a:t>✗ 	The formal languages </a:t>
            </a:r>
            <a:r>
              <a:rPr lang="en-GB" sz="2000" b="1" dirty="0">
                <a:solidFill>
                  <a:srgbClr val="800000"/>
                </a:solidFill>
              </a:rPr>
              <a:t>are not</a:t>
            </a:r>
            <a:r>
              <a:rPr lang="en-GB" sz="2000" b="1" dirty="0"/>
              <a:t> </a:t>
            </a:r>
            <a:r>
              <a:rPr lang="en-GB" b="1" dirty="0"/>
              <a:t>equivalent</a:t>
            </a:r>
          </a:p>
        </p:txBody>
      </p:sp>
      <p:sp>
        <p:nvSpPr>
          <p:cNvPr id="5" name="ZoneTexte 4"/>
          <p:cNvSpPr txBox="1"/>
          <p:nvPr/>
        </p:nvSpPr>
        <p:spPr>
          <a:xfrm>
            <a:off x="1374715" y="2556186"/>
            <a:ext cx="5215879" cy="369332"/>
          </a:xfrm>
          <a:prstGeom prst="rect">
            <a:avLst/>
          </a:prstGeom>
          <a:noFill/>
        </p:spPr>
        <p:txBody>
          <a:bodyPr wrap="none" rtlCol="0">
            <a:spAutoFit/>
          </a:bodyPr>
          <a:lstStyle/>
          <a:p>
            <a:r>
              <a:rPr lang="en-GB" i="1" dirty="0"/>
              <a:t>The Sapir-Whorf’s hypothesis is true for all languages</a:t>
            </a:r>
          </a:p>
        </p:txBody>
      </p:sp>
      <p:sp>
        <p:nvSpPr>
          <p:cNvPr id="8" name="ZoneTexte 7"/>
          <p:cNvSpPr txBox="1"/>
          <p:nvPr/>
        </p:nvSpPr>
        <p:spPr>
          <a:xfrm>
            <a:off x="723" y="127685"/>
            <a:ext cx="8367929" cy="523220"/>
          </a:xfrm>
          <a:prstGeom prst="rect">
            <a:avLst/>
          </a:prstGeom>
          <a:noFill/>
        </p:spPr>
        <p:txBody>
          <a:bodyPr wrap="square" rtlCol="0">
            <a:spAutoFit/>
          </a:bodyPr>
          <a:lstStyle/>
          <a:p>
            <a:pPr marL="176213" defTabSz="452438">
              <a:tabLst>
                <a:tab pos="541338" algn="l"/>
              </a:tabLst>
            </a:pPr>
            <a:r>
              <a:rPr lang="en-GB" sz="2800" dirty="0">
                <a:solidFill>
                  <a:srgbClr val="0F737E"/>
                </a:solidFill>
                <a:latin typeface="Arial Black"/>
                <a:cs typeface="Arial Black"/>
              </a:rPr>
              <a:t>Which Language?</a:t>
            </a:r>
          </a:p>
        </p:txBody>
      </p:sp>
      <p:sp>
        <p:nvSpPr>
          <p:cNvPr id="3" name="Espace réservé du numéro de diapositive 2">
            <a:extLst>
              <a:ext uri="{FF2B5EF4-FFF2-40B4-BE49-F238E27FC236}">
                <a16:creationId xmlns:a16="http://schemas.microsoft.com/office/drawing/2014/main" id="{A8CA6676-8C4F-46BE-A106-807BF990AE8E}"/>
              </a:ext>
            </a:extLst>
          </p:cNvPr>
          <p:cNvSpPr>
            <a:spLocks noGrp="1"/>
          </p:cNvSpPr>
          <p:nvPr>
            <p:ph type="sldNum" sz="quarter" idx="12"/>
          </p:nvPr>
        </p:nvSpPr>
        <p:spPr/>
        <p:txBody>
          <a:bodyPr/>
          <a:lstStyle/>
          <a:p>
            <a:fld id="{5CEE99E6-C1FA-7E42-8701-8B14FB77ABE3}" type="slidenum">
              <a:rPr lang="fr-FR" smtClean="0"/>
              <a:pPr/>
              <a:t>16</a:t>
            </a:fld>
            <a:endParaRPr lang="fr-FR"/>
          </a:p>
        </p:txBody>
      </p:sp>
      <p:sp>
        <p:nvSpPr>
          <p:cNvPr id="11" name="ZoneTexte 10"/>
          <p:cNvSpPr txBox="1"/>
          <p:nvPr/>
        </p:nvSpPr>
        <p:spPr>
          <a:xfrm>
            <a:off x="1887302" y="4345446"/>
            <a:ext cx="2623041" cy="830938"/>
          </a:xfrm>
          <a:prstGeom prst="rect">
            <a:avLst/>
          </a:prstGeom>
          <a:noFill/>
        </p:spPr>
        <p:txBody>
          <a:bodyPr wrap="none" lIns="91384" tIns="45691" rIns="91384" bIns="45691" rtlCol="0">
            <a:spAutoFit/>
          </a:bodyPr>
          <a:lstStyle/>
          <a:p>
            <a:pPr marL="0" marR="0" lvl="0" indent="0" algn="l" defTabSz="457200" rtl="0" eaLnBrk="1" fontAlgn="auto" latinLnBrk="0" hangingPunct="1">
              <a:spcBef>
                <a:spcPts val="0"/>
              </a:spcBef>
              <a:spcAft>
                <a:spcPts val="0"/>
              </a:spcAft>
              <a:buClrTx/>
              <a:buSzTx/>
              <a:buFontTx/>
              <a:buNone/>
              <a:tabLst/>
              <a:defRPr/>
            </a:pPr>
            <a:r>
              <a:rPr kumimoji="0" lang="en-GB" sz="1600" i="0" u="none" strike="noStrike" kern="1200" cap="none" spc="0" normalizeH="0" baseline="0" dirty="0">
                <a:ln>
                  <a:noFill/>
                </a:ln>
                <a:effectLst/>
                <a:uLnTx/>
                <a:uFillTx/>
              </a:rPr>
              <a:t>✓	</a:t>
            </a:r>
            <a:r>
              <a:rPr lang="en-GB" sz="1600" dirty="0"/>
              <a:t>Objective definitions</a:t>
            </a:r>
            <a:endParaRPr kumimoji="0" lang="en-GB" sz="1600" i="0" u="none" strike="noStrike" kern="1200" cap="none" spc="0" normalizeH="0" baseline="0" dirty="0">
              <a:ln>
                <a:noFill/>
              </a:ln>
              <a:effectLst/>
              <a:uLnTx/>
              <a:uFillTx/>
            </a:endParaRPr>
          </a:p>
          <a:p>
            <a:pPr marL="0" marR="0" lvl="0" indent="0" algn="l" defTabSz="457200" rtl="0" eaLnBrk="1" fontAlgn="auto" latinLnBrk="0" hangingPunct="1">
              <a:spcBef>
                <a:spcPts val="0"/>
              </a:spcBef>
              <a:spcAft>
                <a:spcPts val="0"/>
              </a:spcAft>
              <a:buClrTx/>
              <a:buSzTx/>
              <a:buFontTx/>
              <a:buNone/>
              <a:tabLst/>
              <a:defRPr/>
            </a:pPr>
            <a:r>
              <a:rPr kumimoji="0" lang="en-GB" sz="1600" i="0" u="none" strike="noStrike" kern="1200" cap="none" spc="0" normalizeH="0" baseline="0" dirty="0">
                <a:ln>
                  <a:noFill/>
                </a:ln>
                <a:effectLst/>
                <a:uLnTx/>
                <a:uFillTx/>
              </a:rPr>
              <a:t>✓	</a:t>
            </a:r>
            <a:r>
              <a:rPr lang="en-GB" sz="1600" dirty="0"/>
              <a:t>Constructive definitions</a:t>
            </a:r>
            <a:endParaRPr kumimoji="0" lang="en-GB" sz="1600" i="0" u="none" strike="noStrike" kern="1200" cap="none" spc="0" normalizeH="0" baseline="0" dirty="0">
              <a:ln>
                <a:noFill/>
              </a:ln>
              <a:effectLst/>
              <a:uLnTx/>
              <a:uFillTx/>
            </a:endParaRPr>
          </a:p>
          <a:p>
            <a:pPr lvl="0">
              <a:defRPr/>
            </a:pPr>
            <a:r>
              <a:rPr lang="en-GB" sz="1600" dirty="0"/>
              <a:t>✓	</a:t>
            </a:r>
            <a:r>
              <a:rPr kumimoji="0" lang="en-GB" sz="1600" i="0" u="none" strike="noStrike" kern="1200" cap="none" spc="0" normalizeH="0" baseline="0" dirty="0">
                <a:ln>
                  <a:noFill/>
                </a:ln>
                <a:effectLst/>
                <a:uLnTx/>
                <a:uFillTx/>
              </a:rPr>
              <a:t>Operationalization</a:t>
            </a:r>
          </a:p>
        </p:txBody>
      </p:sp>
      <p:sp>
        <p:nvSpPr>
          <p:cNvPr id="12" name="ZoneTexte 11"/>
          <p:cNvSpPr txBox="1"/>
          <p:nvPr/>
        </p:nvSpPr>
        <p:spPr>
          <a:xfrm>
            <a:off x="700662" y="3277411"/>
            <a:ext cx="8296832" cy="369273"/>
          </a:xfrm>
          <a:prstGeom prst="rect">
            <a:avLst/>
          </a:prstGeom>
          <a:noFill/>
        </p:spPr>
        <p:txBody>
          <a:bodyPr wrap="square" lIns="91384" tIns="45691" rIns="91384" bIns="45691" rtlCol="0">
            <a:spAutoFit/>
          </a:bodyPr>
          <a:lstStyle/>
          <a:p>
            <a:pPr marL="354013" marR="0" lvl="0" indent="-354013" algn="just"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dirty="0">
                <a:ln>
                  <a:noFill/>
                </a:ln>
                <a:effectLst/>
                <a:uLnTx/>
                <a:uFillTx/>
              </a:rPr>
              <a:t>☞ Use a language </a:t>
            </a:r>
            <a:r>
              <a:rPr lang="en-GB" b="1" dirty="0"/>
              <a:t>whose categories of language support the categories of thought </a:t>
            </a:r>
          </a:p>
        </p:txBody>
      </p:sp>
      <p:sp>
        <p:nvSpPr>
          <p:cNvPr id="6" name="Rectangle 5"/>
          <p:cNvSpPr/>
          <p:nvPr/>
        </p:nvSpPr>
        <p:spPr>
          <a:xfrm>
            <a:off x="700662" y="3811399"/>
            <a:ext cx="6347755" cy="369332"/>
          </a:xfrm>
          <a:prstGeom prst="rect">
            <a:avLst/>
          </a:prstGeom>
        </p:spPr>
        <p:txBody>
          <a:bodyPr wrap="square">
            <a:spAutoFit/>
          </a:bodyPr>
          <a:lstStyle/>
          <a:p>
            <a:pPr marL="354013" lvl="0" indent="-354013" algn="just">
              <a:defRPr/>
            </a:pPr>
            <a:r>
              <a:rPr lang="en-GB" b="1" dirty="0">
                <a:solidFill>
                  <a:prstClr val="black"/>
                </a:solidFill>
              </a:rPr>
              <a:t>☞ Use a formal and computer-readable language</a:t>
            </a:r>
          </a:p>
        </p:txBody>
      </p:sp>
    </p:spTree>
    <p:extLst>
      <p:ext uri="{BB962C8B-B14F-4D97-AF65-F5344CB8AC3E}">
        <p14:creationId xmlns:p14="http://schemas.microsoft.com/office/powerpoint/2010/main" val="3785305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5" grpId="0"/>
      <p:bldP spid="11" grpId="0"/>
      <p:bldP spid="1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82550" y="98425"/>
            <a:ext cx="5989311" cy="490383"/>
          </a:xfrm>
          <a:prstGeom prst="rect">
            <a:avLst/>
          </a:prstGeom>
          <a:solidFill>
            <a:schemeClr val="bg1"/>
          </a:solidFill>
          <a:ln w="9525">
            <a:noFill/>
            <a:miter lim="800000"/>
            <a:headEnd/>
            <a:tailEnd/>
          </a:ln>
        </p:spPr>
        <p:txBody>
          <a:bodyPr wrap="square" lIns="126000" tIns="82800" rIns="126000" bIns="82800">
            <a:spAutoFit/>
          </a:bodyPr>
          <a:lstStyle/>
          <a:p>
            <a:pPr defTabSz="457200" fontAlgn="auto">
              <a:lnSpc>
                <a:spcPct val="85000"/>
              </a:lnSpc>
              <a:spcBef>
                <a:spcPct val="25000"/>
              </a:spcBef>
              <a:spcAft>
                <a:spcPts val="0"/>
              </a:spcAft>
              <a:tabLst>
                <a:tab pos="361950" algn="l"/>
              </a:tabLst>
            </a:pPr>
            <a:r>
              <a:rPr lang="en-GB" dirty="0" smtClean="0">
                <a:solidFill>
                  <a:srgbClr val="7F7F7F"/>
                </a:solidFill>
                <a:latin typeface="Brush Script MT" pitchFamily="66" charset="0"/>
                <a:ea typeface="+mn-ea"/>
                <a:cs typeface="+mn-cs"/>
                <a:sym typeface="Wingdings" pitchFamily="2" charset="2"/>
              </a:rPr>
              <a:t></a:t>
            </a:r>
            <a:r>
              <a:rPr lang="en-GB" sz="2400" dirty="0" smtClean="0">
                <a:solidFill>
                  <a:srgbClr val="7F7F7F"/>
                </a:solidFill>
                <a:latin typeface="Brush Script MT" pitchFamily="66" charset="0"/>
                <a:ea typeface="+mn-ea"/>
                <a:cs typeface="+mn-cs"/>
                <a:sym typeface="Wingdings" pitchFamily="2" charset="2"/>
              </a:rPr>
              <a:t> </a:t>
            </a:r>
            <a:r>
              <a:rPr lang="en-GB" sz="2400" dirty="0" smtClean="0">
                <a:solidFill>
                  <a:prstClr val="black"/>
                </a:solidFill>
                <a:latin typeface="Brush Script MT" pitchFamily="66" charset="0"/>
                <a:ea typeface="+mn-ea"/>
                <a:cs typeface="+mn-cs"/>
                <a:sym typeface="Wingdings" pitchFamily="2" charset="2"/>
              </a:rPr>
              <a:t>	</a:t>
            </a:r>
            <a:r>
              <a:rPr lang="en-GB" sz="2000" dirty="0" smtClean="0">
                <a:solidFill>
                  <a:srgbClr val="800000"/>
                </a:solidFill>
                <a:latin typeface="Arial Black" pitchFamily="34" charset="0"/>
                <a:ea typeface="+mn-ea"/>
                <a:cs typeface="+mn-cs"/>
                <a:sym typeface="Wingdings" pitchFamily="2" charset="2"/>
              </a:rPr>
              <a:t>Examples of “Universal” Ontologies</a:t>
            </a:r>
            <a:endParaRPr lang="en-GB" sz="2000" dirty="0">
              <a:solidFill>
                <a:srgbClr val="800000"/>
              </a:solidFill>
              <a:latin typeface="Arial Black" pitchFamily="34" charset="0"/>
              <a:ea typeface="+mn-ea"/>
              <a:cs typeface="+mn-cs"/>
            </a:endParaRPr>
          </a:p>
        </p:txBody>
      </p:sp>
      <p:pic>
        <p:nvPicPr>
          <p:cNvPr id="2" name="Image 1"/>
          <p:cNvPicPr>
            <a:picLocks noChangeAspect="1"/>
          </p:cNvPicPr>
          <p:nvPr/>
        </p:nvPicPr>
        <p:blipFill>
          <a:blip r:embed="rId3"/>
          <a:stretch>
            <a:fillRect/>
          </a:stretch>
        </p:blipFill>
        <p:spPr>
          <a:xfrm>
            <a:off x="220870" y="1204129"/>
            <a:ext cx="3865217" cy="5381379"/>
          </a:xfrm>
          <a:prstGeom prst="rect">
            <a:avLst/>
          </a:prstGeom>
          <a:ln>
            <a:solidFill>
              <a:srgbClr val="000000"/>
            </a:solidFill>
          </a:ln>
        </p:spPr>
      </p:pic>
      <p:graphicFrame>
        <p:nvGraphicFramePr>
          <p:cNvPr id="15" name="Object 2"/>
          <p:cNvGraphicFramePr>
            <a:graphicFrameLocks noChangeAspect="1"/>
          </p:cNvGraphicFramePr>
          <p:nvPr/>
        </p:nvGraphicFramePr>
        <p:xfrm>
          <a:off x="4223478" y="696701"/>
          <a:ext cx="4609142" cy="3677779"/>
        </p:xfrm>
        <a:graphic>
          <a:graphicData uri="http://schemas.openxmlformats.org/presentationml/2006/ole">
            <mc:AlternateContent xmlns:mc="http://schemas.openxmlformats.org/markup-compatibility/2006">
              <mc:Choice xmlns:v="urn:schemas-microsoft-com:vml" Requires="v">
                <p:oleObj spid="_x0000_s1158" name="Document" r:id="rId4" imgW="4965700" imgH="3962400" progId="Word.Document.8">
                  <p:embed/>
                </p:oleObj>
              </mc:Choice>
              <mc:Fallback>
                <p:oleObj name="Document" r:id="rId4" imgW="4965700" imgH="3962400" progId="Word.Document.8">
                  <p:embed/>
                  <p:pic>
                    <p:nvPicPr>
                      <p:cNvPr id="15"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3478" y="696701"/>
                        <a:ext cx="4609142" cy="3677779"/>
                      </a:xfrm>
                      <a:prstGeom prst="rect">
                        <a:avLst/>
                      </a:prstGeom>
                      <a:noFill/>
                      <a:ln w="9525">
                        <a:solidFill>
                          <a:schemeClr val="tx1"/>
                        </a:solidFill>
                        <a:miter lim="800000"/>
                        <a:headEnd/>
                        <a:tailEnd/>
                      </a:ln>
                    </p:spPr>
                  </p:pic>
                </p:oleObj>
              </mc:Fallback>
            </mc:AlternateContent>
          </a:graphicData>
        </a:graphic>
      </p:graphicFrame>
      <p:sp>
        <p:nvSpPr>
          <p:cNvPr id="11" name="ZoneTexte 10"/>
          <p:cNvSpPr txBox="1"/>
          <p:nvPr/>
        </p:nvSpPr>
        <p:spPr>
          <a:xfrm>
            <a:off x="220870" y="1204129"/>
            <a:ext cx="1314282" cy="338554"/>
          </a:xfrm>
          <a:prstGeom prst="rect">
            <a:avLst/>
          </a:prstGeom>
          <a:noFill/>
        </p:spPr>
        <p:txBody>
          <a:bodyPr wrap="none" rtlCol="0">
            <a:spAutoFit/>
          </a:bodyPr>
          <a:lstStyle/>
          <a:p>
            <a:pPr defTabSz="457200" fontAlgn="auto">
              <a:spcBef>
                <a:spcPts val="0"/>
              </a:spcBef>
              <a:spcAft>
                <a:spcPts val="0"/>
              </a:spcAft>
            </a:pPr>
            <a:r>
              <a:rPr lang="fr-FR" sz="1600" dirty="0" err="1">
                <a:solidFill>
                  <a:prstClr val="black"/>
                </a:solidFill>
                <a:latin typeface="Calibri"/>
                <a:ea typeface="+mn-ea"/>
                <a:cs typeface="+mn-cs"/>
              </a:rPr>
              <a:t>Mikrokosmos</a:t>
            </a:r>
            <a:endParaRPr lang="fr-FR" sz="1600" dirty="0">
              <a:solidFill>
                <a:prstClr val="black"/>
              </a:solidFill>
              <a:latin typeface="Calibri"/>
              <a:ea typeface="+mn-ea"/>
              <a:cs typeface="+mn-cs"/>
            </a:endParaRPr>
          </a:p>
        </p:txBody>
      </p:sp>
      <p:sp>
        <p:nvSpPr>
          <p:cNvPr id="16" name="ZoneTexte 15"/>
          <p:cNvSpPr txBox="1"/>
          <p:nvPr/>
        </p:nvSpPr>
        <p:spPr>
          <a:xfrm>
            <a:off x="7788744" y="696701"/>
            <a:ext cx="1043876" cy="338554"/>
          </a:xfrm>
          <a:prstGeom prst="rect">
            <a:avLst/>
          </a:prstGeom>
          <a:noFill/>
        </p:spPr>
        <p:txBody>
          <a:bodyPr wrap="none" rtlCol="0">
            <a:spAutoFit/>
          </a:bodyPr>
          <a:lstStyle/>
          <a:p>
            <a:pPr defTabSz="457200" fontAlgn="auto">
              <a:spcBef>
                <a:spcPts val="0"/>
              </a:spcBef>
              <a:spcAft>
                <a:spcPts val="0"/>
              </a:spcAft>
            </a:pPr>
            <a:r>
              <a:rPr lang="fr-FR" sz="1600" dirty="0" err="1">
                <a:solidFill>
                  <a:prstClr val="black"/>
                </a:solidFill>
                <a:latin typeface="Calibri"/>
                <a:ea typeface="+mn-ea"/>
                <a:cs typeface="+mn-cs"/>
              </a:rPr>
              <a:t>Upper</a:t>
            </a:r>
            <a:r>
              <a:rPr lang="fr-FR" sz="1600" dirty="0">
                <a:solidFill>
                  <a:prstClr val="black"/>
                </a:solidFill>
                <a:latin typeface="Calibri"/>
                <a:ea typeface="+mn-ea"/>
                <a:cs typeface="+mn-cs"/>
              </a:rPr>
              <a:t> </a:t>
            </a:r>
            <a:r>
              <a:rPr lang="fr-FR" sz="1600" dirty="0" err="1">
                <a:solidFill>
                  <a:prstClr val="black"/>
                </a:solidFill>
                <a:latin typeface="Calibri"/>
                <a:ea typeface="+mn-ea"/>
                <a:cs typeface="+mn-cs"/>
              </a:rPr>
              <a:t>Cyc</a:t>
            </a:r>
            <a:endParaRPr lang="fr-FR" sz="1600" dirty="0">
              <a:solidFill>
                <a:prstClr val="black"/>
              </a:solidFill>
              <a:latin typeface="Calibri"/>
              <a:ea typeface="+mn-ea"/>
              <a:cs typeface="+mn-cs"/>
            </a:endParaRPr>
          </a:p>
        </p:txBody>
      </p:sp>
      <p:graphicFrame>
        <p:nvGraphicFramePr>
          <p:cNvPr id="12" name="Object 2"/>
          <p:cNvGraphicFramePr>
            <a:graphicFrameLocks noChangeAspect="1"/>
          </p:cNvGraphicFramePr>
          <p:nvPr/>
        </p:nvGraphicFramePr>
        <p:xfrm>
          <a:off x="4866856" y="3829837"/>
          <a:ext cx="4078941" cy="2679221"/>
        </p:xfrm>
        <a:graphic>
          <a:graphicData uri="http://schemas.openxmlformats.org/presentationml/2006/ole">
            <mc:AlternateContent xmlns:mc="http://schemas.openxmlformats.org/markup-compatibility/2006">
              <mc:Choice xmlns:v="urn:schemas-microsoft-com:vml" Requires="v">
                <p:oleObj spid="_x0000_s1159" name="Document" r:id="rId6" imgW="5055120" imgH="3323160" progId="Word.Document.8">
                  <p:embed/>
                </p:oleObj>
              </mc:Choice>
              <mc:Fallback>
                <p:oleObj name="Document" r:id="rId6" imgW="5055120" imgH="3323160" progId="Word.Document.8">
                  <p:embed/>
                  <p:pic>
                    <p:nvPicPr>
                      <p:cNvPr id="12"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6856" y="3829837"/>
                        <a:ext cx="4078941" cy="2679221"/>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13" name="ZoneTexte 12"/>
          <p:cNvSpPr txBox="1"/>
          <p:nvPr/>
        </p:nvSpPr>
        <p:spPr>
          <a:xfrm>
            <a:off x="7969303" y="3865300"/>
            <a:ext cx="995833" cy="338554"/>
          </a:xfrm>
          <a:prstGeom prst="rect">
            <a:avLst/>
          </a:prstGeom>
          <a:noFill/>
        </p:spPr>
        <p:txBody>
          <a:bodyPr wrap="square" rtlCol="0">
            <a:spAutoFit/>
          </a:bodyPr>
          <a:lstStyle/>
          <a:p>
            <a:pPr algn="ctr" defTabSz="457200" fontAlgn="auto">
              <a:spcBef>
                <a:spcPts val="0"/>
              </a:spcBef>
              <a:spcAft>
                <a:spcPts val="0"/>
              </a:spcAft>
            </a:pPr>
            <a:r>
              <a:rPr lang="en-GB" sz="1600" dirty="0">
                <a:solidFill>
                  <a:prstClr val="black"/>
                </a:solidFill>
                <a:latin typeface="Calibri"/>
                <a:ea typeface="+mn-ea"/>
                <a:cs typeface="+mn-cs"/>
              </a:rPr>
              <a:t>KR Sowa</a:t>
            </a:r>
          </a:p>
        </p:txBody>
      </p:sp>
      <p:sp>
        <p:nvSpPr>
          <p:cNvPr id="3" name="Espace réservé du numéro de diapositive 2"/>
          <p:cNvSpPr>
            <a:spLocks noGrp="1"/>
          </p:cNvSpPr>
          <p:nvPr>
            <p:ph type="sldNum" sz="quarter" idx="12"/>
          </p:nvPr>
        </p:nvSpPr>
        <p:spPr/>
        <p:txBody>
          <a:bodyPr/>
          <a:lstStyle/>
          <a:p>
            <a:fld id="{D93A013E-D17F-4EA3-9ED5-B8F3216CE0F0}" type="slidenum">
              <a:rPr lang="en-US" smtClean="0"/>
              <a:t>17</a:t>
            </a:fld>
            <a:endParaRPr lang="en-US"/>
          </a:p>
        </p:txBody>
      </p:sp>
    </p:spTree>
    <p:extLst>
      <p:ext uri="{BB962C8B-B14F-4D97-AF65-F5344CB8AC3E}">
        <p14:creationId xmlns:p14="http://schemas.microsoft.com/office/powerpoint/2010/main" val="14626714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7BA878-F508-457B-8E91-43F27B147CD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Image 6"/>
          <p:cNvPicPr>
            <a:picLocks noChangeAspect="1"/>
          </p:cNvPicPr>
          <p:nvPr/>
        </p:nvPicPr>
        <p:blipFill>
          <a:blip r:embed="rId2"/>
          <a:stretch>
            <a:fillRect/>
          </a:stretch>
        </p:blipFill>
        <p:spPr>
          <a:xfrm>
            <a:off x="0" y="2016614"/>
            <a:ext cx="9144000" cy="3623514"/>
          </a:xfrm>
          <a:prstGeom prst="rect">
            <a:avLst/>
          </a:prstGeom>
        </p:spPr>
      </p:pic>
      <p:pic>
        <p:nvPicPr>
          <p:cNvPr id="8" name="Image 7">
            <a:extLst>
              <a:ext uri="{FF2B5EF4-FFF2-40B4-BE49-F238E27FC236}">
                <a16:creationId xmlns:a16="http://schemas.microsoft.com/office/drawing/2014/main" id="{8B8FD88C-A2E8-47B5-A544-677C16343C2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46906" y="4266164"/>
            <a:ext cx="799444" cy="847973"/>
          </a:xfrm>
          <a:prstGeom prst="rect">
            <a:avLst/>
          </a:prstGeom>
        </p:spPr>
      </p:pic>
      <p:pic>
        <p:nvPicPr>
          <p:cNvPr id="9" name="Image 8">
            <a:extLst>
              <a:ext uri="{FF2B5EF4-FFF2-40B4-BE49-F238E27FC236}">
                <a16:creationId xmlns:a16="http://schemas.microsoft.com/office/drawing/2014/main" id="{FB9F9A5A-D030-4088-862E-EB150668092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625729" y="4266164"/>
            <a:ext cx="695179" cy="923731"/>
          </a:xfrm>
          <a:prstGeom prst="rect">
            <a:avLst/>
          </a:prstGeom>
        </p:spPr>
      </p:pic>
      <p:pic>
        <p:nvPicPr>
          <p:cNvPr id="10" name="Image 9">
            <a:extLst>
              <a:ext uri="{FF2B5EF4-FFF2-40B4-BE49-F238E27FC236}">
                <a16:creationId xmlns:a16="http://schemas.microsoft.com/office/drawing/2014/main" id="{14545ED0-694A-4E93-B3D8-765A9AB1A2AC}"/>
              </a:ext>
            </a:extLst>
          </p:cNvPr>
          <p:cNvPicPr>
            <a:picLocks noChangeAspect="1"/>
          </p:cNvPicPr>
          <p:nvPr/>
        </p:nvPicPr>
        <p:blipFill>
          <a:blip r:embed="rId5"/>
          <a:stretch>
            <a:fillRect/>
          </a:stretch>
        </p:blipFill>
        <p:spPr>
          <a:xfrm>
            <a:off x="3477405" y="5446415"/>
            <a:ext cx="908355" cy="847973"/>
          </a:xfrm>
          <a:prstGeom prst="rect">
            <a:avLst/>
          </a:prstGeom>
        </p:spPr>
      </p:pic>
      <p:pic>
        <p:nvPicPr>
          <p:cNvPr id="11" name="Image 10">
            <a:extLst>
              <a:ext uri="{FF2B5EF4-FFF2-40B4-BE49-F238E27FC236}">
                <a16:creationId xmlns:a16="http://schemas.microsoft.com/office/drawing/2014/main" id="{5B74648B-55B6-47E7-995A-BF610EC0F8B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950542" y="5446415"/>
            <a:ext cx="797159" cy="847973"/>
          </a:xfrm>
          <a:prstGeom prst="rect">
            <a:avLst/>
          </a:prstGeom>
        </p:spPr>
      </p:pic>
      <p:pic>
        <p:nvPicPr>
          <p:cNvPr id="12" name="Image 11"/>
          <p:cNvPicPr>
            <a:picLocks noChangeAspect="1"/>
          </p:cNvPicPr>
          <p:nvPr/>
        </p:nvPicPr>
        <p:blipFill>
          <a:blip r:embed="rId7"/>
          <a:stretch>
            <a:fillRect/>
          </a:stretch>
        </p:blipFill>
        <p:spPr>
          <a:xfrm>
            <a:off x="3777304" y="1331440"/>
            <a:ext cx="2068772" cy="726866"/>
          </a:xfrm>
          <a:prstGeom prst="rect">
            <a:avLst/>
          </a:prstGeom>
        </p:spPr>
      </p:pic>
      <p:sp>
        <p:nvSpPr>
          <p:cNvPr id="13" name="Text Box 2"/>
          <p:cNvSpPr txBox="1">
            <a:spLocks noChangeArrowheads="1"/>
          </p:cNvSpPr>
          <p:nvPr/>
        </p:nvSpPr>
        <p:spPr bwMode="auto">
          <a:xfrm>
            <a:off x="82550" y="98425"/>
            <a:ext cx="5989311" cy="490383"/>
          </a:xfrm>
          <a:prstGeom prst="rect">
            <a:avLst/>
          </a:prstGeom>
          <a:solidFill>
            <a:schemeClr val="bg1"/>
          </a:solidFill>
          <a:ln w="9525">
            <a:noFill/>
            <a:miter lim="800000"/>
            <a:headEnd/>
            <a:tailEnd/>
          </a:ln>
        </p:spPr>
        <p:txBody>
          <a:bodyPr wrap="square" lIns="126000" tIns="82800" rIns="126000" bIns="82800">
            <a:spAutoFit/>
          </a:bodyPr>
          <a:lstStyle/>
          <a:p>
            <a:pPr defTabSz="457200" fontAlgn="auto">
              <a:lnSpc>
                <a:spcPct val="85000"/>
              </a:lnSpc>
              <a:spcBef>
                <a:spcPct val="25000"/>
              </a:spcBef>
              <a:spcAft>
                <a:spcPts val="0"/>
              </a:spcAft>
              <a:tabLst>
                <a:tab pos="361950" algn="l"/>
              </a:tabLst>
            </a:pPr>
            <a:r>
              <a:rPr lang="en-GB" dirty="0" smtClean="0">
                <a:solidFill>
                  <a:srgbClr val="7F7F7F"/>
                </a:solidFill>
                <a:latin typeface="Brush Script MT" pitchFamily="66" charset="0"/>
                <a:ea typeface="+mn-ea"/>
                <a:cs typeface="+mn-cs"/>
                <a:sym typeface="Wingdings" pitchFamily="2" charset="2"/>
              </a:rPr>
              <a:t></a:t>
            </a:r>
            <a:r>
              <a:rPr lang="en-GB" sz="2400" dirty="0" smtClean="0">
                <a:solidFill>
                  <a:srgbClr val="7F7F7F"/>
                </a:solidFill>
                <a:latin typeface="Brush Script MT" pitchFamily="66" charset="0"/>
                <a:ea typeface="+mn-ea"/>
                <a:cs typeface="+mn-cs"/>
                <a:sym typeface="Wingdings" pitchFamily="2" charset="2"/>
              </a:rPr>
              <a:t> </a:t>
            </a:r>
            <a:r>
              <a:rPr lang="en-GB" sz="2400" dirty="0" smtClean="0">
                <a:solidFill>
                  <a:prstClr val="black"/>
                </a:solidFill>
                <a:latin typeface="Brush Script MT" pitchFamily="66" charset="0"/>
                <a:ea typeface="+mn-ea"/>
                <a:cs typeface="+mn-cs"/>
                <a:sym typeface="Wingdings" pitchFamily="2" charset="2"/>
              </a:rPr>
              <a:t>	</a:t>
            </a:r>
            <a:r>
              <a:rPr lang="en-GB" sz="2000" dirty="0" smtClean="0">
                <a:solidFill>
                  <a:srgbClr val="800000"/>
                </a:solidFill>
                <a:latin typeface="Arial Black" pitchFamily="34" charset="0"/>
                <a:ea typeface="+mn-ea"/>
                <a:cs typeface="+mn-cs"/>
                <a:sym typeface="Wingdings" pitchFamily="2" charset="2"/>
              </a:rPr>
              <a:t>Example of a Domain Ontology</a:t>
            </a:r>
            <a:endParaRPr lang="en-GB" sz="2000" dirty="0">
              <a:solidFill>
                <a:srgbClr val="800000"/>
              </a:solidFill>
              <a:latin typeface="Arial Black" pitchFamily="34" charset="0"/>
              <a:ea typeface="+mn-ea"/>
              <a:cs typeface="+mn-cs"/>
            </a:endParaRPr>
          </a:p>
        </p:txBody>
      </p:sp>
    </p:spTree>
    <p:extLst>
      <p:ext uri="{BB962C8B-B14F-4D97-AF65-F5344CB8AC3E}">
        <p14:creationId xmlns:p14="http://schemas.microsoft.com/office/powerpoint/2010/main" val="286892800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60697" y="1799068"/>
            <a:ext cx="8658225" cy="4381500"/>
          </a:xfrm>
          <a:prstGeom prst="rect">
            <a:avLst/>
          </a:prstGeom>
          <a:noFill/>
          <a:ln w="9525">
            <a:solidFill>
              <a:schemeClr val="accent1">
                <a:lumMod val="75000"/>
              </a:schemeClr>
            </a:solidFill>
            <a:miter lim="800000"/>
            <a:headEnd/>
            <a:tailEnd/>
          </a:ln>
          <a:effectLst>
            <a:outerShdw blurRad="63500" sx="102000" sy="102000" algn="ctr" rotWithShape="0">
              <a:prstClr val="black">
                <a:alpha val="40000"/>
              </a:prstClr>
            </a:outerShdw>
          </a:effectLst>
        </p:spPr>
      </p:pic>
      <p:sp>
        <p:nvSpPr>
          <p:cNvPr id="3" name="ZoneTexte 2"/>
          <p:cNvSpPr txBox="1"/>
          <p:nvPr/>
        </p:nvSpPr>
        <p:spPr>
          <a:xfrm>
            <a:off x="530648" y="747244"/>
            <a:ext cx="1638376" cy="830997"/>
          </a:xfrm>
          <a:prstGeom prst="rect">
            <a:avLst/>
          </a:prstGeom>
          <a:noFill/>
        </p:spPr>
        <p:txBody>
          <a:bodyPr wrap="square" rtlCol="0">
            <a:spAutoFit/>
          </a:bodyPr>
          <a:lstStyle/>
          <a:p>
            <a:pPr algn="ctr"/>
            <a:r>
              <a:rPr lang="fr-FR" sz="1600" b="1" dirty="0" err="1">
                <a:solidFill>
                  <a:schemeClr val="accent1">
                    <a:lumMod val="75000"/>
                  </a:schemeClr>
                </a:solidFill>
                <a:latin typeface="Arial" pitchFamily="34" charset="0"/>
                <a:cs typeface="Arial" pitchFamily="34" charset="0"/>
              </a:rPr>
              <a:t>Vocabulary</a:t>
            </a:r>
            <a:endParaRPr lang="fr-FR" sz="1600" b="1" dirty="0">
              <a:solidFill>
                <a:schemeClr val="accent1">
                  <a:lumMod val="75000"/>
                </a:schemeClr>
              </a:solidFill>
              <a:latin typeface="Arial" pitchFamily="34" charset="0"/>
              <a:cs typeface="Arial" pitchFamily="34" charset="0"/>
            </a:endParaRPr>
          </a:p>
          <a:p>
            <a:pPr algn="ctr"/>
            <a:r>
              <a:rPr lang="fr-FR" sz="1600" b="1" dirty="0" err="1">
                <a:solidFill>
                  <a:schemeClr val="accent1">
                    <a:lumMod val="75000"/>
                  </a:schemeClr>
                </a:solidFill>
                <a:latin typeface="Arial" pitchFamily="34" charset="0"/>
                <a:cs typeface="Arial" pitchFamily="34" charset="0"/>
              </a:rPr>
              <a:t>Terminology</a:t>
            </a:r>
            <a:endParaRPr lang="fr-FR" sz="1600" b="1" dirty="0">
              <a:solidFill>
                <a:schemeClr val="accent1">
                  <a:lumMod val="75000"/>
                </a:schemeClr>
              </a:solidFill>
              <a:latin typeface="Arial" pitchFamily="34" charset="0"/>
              <a:cs typeface="Arial" pitchFamily="34" charset="0"/>
            </a:endParaRPr>
          </a:p>
          <a:p>
            <a:pPr algn="ctr"/>
            <a:r>
              <a:rPr lang="fr-FR" sz="1600" b="1" dirty="0" err="1">
                <a:solidFill>
                  <a:schemeClr val="accent1">
                    <a:lumMod val="75000"/>
                  </a:schemeClr>
                </a:solidFill>
                <a:latin typeface="Arial" pitchFamily="34" charset="0"/>
                <a:cs typeface="Arial" pitchFamily="34" charset="0"/>
              </a:rPr>
              <a:t>Ontology</a:t>
            </a:r>
            <a:endParaRPr lang="fr-FR" sz="1600" b="1" dirty="0">
              <a:solidFill>
                <a:schemeClr val="accent1">
                  <a:lumMod val="75000"/>
                </a:schemeClr>
              </a:solidFill>
              <a:latin typeface="Arial" pitchFamily="34" charset="0"/>
              <a:cs typeface="Arial" pitchFamily="34" charset="0"/>
            </a:endParaRPr>
          </a:p>
        </p:txBody>
      </p:sp>
      <p:cxnSp>
        <p:nvCxnSpPr>
          <p:cNvPr id="5" name="Connecteur en arc 4"/>
          <p:cNvCxnSpPr>
            <a:cxnSpLocks/>
            <a:stCxn id="3" idx="2"/>
          </p:cNvCxnSpPr>
          <p:nvPr/>
        </p:nvCxnSpPr>
        <p:spPr>
          <a:xfrm rot="16200000" flipH="1">
            <a:off x="1727878" y="1200199"/>
            <a:ext cx="720080" cy="1476164"/>
          </a:xfrm>
          <a:prstGeom prst="curvedConnector2">
            <a:avLst/>
          </a:prstGeom>
          <a:ln w="22225">
            <a:solidFill>
              <a:schemeClr val="accent1">
                <a:lumMod val="75000"/>
              </a:schemeClr>
            </a:solidFill>
            <a:headEnd type="oval"/>
            <a:tailEnd type="triangle" w="lg" len="lg"/>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826000" y="1594791"/>
            <a:ext cx="1728192" cy="4896544"/>
          </a:xfrm>
          <a:prstGeom prst="rect">
            <a:avLst/>
          </a:prstGeom>
          <a:noFill/>
          <a:ln w="158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7029176" y="747244"/>
            <a:ext cx="1656184" cy="923330"/>
          </a:xfrm>
          <a:prstGeom prst="rect">
            <a:avLst/>
          </a:prstGeom>
          <a:noFill/>
          <a:ln>
            <a:noFill/>
          </a:ln>
        </p:spPr>
        <p:txBody>
          <a:bodyPr wrap="square" rtlCol="0">
            <a:spAutoFit/>
          </a:bodyPr>
          <a:lstStyle/>
          <a:p>
            <a:pPr algn="ctr"/>
            <a:r>
              <a:rPr lang="fr-FR" b="1" dirty="0" err="1">
                <a:solidFill>
                  <a:schemeClr val="accent6">
                    <a:lumMod val="50000"/>
                  </a:schemeClr>
                </a:solidFill>
                <a:latin typeface="Arial" pitchFamily="34" charset="0"/>
                <a:cs typeface="Arial" pitchFamily="34" charset="0"/>
              </a:rPr>
              <a:t>Vocabulary</a:t>
            </a:r>
            <a:endParaRPr lang="fr-FR" b="1" dirty="0">
              <a:solidFill>
                <a:schemeClr val="accent6">
                  <a:lumMod val="50000"/>
                </a:schemeClr>
              </a:solidFill>
              <a:latin typeface="Arial" pitchFamily="34" charset="0"/>
              <a:cs typeface="Arial" pitchFamily="34" charset="0"/>
            </a:endParaRPr>
          </a:p>
          <a:p>
            <a:pPr algn="ctr"/>
            <a:r>
              <a:rPr lang="fr-FR" b="1" dirty="0" err="1">
                <a:solidFill>
                  <a:schemeClr val="accent6">
                    <a:lumMod val="50000"/>
                  </a:schemeClr>
                </a:solidFill>
                <a:latin typeface="Arial" pitchFamily="34" charset="0"/>
                <a:cs typeface="Arial" pitchFamily="34" charset="0"/>
              </a:rPr>
              <a:t>Terminology</a:t>
            </a:r>
            <a:endParaRPr lang="fr-FR" b="1" dirty="0">
              <a:solidFill>
                <a:schemeClr val="accent6">
                  <a:lumMod val="50000"/>
                </a:schemeClr>
              </a:solidFill>
              <a:latin typeface="Arial" pitchFamily="34" charset="0"/>
              <a:cs typeface="Arial" pitchFamily="34" charset="0"/>
            </a:endParaRPr>
          </a:p>
          <a:p>
            <a:pPr algn="ctr"/>
            <a:r>
              <a:rPr lang="fr-FR" b="1" dirty="0" err="1">
                <a:solidFill>
                  <a:schemeClr val="accent6">
                    <a:lumMod val="50000"/>
                  </a:schemeClr>
                </a:solidFill>
                <a:latin typeface="Arial" pitchFamily="34" charset="0"/>
                <a:cs typeface="Arial" pitchFamily="34" charset="0"/>
              </a:rPr>
              <a:t>Ontology</a:t>
            </a:r>
            <a:endParaRPr lang="fr-FR" b="1" dirty="0">
              <a:solidFill>
                <a:schemeClr val="accent6">
                  <a:lumMod val="50000"/>
                </a:schemeClr>
              </a:solidFill>
              <a:latin typeface="Arial" pitchFamily="34" charset="0"/>
              <a:cs typeface="Arial" pitchFamily="34" charset="0"/>
            </a:endParaRPr>
          </a:p>
        </p:txBody>
      </p:sp>
      <p:cxnSp>
        <p:nvCxnSpPr>
          <p:cNvPr id="10" name="Connecteur en arc 4"/>
          <p:cNvCxnSpPr>
            <a:cxnSpLocks/>
            <a:stCxn id="9" idx="2"/>
          </p:cNvCxnSpPr>
          <p:nvPr/>
        </p:nvCxnSpPr>
        <p:spPr>
          <a:xfrm rot="5400000">
            <a:off x="6433338" y="1555238"/>
            <a:ext cx="1308594" cy="1539267"/>
          </a:xfrm>
          <a:prstGeom prst="curvedConnector2">
            <a:avLst/>
          </a:prstGeom>
          <a:ln w="22225">
            <a:solidFill>
              <a:schemeClr val="accent6">
                <a:lumMod val="50000"/>
              </a:schemeClr>
            </a:solidFill>
            <a:headEnd type="oval"/>
            <a:tailEnd type="triangle" w="lg" len="lg"/>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4572000" y="1594791"/>
            <a:ext cx="1728192" cy="4896544"/>
          </a:xfrm>
          <a:prstGeom prst="rect">
            <a:avLst/>
          </a:prstGeom>
          <a:noFill/>
          <a:ln w="15875">
            <a:solidFill>
              <a:schemeClr val="accent6">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p:cNvSpPr/>
          <p:nvPr/>
        </p:nvSpPr>
        <p:spPr>
          <a:xfrm>
            <a:off x="3935686" y="1831104"/>
            <a:ext cx="627409" cy="21435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173CAE4A-7978-4DD9-BEC7-D5A13916A914}"/>
              </a:ext>
            </a:extLst>
          </p:cNvPr>
          <p:cNvSpPr/>
          <p:nvPr/>
        </p:nvSpPr>
        <p:spPr>
          <a:xfrm>
            <a:off x="4564048" y="1821803"/>
            <a:ext cx="627409" cy="21435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54429" y="36286"/>
            <a:ext cx="7295843" cy="461665"/>
          </a:xfrm>
          <a:prstGeom prst="rect">
            <a:avLst/>
          </a:prstGeom>
          <a:noFill/>
        </p:spPr>
        <p:txBody>
          <a:bodyPr wrap="none" rtlCol="0">
            <a:spAutoFit/>
          </a:bodyPr>
          <a:lstStyle/>
          <a:p>
            <a:r>
              <a:rPr lang="en-GB" sz="2400" dirty="0">
                <a:solidFill>
                  <a:srgbClr val="17606C"/>
                </a:solidFill>
                <a:latin typeface="Arial Black"/>
                <a:cs typeface="Arial Black"/>
              </a:rPr>
              <a:t>Vocabularies </a:t>
            </a:r>
            <a:r>
              <a:rPr lang="mr-IN" sz="2400" dirty="0">
                <a:solidFill>
                  <a:srgbClr val="17606C"/>
                </a:solidFill>
                <a:latin typeface="Arial Black"/>
                <a:cs typeface="Arial Black"/>
              </a:rPr>
              <a:t>–</a:t>
            </a:r>
            <a:r>
              <a:rPr lang="en-GB" sz="2400" dirty="0">
                <a:solidFill>
                  <a:srgbClr val="17606C"/>
                </a:solidFill>
                <a:latin typeface="Arial Black"/>
                <a:cs typeface="Arial Black"/>
              </a:rPr>
              <a:t> Ontologies </a:t>
            </a:r>
            <a:r>
              <a:rPr lang="mr-IN" sz="2400" dirty="0">
                <a:solidFill>
                  <a:srgbClr val="17606C"/>
                </a:solidFill>
                <a:latin typeface="Arial Black"/>
                <a:cs typeface="Arial Black"/>
              </a:rPr>
              <a:t>–</a:t>
            </a:r>
            <a:r>
              <a:rPr lang="en-GB" sz="2400" dirty="0">
                <a:solidFill>
                  <a:srgbClr val="17606C"/>
                </a:solidFill>
                <a:latin typeface="Arial Black"/>
                <a:cs typeface="Arial Black"/>
              </a:rPr>
              <a:t> Terminologies</a:t>
            </a:r>
          </a:p>
        </p:txBody>
      </p:sp>
      <p:sp>
        <p:nvSpPr>
          <p:cNvPr id="2" name="ZoneTexte 1"/>
          <p:cNvSpPr txBox="1"/>
          <p:nvPr/>
        </p:nvSpPr>
        <p:spPr>
          <a:xfrm>
            <a:off x="3071091" y="1189182"/>
            <a:ext cx="1199567" cy="338554"/>
          </a:xfrm>
          <a:prstGeom prst="rect">
            <a:avLst/>
          </a:prstGeom>
          <a:noFill/>
        </p:spPr>
        <p:txBody>
          <a:bodyPr wrap="none" rtlCol="0">
            <a:spAutoFit/>
          </a:bodyPr>
          <a:lstStyle/>
          <a:p>
            <a:r>
              <a:rPr lang="en-GB" sz="1600" b="1" dirty="0">
                <a:solidFill>
                  <a:srgbClr val="316B97"/>
                </a:solidFill>
                <a:latin typeface="Arial"/>
                <a:cs typeface="Arial"/>
              </a:rPr>
              <a:t>Properties</a:t>
            </a:r>
          </a:p>
        </p:txBody>
      </p:sp>
      <p:sp>
        <p:nvSpPr>
          <p:cNvPr id="14" name="ZoneTexte 13"/>
          <p:cNvSpPr txBox="1"/>
          <p:nvPr/>
        </p:nvSpPr>
        <p:spPr>
          <a:xfrm>
            <a:off x="4909122" y="1191491"/>
            <a:ext cx="847708" cy="338554"/>
          </a:xfrm>
          <a:prstGeom prst="rect">
            <a:avLst/>
          </a:prstGeom>
          <a:noFill/>
        </p:spPr>
        <p:txBody>
          <a:bodyPr wrap="none" rtlCol="0">
            <a:spAutoFit/>
          </a:bodyPr>
          <a:lstStyle/>
          <a:p>
            <a:r>
              <a:rPr lang="en-GB" sz="1600" b="1" dirty="0">
                <a:solidFill>
                  <a:srgbClr val="1D4841"/>
                </a:solidFill>
                <a:latin typeface="Arial"/>
                <a:cs typeface="Arial"/>
              </a:rPr>
              <a:t>Values</a:t>
            </a:r>
          </a:p>
        </p:txBody>
      </p:sp>
      <p:sp>
        <p:nvSpPr>
          <p:cNvPr id="4" name="Espace réservé du numéro de diapositive 3"/>
          <p:cNvSpPr>
            <a:spLocks noGrp="1"/>
          </p:cNvSpPr>
          <p:nvPr>
            <p:ph type="sldNum" sz="quarter" idx="12"/>
          </p:nvPr>
        </p:nvSpPr>
        <p:spPr/>
        <p:txBody>
          <a:bodyPr/>
          <a:lstStyle/>
          <a:p>
            <a:fld id="{D93A013E-D17F-4EA3-9ED5-B8F3216CE0F0}" type="slidenum">
              <a:rPr lang="en-US" smtClean="0"/>
              <a:t>2</a:t>
            </a:fld>
            <a:endParaRPr lang="en-US"/>
          </a:p>
        </p:txBody>
      </p:sp>
    </p:spTree>
    <p:extLst>
      <p:ext uri="{BB962C8B-B14F-4D97-AF65-F5344CB8AC3E}">
        <p14:creationId xmlns:p14="http://schemas.microsoft.com/office/powerpoint/2010/main" val="26998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9" grpId="0"/>
      <p:bldP spid="11" grpId="0" animBg="1"/>
      <p:bldP spid="13" grpId="0" animBg="1"/>
      <p:bldP spid="19" grpId="0" animBg="1"/>
      <p:bldP spid="2"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223530" y="2190073"/>
            <a:ext cx="8715375" cy="4029075"/>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5" name="Rectangle 4"/>
          <p:cNvSpPr/>
          <p:nvPr/>
        </p:nvSpPr>
        <p:spPr>
          <a:xfrm>
            <a:off x="5554529" y="2622121"/>
            <a:ext cx="3384376" cy="3528392"/>
          </a:xfrm>
          <a:prstGeom prst="rect">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6" name="ZoneTexte 5"/>
          <p:cNvSpPr txBox="1"/>
          <p:nvPr/>
        </p:nvSpPr>
        <p:spPr>
          <a:xfrm>
            <a:off x="581065" y="1163939"/>
            <a:ext cx="1421220" cy="646331"/>
          </a:xfrm>
          <a:prstGeom prst="rect">
            <a:avLst/>
          </a:prstGeom>
          <a:noFill/>
        </p:spPr>
        <p:txBody>
          <a:bodyPr wrap="none" rtlCol="0">
            <a:spAutoFit/>
          </a:bodyPr>
          <a:lstStyle/>
          <a:p>
            <a:pPr algn="ctr"/>
            <a:r>
              <a:rPr lang="en-GB" b="1" dirty="0">
                <a:solidFill>
                  <a:prstClr val="black"/>
                </a:solidFill>
                <a:latin typeface="Calibri"/>
              </a:rPr>
              <a:t>Ontologies</a:t>
            </a:r>
          </a:p>
          <a:p>
            <a:pPr algn="ctr"/>
            <a:r>
              <a:rPr lang="en-GB" b="1" dirty="0">
                <a:solidFill>
                  <a:prstClr val="black"/>
                </a:solidFill>
                <a:latin typeface="Calibri"/>
              </a:rPr>
              <a:t>Vocabularies</a:t>
            </a:r>
          </a:p>
        </p:txBody>
      </p:sp>
      <p:pic>
        <p:nvPicPr>
          <p:cNvPr id="2" name="Image 1"/>
          <p:cNvPicPr>
            <a:picLocks noChangeAspect="1"/>
          </p:cNvPicPr>
          <p:nvPr/>
        </p:nvPicPr>
        <p:blipFill>
          <a:blip r:embed="rId3"/>
          <a:stretch>
            <a:fillRect/>
          </a:stretch>
        </p:blipFill>
        <p:spPr>
          <a:xfrm>
            <a:off x="3714384" y="4813644"/>
            <a:ext cx="596612" cy="834422"/>
          </a:xfrm>
          <a:prstGeom prst="rect">
            <a:avLst/>
          </a:prstGeom>
        </p:spPr>
      </p:pic>
      <p:pic>
        <p:nvPicPr>
          <p:cNvPr id="3" name="Image 2"/>
          <p:cNvPicPr>
            <a:picLocks noChangeAspect="1"/>
          </p:cNvPicPr>
          <p:nvPr/>
        </p:nvPicPr>
        <p:blipFill>
          <a:blip r:embed="rId4"/>
          <a:stretch>
            <a:fillRect/>
          </a:stretch>
        </p:blipFill>
        <p:spPr>
          <a:xfrm>
            <a:off x="4625782" y="3161656"/>
            <a:ext cx="583253" cy="486044"/>
          </a:xfrm>
          <a:prstGeom prst="rect">
            <a:avLst/>
          </a:prstGeom>
        </p:spPr>
      </p:pic>
      <p:sp>
        <p:nvSpPr>
          <p:cNvPr id="7" name="Rectangle 6"/>
          <p:cNvSpPr/>
          <p:nvPr/>
        </p:nvSpPr>
        <p:spPr>
          <a:xfrm>
            <a:off x="2717464" y="2639664"/>
            <a:ext cx="2631170" cy="375897"/>
          </a:xfrm>
          <a:prstGeom prst="rect">
            <a:avLst/>
          </a:prstGeom>
          <a:noFill/>
          <a:ln w="28575" cmpd="sng">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8" name="Rectangle 7"/>
          <p:cNvSpPr/>
          <p:nvPr/>
        </p:nvSpPr>
        <p:spPr>
          <a:xfrm>
            <a:off x="374896" y="5004690"/>
            <a:ext cx="2006749" cy="741709"/>
          </a:xfrm>
          <a:prstGeom prst="rect">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9" name="Rectangle 8"/>
          <p:cNvSpPr/>
          <p:nvPr/>
        </p:nvSpPr>
        <p:spPr>
          <a:xfrm>
            <a:off x="3067218" y="3111771"/>
            <a:ext cx="2225223" cy="589309"/>
          </a:xfrm>
          <a:prstGeom prst="rect">
            <a:avLst/>
          </a:prstGeom>
          <a:noFill/>
          <a:ln w="158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10" name="Rectangle 9"/>
          <p:cNvSpPr/>
          <p:nvPr/>
        </p:nvSpPr>
        <p:spPr>
          <a:xfrm>
            <a:off x="3195783" y="3882152"/>
            <a:ext cx="1399865" cy="279688"/>
          </a:xfrm>
          <a:prstGeom prst="rect">
            <a:avLst/>
          </a:prstGeom>
          <a:noFill/>
          <a:ln w="28575" cmpd="sng">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latin typeface="Calibri"/>
            </a:endParaRPr>
          </a:p>
        </p:txBody>
      </p:sp>
      <p:sp>
        <p:nvSpPr>
          <p:cNvPr id="11" name="ZoneTexte 10"/>
          <p:cNvSpPr txBox="1"/>
          <p:nvPr/>
        </p:nvSpPr>
        <p:spPr>
          <a:xfrm>
            <a:off x="54429" y="36286"/>
            <a:ext cx="7436050" cy="461665"/>
          </a:xfrm>
          <a:prstGeom prst="rect">
            <a:avLst/>
          </a:prstGeom>
          <a:noFill/>
        </p:spPr>
        <p:txBody>
          <a:bodyPr wrap="none" rtlCol="0">
            <a:spAutoFit/>
          </a:bodyPr>
          <a:lstStyle/>
          <a:p>
            <a:r>
              <a:rPr lang="en-GB" sz="2400" dirty="0">
                <a:solidFill>
                  <a:srgbClr val="17606C"/>
                </a:solidFill>
                <a:latin typeface="Arial Black"/>
                <a:cs typeface="Arial Black"/>
              </a:rPr>
              <a:t>Vocabularies </a:t>
            </a:r>
            <a:r>
              <a:rPr lang="mr-IN" sz="2400" dirty="0">
                <a:solidFill>
                  <a:srgbClr val="17606C"/>
                </a:solidFill>
                <a:latin typeface="Arial Black"/>
                <a:cs typeface="Arial Black"/>
              </a:rPr>
              <a:t>–</a:t>
            </a:r>
            <a:r>
              <a:rPr lang="en-GB" sz="2400" dirty="0">
                <a:solidFill>
                  <a:srgbClr val="17606C"/>
                </a:solidFill>
                <a:latin typeface="Arial Black"/>
                <a:cs typeface="Arial Black"/>
              </a:rPr>
              <a:t> Ontologies </a:t>
            </a:r>
            <a:r>
              <a:rPr lang="mr-IN" sz="2400" dirty="0">
                <a:solidFill>
                  <a:srgbClr val="17606C"/>
                </a:solidFill>
                <a:latin typeface="Arial Black"/>
                <a:cs typeface="Arial Black"/>
              </a:rPr>
              <a:t>–</a:t>
            </a:r>
            <a:r>
              <a:rPr lang="en-GB" sz="2400" dirty="0">
                <a:solidFill>
                  <a:srgbClr val="17606C"/>
                </a:solidFill>
                <a:latin typeface="Arial Black"/>
                <a:cs typeface="Arial Black"/>
              </a:rPr>
              <a:t> Terminologies</a:t>
            </a:r>
          </a:p>
        </p:txBody>
      </p:sp>
      <p:sp>
        <p:nvSpPr>
          <p:cNvPr id="4" name="ZoneTexte 3"/>
          <p:cNvSpPr txBox="1"/>
          <p:nvPr/>
        </p:nvSpPr>
        <p:spPr>
          <a:xfrm>
            <a:off x="3447249" y="1065977"/>
            <a:ext cx="1056700" cy="369332"/>
          </a:xfrm>
          <a:prstGeom prst="rect">
            <a:avLst/>
          </a:prstGeom>
          <a:noFill/>
        </p:spPr>
        <p:txBody>
          <a:bodyPr wrap="none" rtlCol="0">
            <a:spAutoFit/>
          </a:bodyPr>
          <a:lstStyle/>
          <a:p>
            <a:r>
              <a:rPr lang="en-GB" dirty="0">
                <a:solidFill>
                  <a:srgbClr val="FF0000"/>
                </a:solidFill>
                <a:latin typeface="Calibri"/>
              </a:rPr>
              <a:t>Concepts</a:t>
            </a:r>
          </a:p>
        </p:txBody>
      </p:sp>
      <p:sp>
        <p:nvSpPr>
          <p:cNvPr id="13" name="ZoneTexte 12"/>
          <p:cNvSpPr txBox="1"/>
          <p:nvPr/>
        </p:nvSpPr>
        <p:spPr>
          <a:xfrm>
            <a:off x="3452231" y="1547248"/>
            <a:ext cx="1056700" cy="369332"/>
          </a:xfrm>
          <a:prstGeom prst="rect">
            <a:avLst/>
          </a:prstGeom>
          <a:noFill/>
        </p:spPr>
        <p:txBody>
          <a:bodyPr wrap="none" rtlCol="0">
            <a:spAutoFit/>
          </a:bodyPr>
          <a:lstStyle/>
          <a:p>
            <a:r>
              <a:rPr lang="en-GB" dirty="0">
                <a:solidFill>
                  <a:srgbClr val="70AD47">
                    <a:lumMod val="75000"/>
                  </a:srgbClr>
                </a:solidFill>
                <a:latin typeface="Calibri"/>
              </a:rPr>
              <a:t>Relations</a:t>
            </a:r>
          </a:p>
        </p:txBody>
      </p:sp>
      <p:cxnSp>
        <p:nvCxnSpPr>
          <p:cNvPr id="14" name="Connecteur en angle 13"/>
          <p:cNvCxnSpPr>
            <a:stCxn id="6" idx="3"/>
            <a:endCxn id="4" idx="1"/>
          </p:cNvCxnSpPr>
          <p:nvPr/>
        </p:nvCxnSpPr>
        <p:spPr>
          <a:xfrm flipV="1">
            <a:off x="2002285" y="1250643"/>
            <a:ext cx="1444964" cy="236462"/>
          </a:xfrm>
          <a:prstGeom prst="bentConnector3">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7" name="Connecteur en angle 16"/>
          <p:cNvCxnSpPr>
            <a:stCxn id="6" idx="3"/>
            <a:endCxn id="13" idx="1"/>
          </p:cNvCxnSpPr>
          <p:nvPr/>
        </p:nvCxnSpPr>
        <p:spPr>
          <a:xfrm>
            <a:off x="2002285" y="1487105"/>
            <a:ext cx="1449946" cy="244809"/>
          </a:xfrm>
          <a:prstGeom prst="bentConnector3">
            <a:avLst/>
          </a:prstGeom>
          <a:ln>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7735137" y="1462888"/>
            <a:ext cx="680745" cy="276999"/>
          </a:xfrm>
          <a:prstGeom prst="rect">
            <a:avLst/>
          </a:prstGeom>
          <a:noFill/>
        </p:spPr>
        <p:txBody>
          <a:bodyPr wrap="none" rtlCol="0">
            <a:spAutoFit/>
          </a:bodyPr>
          <a:lstStyle/>
          <a:p>
            <a:r>
              <a:rPr lang="en-GB" sz="1200" dirty="0">
                <a:solidFill>
                  <a:srgbClr val="FF0000"/>
                </a:solidFill>
                <a:latin typeface="Arial"/>
                <a:cs typeface="Arial"/>
              </a:rPr>
              <a:t>Human</a:t>
            </a:r>
          </a:p>
        </p:txBody>
      </p:sp>
      <p:sp>
        <p:nvSpPr>
          <p:cNvPr id="15" name="ZoneTexte 14"/>
          <p:cNvSpPr txBox="1"/>
          <p:nvPr/>
        </p:nvSpPr>
        <p:spPr>
          <a:xfrm>
            <a:off x="7349592" y="2222684"/>
            <a:ext cx="484027" cy="276999"/>
          </a:xfrm>
          <a:prstGeom prst="rect">
            <a:avLst/>
          </a:prstGeom>
          <a:noFill/>
        </p:spPr>
        <p:txBody>
          <a:bodyPr wrap="none" rtlCol="0">
            <a:spAutoFit/>
          </a:bodyPr>
          <a:lstStyle/>
          <a:p>
            <a:r>
              <a:rPr lang="en-GB" sz="1200" dirty="0">
                <a:solidFill>
                  <a:srgbClr val="FF0000"/>
                </a:solidFill>
                <a:latin typeface="Arial"/>
                <a:cs typeface="Arial"/>
              </a:rPr>
              <a:t>Man</a:t>
            </a:r>
          </a:p>
        </p:txBody>
      </p:sp>
      <p:sp>
        <p:nvSpPr>
          <p:cNvPr id="16" name="ZoneTexte 15"/>
          <p:cNvSpPr txBox="1"/>
          <p:nvPr/>
        </p:nvSpPr>
        <p:spPr>
          <a:xfrm>
            <a:off x="8154708" y="2245364"/>
            <a:ext cx="712079" cy="276999"/>
          </a:xfrm>
          <a:prstGeom prst="rect">
            <a:avLst/>
          </a:prstGeom>
          <a:noFill/>
        </p:spPr>
        <p:txBody>
          <a:bodyPr wrap="none" rtlCol="0">
            <a:spAutoFit/>
          </a:bodyPr>
          <a:lstStyle/>
          <a:p>
            <a:r>
              <a:rPr lang="en-GB" sz="1200" dirty="0">
                <a:solidFill>
                  <a:srgbClr val="FF0000"/>
                </a:solidFill>
                <a:latin typeface="Arial"/>
                <a:cs typeface="Arial"/>
              </a:rPr>
              <a:t>Woman</a:t>
            </a:r>
          </a:p>
        </p:txBody>
      </p:sp>
      <p:cxnSp>
        <p:nvCxnSpPr>
          <p:cNvPr id="19" name="Connecteur droit avec flèche 18"/>
          <p:cNvCxnSpPr>
            <a:stCxn id="15" idx="0"/>
            <a:endCxn id="12" idx="2"/>
          </p:cNvCxnSpPr>
          <p:nvPr/>
        </p:nvCxnSpPr>
        <p:spPr>
          <a:xfrm flipV="1">
            <a:off x="7591606" y="1739887"/>
            <a:ext cx="483904" cy="482797"/>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a:stCxn id="16" idx="0"/>
            <a:endCxn id="12" idx="2"/>
          </p:cNvCxnSpPr>
          <p:nvPr/>
        </p:nvCxnSpPr>
        <p:spPr>
          <a:xfrm flipH="1" flipV="1">
            <a:off x="8075510" y="1739887"/>
            <a:ext cx="435238" cy="505477"/>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ZoneTexte 22"/>
          <p:cNvSpPr txBox="1"/>
          <p:nvPr/>
        </p:nvSpPr>
        <p:spPr>
          <a:xfrm>
            <a:off x="7111458" y="1859796"/>
            <a:ext cx="768857" cy="261610"/>
          </a:xfrm>
          <a:prstGeom prst="rect">
            <a:avLst/>
          </a:prstGeom>
          <a:noFill/>
        </p:spPr>
        <p:txBody>
          <a:bodyPr wrap="none" rtlCol="0">
            <a:spAutoFit/>
          </a:bodyPr>
          <a:lstStyle/>
          <a:p>
            <a:r>
              <a:rPr lang="en-GB" sz="1100" i="1" dirty="0">
                <a:solidFill>
                  <a:srgbClr val="FF0000"/>
                </a:solidFill>
                <a:latin typeface="Arial"/>
                <a:cs typeface="Arial"/>
              </a:rPr>
              <a:t>subclass</a:t>
            </a:r>
          </a:p>
        </p:txBody>
      </p:sp>
      <p:sp>
        <p:nvSpPr>
          <p:cNvPr id="25" name="ZoneTexte 24"/>
          <p:cNvSpPr txBox="1"/>
          <p:nvPr/>
        </p:nvSpPr>
        <p:spPr>
          <a:xfrm>
            <a:off x="8295765" y="1842092"/>
            <a:ext cx="768857" cy="261610"/>
          </a:xfrm>
          <a:prstGeom prst="rect">
            <a:avLst/>
          </a:prstGeom>
          <a:noFill/>
        </p:spPr>
        <p:txBody>
          <a:bodyPr wrap="none" rtlCol="0">
            <a:spAutoFit/>
          </a:bodyPr>
          <a:lstStyle/>
          <a:p>
            <a:r>
              <a:rPr lang="en-GB" sz="1100" i="1" dirty="0">
                <a:solidFill>
                  <a:srgbClr val="FF0000"/>
                </a:solidFill>
                <a:latin typeface="Arial"/>
                <a:cs typeface="Arial"/>
              </a:rPr>
              <a:t>subclass</a:t>
            </a:r>
          </a:p>
        </p:txBody>
      </p:sp>
      <p:sp>
        <p:nvSpPr>
          <p:cNvPr id="35" name="ZoneTexte 34"/>
          <p:cNvSpPr txBox="1"/>
          <p:nvPr/>
        </p:nvSpPr>
        <p:spPr>
          <a:xfrm>
            <a:off x="2410491" y="5527665"/>
            <a:ext cx="731991" cy="276999"/>
          </a:xfrm>
          <a:prstGeom prst="rect">
            <a:avLst/>
          </a:prstGeom>
          <a:noFill/>
        </p:spPr>
        <p:txBody>
          <a:bodyPr wrap="none" rtlCol="0">
            <a:spAutoFit/>
          </a:bodyPr>
          <a:lstStyle/>
          <a:p>
            <a:r>
              <a:rPr lang="en-GB" sz="1200" dirty="0">
                <a:solidFill>
                  <a:srgbClr val="FF0000"/>
                </a:solidFill>
                <a:latin typeface="Arial"/>
                <a:cs typeface="Arial"/>
              </a:rPr>
              <a:t>Material</a:t>
            </a:r>
          </a:p>
        </p:txBody>
      </p:sp>
      <p:sp>
        <p:nvSpPr>
          <p:cNvPr id="36" name="ZoneTexte 35"/>
          <p:cNvSpPr txBox="1"/>
          <p:nvPr/>
        </p:nvSpPr>
        <p:spPr>
          <a:xfrm>
            <a:off x="2047626" y="6287461"/>
            <a:ext cx="583889" cy="276999"/>
          </a:xfrm>
          <a:prstGeom prst="rect">
            <a:avLst/>
          </a:prstGeom>
          <a:noFill/>
        </p:spPr>
        <p:txBody>
          <a:bodyPr wrap="none" rtlCol="0">
            <a:spAutoFit/>
          </a:bodyPr>
          <a:lstStyle/>
          <a:p>
            <a:r>
              <a:rPr lang="en-GB" sz="1200" dirty="0">
                <a:solidFill>
                  <a:srgbClr val="FF0000"/>
                </a:solidFill>
                <a:latin typeface="Arial"/>
                <a:cs typeface="Arial"/>
              </a:rPr>
              <a:t>Wood</a:t>
            </a:r>
          </a:p>
        </p:txBody>
      </p:sp>
      <p:sp>
        <p:nvSpPr>
          <p:cNvPr id="37" name="ZoneTexte 36"/>
          <p:cNvSpPr txBox="1"/>
          <p:nvPr/>
        </p:nvSpPr>
        <p:spPr>
          <a:xfrm>
            <a:off x="2852742" y="6310141"/>
            <a:ext cx="560971" cy="276999"/>
          </a:xfrm>
          <a:prstGeom prst="rect">
            <a:avLst/>
          </a:prstGeom>
          <a:noFill/>
        </p:spPr>
        <p:txBody>
          <a:bodyPr wrap="none" rtlCol="0">
            <a:spAutoFit/>
          </a:bodyPr>
          <a:lstStyle/>
          <a:p>
            <a:r>
              <a:rPr lang="en-GB" sz="1200" dirty="0">
                <a:solidFill>
                  <a:srgbClr val="FF0000"/>
                </a:solidFill>
                <a:latin typeface="Arial"/>
                <a:cs typeface="Arial"/>
              </a:rPr>
              <a:t>Metal</a:t>
            </a:r>
          </a:p>
        </p:txBody>
      </p:sp>
      <p:cxnSp>
        <p:nvCxnSpPr>
          <p:cNvPr id="38" name="Connecteur droit avec flèche 37"/>
          <p:cNvCxnSpPr>
            <a:stCxn id="36" idx="0"/>
            <a:endCxn id="35" idx="2"/>
          </p:cNvCxnSpPr>
          <p:nvPr/>
        </p:nvCxnSpPr>
        <p:spPr>
          <a:xfrm flipV="1">
            <a:off x="2339571" y="5804664"/>
            <a:ext cx="436916" cy="482797"/>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a:stCxn id="37" idx="0"/>
            <a:endCxn id="35" idx="2"/>
          </p:cNvCxnSpPr>
          <p:nvPr/>
        </p:nvCxnSpPr>
        <p:spPr>
          <a:xfrm flipH="1" flipV="1">
            <a:off x="2776487" y="5804664"/>
            <a:ext cx="356741" cy="505477"/>
          </a:xfrm>
          <a:prstGeom prst="straightConnector1">
            <a:avLst/>
          </a:prstGeom>
          <a:ln>
            <a:solidFill>
              <a:srgbClr val="FF0000"/>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0" name="ZoneTexte 39"/>
          <p:cNvSpPr txBox="1"/>
          <p:nvPr/>
        </p:nvSpPr>
        <p:spPr>
          <a:xfrm>
            <a:off x="1809492" y="5924573"/>
            <a:ext cx="768857" cy="261610"/>
          </a:xfrm>
          <a:prstGeom prst="rect">
            <a:avLst/>
          </a:prstGeom>
          <a:noFill/>
        </p:spPr>
        <p:txBody>
          <a:bodyPr wrap="none" rtlCol="0">
            <a:spAutoFit/>
          </a:bodyPr>
          <a:lstStyle/>
          <a:p>
            <a:r>
              <a:rPr lang="en-GB" sz="1100" i="1" dirty="0">
                <a:solidFill>
                  <a:srgbClr val="FF0000"/>
                </a:solidFill>
                <a:latin typeface="Arial"/>
                <a:cs typeface="Arial"/>
              </a:rPr>
              <a:t>subclass</a:t>
            </a:r>
          </a:p>
        </p:txBody>
      </p:sp>
      <p:sp>
        <p:nvSpPr>
          <p:cNvPr id="41" name="ZoneTexte 40"/>
          <p:cNvSpPr txBox="1"/>
          <p:nvPr/>
        </p:nvSpPr>
        <p:spPr>
          <a:xfrm>
            <a:off x="2993799" y="5906869"/>
            <a:ext cx="768857" cy="261610"/>
          </a:xfrm>
          <a:prstGeom prst="rect">
            <a:avLst/>
          </a:prstGeom>
          <a:noFill/>
        </p:spPr>
        <p:txBody>
          <a:bodyPr wrap="none" rtlCol="0">
            <a:spAutoFit/>
          </a:bodyPr>
          <a:lstStyle/>
          <a:p>
            <a:r>
              <a:rPr lang="en-GB" sz="1100" i="1" dirty="0">
                <a:solidFill>
                  <a:srgbClr val="FF0000"/>
                </a:solidFill>
                <a:latin typeface="Arial"/>
                <a:cs typeface="Arial"/>
              </a:rPr>
              <a:t>subclass</a:t>
            </a:r>
          </a:p>
        </p:txBody>
      </p:sp>
      <p:sp>
        <p:nvSpPr>
          <p:cNvPr id="18" name="Espace réservé du numéro de diapositive 17"/>
          <p:cNvSpPr>
            <a:spLocks noGrp="1"/>
          </p:cNvSpPr>
          <p:nvPr>
            <p:ph type="sldNum" sz="quarter" idx="12"/>
          </p:nvPr>
        </p:nvSpPr>
        <p:spPr/>
        <p:txBody>
          <a:bodyPr/>
          <a:lstStyle/>
          <a:p>
            <a:fld id="{D93A013E-D17F-4EA3-9ED5-B8F3216CE0F0}" type="slidenum">
              <a:rPr lang="en-US" smtClean="0"/>
              <a:t>3</a:t>
            </a:fld>
            <a:endParaRPr lang="en-US"/>
          </a:p>
        </p:txBody>
      </p:sp>
    </p:spTree>
    <p:extLst>
      <p:ext uri="{BB962C8B-B14F-4D97-AF65-F5344CB8AC3E}">
        <p14:creationId xmlns:p14="http://schemas.microsoft.com/office/powerpoint/2010/main" val="186063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animBg="1"/>
      <p:bldP spid="9" grpId="0" animBg="1"/>
      <p:bldP spid="10" grpId="0" animBg="1"/>
      <p:bldP spid="4" grpId="0"/>
      <p:bldP spid="13" grpId="0"/>
      <p:bldP spid="12" grpId="0"/>
      <p:bldP spid="15" grpId="0"/>
      <p:bldP spid="16" grpId="0"/>
      <p:bldP spid="23" grpId="0"/>
      <p:bldP spid="25" grpId="0"/>
      <p:bldP spid="35" grpId="0"/>
      <p:bldP spid="36" grpId="0"/>
      <p:bldP spid="37" grpId="0"/>
      <p:bldP spid="40" grpId="0"/>
      <p:bldP spid="4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p:cNvPicPr>
            <a:picLocks noChangeAspect="1"/>
          </p:cNvPicPr>
          <p:nvPr/>
        </p:nvPicPr>
        <p:blipFill>
          <a:blip r:embed="rId2"/>
          <a:stretch>
            <a:fillRect/>
          </a:stretch>
        </p:blipFill>
        <p:spPr>
          <a:xfrm>
            <a:off x="4387171" y="700192"/>
            <a:ext cx="3230043" cy="5973239"/>
          </a:xfrm>
          <a:prstGeom prst="rect">
            <a:avLst/>
          </a:prstGeom>
        </p:spPr>
      </p:pic>
      <p:sp>
        <p:nvSpPr>
          <p:cNvPr id="9" name="ZoneTexte 8"/>
          <p:cNvSpPr txBox="1"/>
          <p:nvPr/>
        </p:nvSpPr>
        <p:spPr>
          <a:xfrm>
            <a:off x="54429" y="36286"/>
            <a:ext cx="269917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800000"/>
                </a:solidFill>
                <a:effectLst/>
                <a:uLnTx/>
                <a:uFillTx/>
                <a:latin typeface="Arial Black"/>
                <a:ea typeface="+mn-ea"/>
                <a:cs typeface="Arial Black"/>
              </a:rPr>
              <a:t>DBpedia</a:t>
            </a:r>
            <a:r>
              <a:rPr kumimoji="0" lang="en-GB" sz="2400" b="0" i="0" u="none" strike="noStrike" kern="1200" cap="none" spc="0" normalizeH="0" baseline="0" noProof="0" dirty="0">
                <a:ln>
                  <a:noFill/>
                </a:ln>
                <a:solidFill>
                  <a:srgbClr val="800000"/>
                </a:solidFill>
                <a:effectLst/>
                <a:uLnTx/>
                <a:uFillTx/>
                <a:latin typeface="Arial Black"/>
                <a:ea typeface="+mn-ea"/>
                <a:cs typeface="Arial Black"/>
              </a:rPr>
              <a:t> Query</a:t>
            </a:r>
          </a:p>
        </p:txBody>
      </p:sp>
      <p:sp>
        <p:nvSpPr>
          <p:cNvPr id="2" name="Rectangle 1"/>
          <p:cNvSpPr/>
          <p:nvPr/>
        </p:nvSpPr>
        <p:spPr>
          <a:xfrm>
            <a:off x="255123" y="1192867"/>
            <a:ext cx="4013761" cy="1754326"/>
          </a:xfrm>
          <a:prstGeom prst="rect">
            <a:avLst/>
          </a:prstGeom>
          <a:solidFill>
            <a:schemeClr val="bg2"/>
          </a:solidFill>
        </p:spPr>
        <p:txBody>
          <a:bodyPr wrap="square">
            <a:spAutoFit/>
          </a:bodyPr>
          <a:lstStyle/>
          <a:p>
            <a:r>
              <a:rPr lang="en-GB" dirty="0"/>
              <a:t>SELECT distinct ?person</a:t>
            </a:r>
          </a:p>
          <a:p>
            <a:r>
              <a:rPr lang="en-GB" dirty="0"/>
              <a:t>WHERE {</a:t>
            </a:r>
          </a:p>
          <a:p>
            <a:r>
              <a:rPr lang="en-GB" dirty="0"/>
              <a:t>	?person </a:t>
            </a:r>
            <a:r>
              <a:rPr lang="en-GB" dirty="0" err="1"/>
              <a:t>rdf:type</a:t>
            </a:r>
            <a:r>
              <a:rPr lang="en-GB" dirty="0"/>
              <a:t> </a:t>
            </a:r>
            <a:r>
              <a:rPr lang="en-GB" dirty="0" err="1"/>
              <a:t>dbo:Person</a:t>
            </a:r>
            <a:r>
              <a:rPr lang="en-GB" dirty="0"/>
              <a:t>.</a:t>
            </a:r>
          </a:p>
          <a:p>
            <a:r>
              <a:rPr lang="en-GB" dirty="0"/>
              <a:t>	?person </a:t>
            </a:r>
            <a:r>
              <a:rPr lang="en-GB" dirty="0" err="1"/>
              <a:t>rdfs:label</a:t>
            </a:r>
            <a:r>
              <a:rPr lang="en-GB" dirty="0"/>
              <a:t> "Confucius"@</a:t>
            </a:r>
            <a:r>
              <a:rPr lang="en-GB" dirty="0" err="1"/>
              <a:t>en</a:t>
            </a:r>
            <a:r>
              <a:rPr lang="en-GB" dirty="0"/>
              <a:t>.</a:t>
            </a:r>
          </a:p>
          <a:p>
            <a:r>
              <a:rPr lang="en-GB" dirty="0"/>
              <a:t>}</a:t>
            </a:r>
          </a:p>
          <a:p>
            <a:r>
              <a:rPr lang="en-GB" dirty="0"/>
              <a:t>limit 100</a:t>
            </a:r>
          </a:p>
        </p:txBody>
      </p:sp>
      <p:sp>
        <p:nvSpPr>
          <p:cNvPr id="5" name="Rectangle 4"/>
          <p:cNvSpPr/>
          <p:nvPr/>
        </p:nvSpPr>
        <p:spPr>
          <a:xfrm>
            <a:off x="164909" y="735896"/>
            <a:ext cx="2710861" cy="369332"/>
          </a:xfrm>
          <a:prstGeom prst="rect">
            <a:avLst/>
          </a:prstGeom>
          <a:ln>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https://</a:t>
            </a:r>
            <a:r>
              <a:rPr kumimoji="0" lang="en-GB" sz="1800" b="0" i="0" u="none" strike="noStrike" kern="1200" cap="none" spc="0" normalizeH="0" baseline="0" noProof="0" dirty="0" err="1">
                <a:ln>
                  <a:noFill/>
                </a:ln>
                <a:solidFill>
                  <a:prstClr val="black"/>
                </a:solidFill>
                <a:effectLst/>
                <a:uLnTx/>
                <a:uFillTx/>
                <a:latin typeface="Calibri"/>
                <a:ea typeface="+mn-ea"/>
                <a:cs typeface="+mn-cs"/>
              </a:rPr>
              <a:t>dbpedia.org</a:t>
            </a:r>
            <a:r>
              <a:rPr kumimoji="0" lang="en-GB" sz="1800" b="0" i="0" u="none" strike="noStrike" kern="1200" cap="none" spc="0" normalizeH="0" baseline="0" noProof="0" dirty="0">
                <a:ln>
                  <a:noFill/>
                </a:ln>
                <a:solidFill>
                  <a:prstClr val="black"/>
                </a:solidFill>
                <a:effectLst/>
                <a:uLnTx/>
                <a:uFillTx/>
                <a:latin typeface="Calibri"/>
                <a:ea typeface="+mn-ea"/>
                <a:cs typeface="+mn-cs"/>
              </a:rPr>
              <a:t>/</a:t>
            </a:r>
            <a:r>
              <a:rPr kumimoji="0" lang="en-GB" sz="1800" b="0" i="0" u="none" strike="noStrike" kern="1200" cap="none" spc="0" normalizeH="0" baseline="0" noProof="0" dirty="0" err="1">
                <a:ln>
                  <a:noFill/>
                </a:ln>
                <a:solidFill>
                  <a:prstClr val="black"/>
                </a:solidFill>
                <a:effectLst/>
                <a:uLnTx/>
                <a:uFillTx/>
                <a:latin typeface="Calibri"/>
                <a:ea typeface="+mn-ea"/>
                <a:cs typeface="+mn-cs"/>
              </a:rPr>
              <a:t>sparql</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778930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7F28171-8AB6-4C7A-B19B-3E10A5246455}"/>
              </a:ext>
            </a:extLst>
          </p:cNvPr>
          <p:cNvPicPr>
            <a:picLocks noChangeAspect="1"/>
          </p:cNvPicPr>
          <p:nvPr/>
        </p:nvPicPr>
        <p:blipFill>
          <a:blip r:embed="rId2"/>
          <a:stretch>
            <a:fillRect/>
          </a:stretch>
        </p:blipFill>
        <p:spPr>
          <a:xfrm>
            <a:off x="184140" y="745996"/>
            <a:ext cx="2922139" cy="641985"/>
          </a:xfrm>
          <a:prstGeom prst="rect">
            <a:avLst/>
          </a:prstGeom>
        </p:spPr>
      </p:pic>
      <p:sp>
        <p:nvSpPr>
          <p:cNvPr id="5" name="ZoneTexte 4">
            <a:extLst>
              <a:ext uri="{FF2B5EF4-FFF2-40B4-BE49-F238E27FC236}">
                <a16:creationId xmlns:a16="http://schemas.microsoft.com/office/drawing/2014/main" id="{6457F851-1934-45EF-956A-094AA5ECF257}"/>
              </a:ext>
            </a:extLst>
          </p:cNvPr>
          <p:cNvSpPr txBox="1"/>
          <p:nvPr/>
        </p:nvSpPr>
        <p:spPr>
          <a:xfrm>
            <a:off x="54429" y="36286"/>
            <a:ext cx="2699176"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800000"/>
                </a:solidFill>
                <a:effectLst/>
                <a:uLnTx/>
                <a:uFillTx/>
                <a:latin typeface="Arial Black"/>
                <a:ea typeface="+mn-ea"/>
                <a:cs typeface="Arial Black"/>
              </a:rPr>
              <a:t>DBpedia</a:t>
            </a:r>
            <a:r>
              <a:rPr kumimoji="0" lang="en-GB" sz="2400" b="0" i="0" u="none" strike="noStrike" kern="1200" cap="none" spc="0" normalizeH="0" baseline="0" noProof="0" dirty="0">
                <a:ln>
                  <a:noFill/>
                </a:ln>
                <a:solidFill>
                  <a:srgbClr val="800000"/>
                </a:solidFill>
                <a:effectLst/>
                <a:uLnTx/>
                <a:uFillTx/>
                <a:latin typeface="Arial Black"/>
                <a:ea typeface="+mn-ea"/>
                <a:cs typeface="Arial Black"/>
              </a:rPr>
              <a:t> Query</a:t>
            </a:r>
          </a:p>
        </p:txBody>
      </p:sp>
      <p:sp>
        <p:nvSpPr>
          <p:cNvPr id="6" name="Rectangle 5">
            <a:extLst>
              <a:ext uri="{FF2B5EF4-FFF2-40B4-BE49-F238E27FC236}">
                <a16:creationId xmlns:a16="http://schemas.microsoft.com/office/drawing/2014/main" id="{EE1BCF05-45C4-4C7E-99F9-7DD8E605B9D0}"/>
              </a:ext>
            </a:extLst>
          </p:cNvPr>
          <p:cNvSpPr/>
          <p:nvPr/>
        </p:nvSpPr>
        <p:spPr>
          <a:xfrm>
            <a:off x="184140" y="1387981"/>
            <a:ext cx="2772362" cy="30777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http://dbpedia.org/page/Confucius</a:t>
            </a:r>
          </a:p>
        </p:txBody>
      </p:sp>
      <p:graphicFrame>
        <p:nvGraphicFramePr>
          <p:cNvPr id="7" name="Tableau 6">
            <a:extLst>
              <a:ext uri="{FF2B5EF4-FFF2-40B4-BE49-F238E27FC236}">
                <a16:creationId xmlns:a16="http://schemas.microsoft.com/office/drawing/2014/main" id="{B37D2BDA-2026-4576-9BBF-F4F1AA2BE733}"/>
              </a:ext>
            </a:extLst>
          </p:cNvPr>
          <p:cNvGraphicFramePr>
            <a:graphicFrameLocks noGrp="1"/>
          </p:cNvGraphicFramePr>
          <p:nvPr>
            <p:extLst/>
          </p:nvPr>
        </p:nvGraphicFramePr>
        <p:xfrm>
          <a:off x="5767183" y="191332"/>
          <a:ext cx="2582860" cy="6475336"/>
        </p:xfrm>
        <a:graphic>
          <a:graphicData uri="http://schemas.openxmlformats.org/drawingml/2006/table">
            <a:tbl>
              <a:tblPr>
                <a:effectLst>
                  <a:outerShdw blurRad="63500" sx="102000" sy="102000" algn="ctr" rotWithShape="0">
                    <a:prstClr val="black">
                      <a:alpha val="40000"/>
                    </a:prstClr>
                  </a:outerShdw>
                </a:effectLst>
              </a:tblPr>
              <a:tblGrid>
                <a:gridCol w="434837">
                  <a:extLst>
                    <a:ext uri="{9D8B030D-6E8A-4147-A177-3AD203B41FA5}">
                      <a16:colId xmlns:a16="http://schemas.microsoft.com/office/drawing/2014/main" val="2878560932"/>
                    </a:ext>
                  </a:extLst>
                </a:gridCol>
                <a:gridCol w="2148023">
                  <a:extLst>
                    <a:ext uri="{9D8B030D-6E8A-4147-A177-3AD203B41FA5}">
                      <a16:colId xmlns:a16="http://schemas.microsoft.com/office/drawing/2014/main" val="3626499795"/>
                    </a:ext>
                  </a:extLst>
                </a:gridCol>
              </a:tblGrid>
              <a:tr h="5026980">
                <a:tc>
                  <a:txBody>
                    <a:bodyPr/>
                    <a:lstStyle/>
                    <a:p>
                      <a:r>
                        <a:rPr lang="en-GB" sz="900" dirty="0">
                          <a:hlinkClick r:id="rId3"/>
                        </a:rPr>
                        <a:t>rdf:type</a:t>
                      </a:r>
                      <a:r>
                        <a:rPr lang="en-GB" sz="900" dirty="0"/>
                        <a:t> </a:t>
                      </a:r>
                    </a:p>
                  </a:txBody>
                  <a:tcPr marL="28817" marR="28817" marT="14408" marB="14408" anchor="ctr">
                    <a:lnL>
                      <a:noFill/>
                    </a:lnL>
                    <a:lnR>
                      <a:noFill/>
                    </a:lnR>
                    <a:lnT>
                      <a:noFill/>
                    </a:lnT>
                    <a:lnB>
                      <a:noFill/>
                    </a:lnB>
                    <a:solidFill>
                      <a:schemeClr val="bg1">
                        <a:lumMod val="95000"/>
                      </a:schemeClr>
                    </a:solidFill>
                  </a:tcPr>
                </a:tc>
                <a:tc>
                  <a:txBody>
                    <a:bodyPr/>
                    <a:lstStyle/>
                    <a:p>
                      <a:pPr>
                        <a:buFont typeface="Arial" panose="020B0604020202020204" pitchFamily="34" charset="0"/>
                        <a:buChar char="•"/>
                      </a:pPr>
                      <a:r>
                        <a:rPr lang="en-GB" sz="900" dirty="0" err="1">
                          <a:hlinkClick r:id="rId4"/>
                        </a:rPr>
                        <a:t>owl:Thing</a:t>
                      </a:r>
                      <a:endParaRPr lang="en-GB" sz="900" dirty="0"/>
                    </a:p>
                    <a:p>
                      <a:pPr>
                        <a:buFont typeface="Arial" panose="020B0604020202020204" pitchFamily="34" charset="0"/>
                        <a:buChar char="•"/>
                      </a:pPr>
                      <a:r>
                        <a:rPr lang="en-GB" sz="900" dirty="0">
                          <a:hlinkClick r:id="rId5"/>
                        </a:rPr>
                        <a:t>foaf:Person</a:t>
                      </a:r>
                      <a:endParaRPr lang="en-GB" sz="900" dirty="0"/>
                    </a:p>
                    <a:p>
                      <a:pPr>
                        <a:buFont typeface="Arial" panose="020B0604020202020204" pitchFamily="34" charset="0"/>
                        <a:buChar char="•"/>
                      </a:pPr>
                      <a:r>
                        <a:rPr lang="en-GB" sz="900" dirty="0">
                          <a:hlinkClick r:id="rId6"/>
                        </a:rPr>
                        <a:t>dbo:Person</a:t>
                      </a:r>
                      <a:endParaRPr lang="en-GB" sz="900" dirty="0"/>
                    </a:p>
                    <a:p>
                      <a:pPr>
                        <a:buFont typeface="Arial" panose="020B0604020202020204" pitchFamily="34" charset="0"/>
                        <a:buChar char="•"/>
                      </a:pPr>
                      <a:r>
                        <a:rPr lang="en-GB" sz="900" dirty="0" err="1">
                          <a:hlinkClick r:id="rId7"/>
                        </a:rPr>
                        <a:t>dul:Agent</a:t>
                      </a:r>
                      <a:endParaRPr lang="en-GB" sz="900" dirty="0"/>
                    </a:p>
                    <a:p>
                      <a:pPr>
                        <a:buFont typeface="Arial" panose="020B0604020202020204" pitchFamily="34" charset="0"/>
                        <a:buChar char="•"/>
                      </a:pPr>
                      <a:r>
                        <a:rPr lang="en-GB" sz="900" dirty="0" err="1">
                          <a:hlinkClick r:id="rId8"/>
                        </a:rPr>
                        <a:t>dul:NaturalPerson</a:t>
                      </a:r>
                      <a:endParaRPr lang="en-GB" sz="900" dirty="0"/>
                    </a:p>
                    <a:p>
                      <a:pPr>
                        <a:buFont typeface="Arial" panose="020B0604020202020204" pitchFamily="34" charset="0"/>
                        <a:buChar char="•"/>
                      </a:pPr>
                      <a:r>
                        <a:rPr lang="en-GB" sz="900" dirty="0">
                          <a:hlinkClick r:id="rId9"/>
                        </a:rPr>
                        <a:t>wikidata:Q215627</a:t>
                      </a:r>
                      <a:endParaRPr lang="en-GB" sz="900" dirty="0"/>
                    </a:p>
                    <a:p>
                      <a:pPr>
                        <a:buFont typeface="Arial" panose="020B0604020202020204" pitchFamily="34" charset="0"/>
                        <a:buChar char="•"/>
                      </a:pPr>
                      <a:r>
                        <a:rPr lang="en-GB" sz="900" dirty="0">
                          <a:hlinkClick r:id="rId10"/>
                        </a:rPr>
                        <a:t>wikidata:Q24229398</a:t>
                      </a:r>
                      <a:endParaRPr lang="en-GB" sz="900" dirty="0"/>
                    </a:p>
                    <a:p>
                      <a:pPr>
                        <a:buFont typeface="Arial" panose="020B0604020202020204" pitchFamily="34" charset="0"/>
                        <a:buChar char="•"/>
                      </a:pPr>
                      <a:r>
                        <a:rPr lang="en-GB" sz="900" dirty="0">
                          <a:hlinkClick r:id="rId11"/>
                        </a:rPr>
                        <a:t>wikidata:Q4964182</a:t>
                      </a:r>
                      <a:endParaRPr lang="en-GB" sz="900" dirty="0"/>
                    </a:p>
                    <a:p>
                      <a:pPr>
                        <a:buFont typeface="Arial" panose="020B0604020202020204" pitchFamily="34" charset="0"/>
                        <a:buChar char="•"/>
                      </a:pPr>
                      <a:r>
                        <a:rPr lang="en-GB" sz="900" dirty="0">
                          <a:hlinkClick r:id="rId12"/>
                        </a:rPr>
                        <a:t>wikidata:Q5</a:t>
                      </a:r>
                      <a:endParaRPr lang="en-GB" sz="900" dirty="0"/>
                    </a:p>
                    <a:p>
                      <a:pPr>
                        <a:buFont typeface="Arial" panose="020B0604020202020204" pitchFamily="34" charset="0"/>
                        <a:buChar char="•"/>
                      </a:pPr>
                      <a:r>
                        <a:rPr lang="en-GB" sz="900" dirty="0" err="1">
                          <a:hlinkClick r:id="rId13"/>
                        </a:rPr>
                        <a:t>dbo:Agent</a:t>
                      </a:r>
                      <a:endParaRPr lang="en-GB" sz="900" dirty="0"/>
                    </a:p>
                    <a:p>
                      <a:pPr>
                        <a:buFont typeface="Arial" panose="020B0604020202020204" pitchFamily="34" charset="0"/>
                        <a:buChar char="•"/>
                      </a:pPr>
                      <a:r>
                        <a:rPr lang="en-GB" sz="900" dirty="0" err="1">
                          <a:hlinkClick r:id="rId14"/>
                        </a:rPr>
                        <a:t>dbo:Philosopher</a:t>
                      </a:r>
                      <a:endParaRPr lang="en-GB" sz="900" dirty="0"/>
                    </a:p>
                    <a:p>
                      <a:pPr>
                        <a:buFont typeface="Arial" panose="020B0604020202020204" pitchFamily="34" charset="0"/>
                        <a:buChar char="•"/>
                      </a:pPr>
                      <a:r>
                        <a:rPr lang="en-GB" sz="900" dirty="0" err="1">
                          <a:hlinkClick r:id="rId15"/>
                        </a:rPr>
                        <a:t>schema:Person</a:t>
                      </a:r>
                      <a:endParaRPr lang="en-GB" sz="900" dirty="0"/>
                    </a:p>
                    <a:p>
                      <a:pPr>
                        <a:buFont typeface="Arial" panose="020B0604020202020204" pitchFamily="34" charset="0"/>
                        <a:buChar char="•"/>
                      </a:pPr>
                      <a:r>
                        <a:rPr lang="en-GB" sz="900" dirty="0" err="1">
                          <a:hlinkClick r:id="rId16"/>
                        </a:rPr>
                        <a:t>umbel-rc:PersonWithOccupation</a:t>
                      </a:r>
                      <a:endParaRPr lang="en-GB" sz="900" dirty="0"/>
                    </a:p>
                    <a:p>
                      <a:pPr>
                        <a:buFont typeface="Arial" panose="020B0604020202020204" pitchFamily="34" charset="0"/>
                        <a:buChar char="•"/>
                      </a:pPr>
                      <a:r>
                        <a:rPr lang="en-GB" sz="900" dirty="0" err="1">
                          <a:hlinkClick r:id="rId17"/>
                        </a:rPr>
                        <a:t>umbel-rc:Philosopher</a:t>
                      </a:r>
                      <a:endParaRPr lang="en-GB" sz="900" dirty="0"/>
                    </a:p>
                    <a:p>
                      <a:pPr>
                        <a:buFont typeface="Arial" panose="020B0604020202020204" pitchFamily="34" charset="0"/>
                        <a:buChar char="•"/>
                      </a:pPr>
                      <a:r>
                        <a:rPr lang="en-GB" sz="900" dirty="0" err="1">
                          <a:hlinkClick r:id="rId18"/>
                        </a:rPr>
                        <a:t>yago:WikicatGuqinPlayers</a:t>
                      </a:r>
                      <a:endParaRPr lang="en-GB" sz="900" dirty="0"/>
                    </a:p>
                    <a:p>
                      <a:pPr>
                        <a:buFont typeface="Arial" panose="020B0604020202020204" pitchFamily="34" charset="0"/>
                        <a:buChar char="•"/>
                      </a:pPr>
                      <a:r>
                        <a:rPr lang="en-GB" sz="900" dirty="0">
                          <a:hlinkClick r:id="rId19"/>
                        </a:rPr>
                        <a:t>yago:CausalAgent100007347</a:t>
                      </a:r>
                      <a:endParaRPr lang="en-GB" sz="900" dirty="0"/>
                    </a:p>
                    <a:p>
                      <a:pPr>
                        <a:buFont typeface="Arial" panose="020B0604020202020204" pitchFamily="34" charset="0"/>
                        <a:buChar char="•"/>
                      </a:pPr>
                      <a:r>
                        <a:rPr lang="en-GB" sz="900" dirty="0">
                          <a:hlinkClick r:id="rId20"/>
                        </a:rPr>
                        <a:t>yago:Communicator109610660</a:t>
                      </a:r>
                      <a:endParaRPr lang="en-GB" sz="900" dirty="0"/>
                    </a:p>
                    <a:p>
                      <a:pPr>
                        <a:buFont typeface="Arial" panose="020B0604020202020204" pitchFamily="34" charset="0"/>
                        <a:buChar char="•"/>
                      </a:pPr>
                      <a:r>
                        <a:rPr lang="en-GB" sz="900" dirty="0">
                          <a:hlinkClick r:id="rId21"/>
                        </a:rPr>
                        <a:t>yago:Contestant109613191</a:t>
                      </a:r>
                      <a:endParaRPr lang="en-GB" sz="900" dirty="0"/>
                    </a:p>
                    <a:p>
                      <a:pPr>
                        <a:buFont typeface="Arial" panose="020B0604020202020204" pitchFamily="34" charset="0"/>
                        <a:buChar char="•"/>
                      </a:pPr>
                      <a:r>
                        <a:rPr lang="en-GB" sz="900" dirty="0">
                          <a:hlinkClick r:id="rId22"/>
                        </a:rPr>
                        <a:t>yago:Historian110177150</a:t>
                      </a:r>
                      <a:endParaRPr lang="en-GB" sz="900" dirty="0"/>
                    </a:p>
                    <a:p>
                      <a:pPr>
                        <a:buFont typeface="Arial" panose="020B0604020202020204" pitchFamily="34" charset="0"/>
                        <a:buChar char="•"/>
                      </a:pPr>
                      <a:r>
                        <a:rPr lang="en-GB" sz="900" dirty="0">
                          <a:hlinkClick r:id="rId23"/>
                        </a:rPr>
                        <a:t>yago:Humanist110191192</a:t>
                      </a:r>
                      <a:endParaRPr lang="en-GB" sz="900" dirty="0"/>
                    </a:p>
                    <a:p>
                      <a:pPr>
                        <a:buFont typeface="Arial" panose="020B0604020202020204" pitchFamily="34" charset="0"/>
                        <a:buChar char="•"/>
                      </a:pPr>
                      <a:r>
                        <a:rPr lang="en-GB" sz="900" dirty="0">
                          <a:hlinkClick r:id="rId24"/>
                        </a:rPr>
                        <a:t>yago:Intellectual109621545</a:t>
                      </a:r>
                      <a:endParaRPr lang="en-GB" sz="900" dirty="0"/>
                    </a:p>
                    <a:p>
                      <a:pPr>
                        <a:buFont typeface="Arial" panose="020B0604020202020204" pitchFamily="34" charset="0"/>
                        <a:buChar char="•"/>
                      </a:pPr>
                      <a:r>
                        <a:rPr lang="en-GB" sz="900" dirty="0">
                          <a:hlinkClick r:id="rId25"/>
                        </a:rPr>
                        <a:t>yago:LivingThing100004258</a:t>
                      </a:r>
                      <a:endParaRPr lang="en-GB" sz="900" dirty="0"/>
                    </a:p>
                    <a:p>
                      <a:pPr>
                        <a:buFont typeface="Arial" panose="020B0604020202020204" pitchFamily="34" charset="0"/>
                        <a:buChar char="•"/>
                      </a:pPr>
                      <a:r>
                        <a:rPr lang="en-GB" sz="900" dirty="0">
                          <a:hlinkClick r:id="rId26"/>
                        </a:rPr>
                        <a:t>yago:Object100002684</a:t>
                      </a:r>
                      <a:endParaRPr lang="en-GB" sz="900" dirty="0"/>
                    </a:p>
                    <a:p>
                      <a:pPr>
                        <a:buFont typeface="Arial" panose="020B0604020202020204" pitchFamily="34" charset="0"/>
                        <a:buChar char="•"/>
                      </a:pPr>
                      <a:r>
                        <a:rPr lang="en-GB" sz="900" dirty="0">
                          <a:hlinkClick r:id="rId27"/>
                        </a:rPr>
                        <a:t>yago:Organism100004475</a:t>
                      </a:r>
                      <a:endParaRPr lang="en-GB" sz="900" dirty="0"/>
                    </a:p>
                    <a:p>
                      <a:pPr>
                        <a:buFont typeface="Arial" panose="020B0604020202020204" pitchFamily="34" charset="0"/>
                        <a:buChar char="•"/>
                      </a:pPr>
                      <a:r>
                        <a:rPr lang="en-GB" sz="900" dirty="0">
                          <a:hlinkClick r:id="rId28"/>
                        </a:rPr>
                        <a:t>yago:Person100007846</a:t>
                      </a:r>
                      <a:endParaRPr lang="en-GB" sz="900" dirty="0"/>
                    </a:p>
                    <a:p>
                      <a:pPr>
                        <a:buFont typeface="Arial" panose="020B0604020202020204" pitchFamily="34" charset="0"/>
                        <a:buChar char="•"/>
                      </a:pPr>
                      <a:r>
                        <a:rPr lang="en-GB" sz="900" dirty="0">
                          <a:hlinkClick r:id="rId29"/>
                        </a:rPr>
                        <a:t>yago:Philosopher110423589</a:t>
                      </a:r>
                      <a:endParaRPr lang="en-GB" sz="900" dirty="0"/>
                    </a:p>
                    <a:p>
                      <a:pPr>
                        <a:buFont typeface="Arial" panose="020B0604020202020204" pitchFamily="34" charset="0"/>
                        <a:buChar char="•"/>
                      </a:pPr>
                      <a:r>
                        <a:rPr lang="en-GB" sz="900" dirty="0">
                          <a:hlinkClick r:id="rId30"/>
                        </a:rPr>
                        <a:t>yago:PhysicalEntity100001930</a:t>
                      </a:r>
                      <a:endParaRPr lang="en-GB" sz="900" dirty="0"/>
                    </a:p>
                    <a:p>
                      <a:pPr>
                        <a:buFont typeface="Arial" panose="020B0604020202020204" pitchFamily="34" charset="0"/>
                        <a:buChar char="•"/>
                      </a:pPr>
                      <a:r>
                        <a:rPr lang="en-GB" sz="900" dirty="0">
                          <a:hlinkClick r:id="rId31"/>
                        </a:rPr>
                        <a:t>yago:Player110439851</a:t>
                      </a:r>
                      <a:endParaRPr lang="en-GB" sz="900" dirty="0"/>
                    </a:p>
                    <a:p>
                      <a:pPr>
                        <a:buFont typeface="Arial" panose="020B0604020202020204" pitchFamily="34" charset="0"/>
                        <a:buChar char="•"/>
                      </a:pPr>
                      <a:r>
                        <a:rPr lang="en-GB" sz="900" dirty="0">
                          <a:hlinkClick r:id="rId32"/>
                        </a:rPr>
                        <a:t>yago:Scholar110557854</a:t>
                      </a:r>
                      <a:endParaRPr lang="en-GB" sz="900" dirty="0"/>
                    </a:p>
                    <a:p>
                      <a:pPr>
                        <a:buFont typeface="Arial" panose="020B0604020202020204" pitchFamily="34" charset="0"/>
                        <a:buChar char="•"/>
                      </a:pPr>
                      <a:r>
                        <a:rPr lang="en-GB" sz="900" dirty="0">
                          <a:hlinkClick r:id="rId33"/>
                        </a:rPr>
                        <a:t>yago:Whole100003553</a:t>
                      </a:r>
                      <a:endParaRPr lang="en-GB" sz="900" dirty="0"/>
                    </a:p>
                    <a:p>
                      <a:pPr>
                        <a:buFont typeface="Arial" panose="020B0604020202020204" pitchFamily="34" charset="0"/>
                        <a:buChar char="•"/>
                      </a:pPr>
                      <a:r>
                        <a:rPr lang="en-GB" sz="900" dirty="0">
                          <a:hlinkClick r:id="rId34"/>
                        </a:rPr>
                        <a:t>yago:Writer110794014</a:t>
                      </a:r>
                      <a:endParaRPr lang="en-GB" sz="900" dirty="0"/>
                    </a:p>
                    <a:p>
                      <a:pPr>
                        <a:buFont typeface="Arial" panose="020B0604020202020204" pitchFamily="34" charset="0"/>
                        <a:buChar char="•"/>
                      </a:pPr>
                      <a:r>
                        <a:rPr lang="en-GB" sz="900" dirty="0" err="1">
                          <a:hlinkClick r:id="rId35"/>
                        </a:rPr>
                        <a:t>yago:YagoLegalActor</a:t>
                      </a:r>
                      <a:endParaRPr lang="en-GB" sz="900" dirty="0"/>
                    </a:p>
                    <a:p>
                      <a:pPr>
                        <a:buFont typeface="Arial" panose="020B0604020202020204" pitchFamily="34" charset="0"/>
                        <a:buChar char="•"/>
                      </a:pPr>
                      <a:r>
                        <a:rPr lang="en-GB" sz="900" dirty="0" err="1">
                          <a:hlinkClick r:id="rId36"/>
                        </a:rPr>
                        <a:t>yago:YagoLegalActorGeo</a:t>
                      </a:r>
                      <a:endParaRPr lang="en-GB" sz="900" dirty="0"/>
                    </a:p>
                    <a:p>
                      <a:pPr>
                        <a:buFont typeface="Arial" panose="020B0604020202020204" pitchFamily="34" charset="0"/>
                        <a:buChar char="•"/>
                      </a:pPr>
                      <a:r>
                        <a:rPr lang="en-GB" sz="900" dirty="0" err="1">
                          <a:hlinkClick r:id="rId37"/>
                        </a:rPr>
                        <a:t>yago:WikicatChinesePhilosophers</a:t>
                      </a:r>
                      <a:endParaRPr lang="en-GB" sz="900" dirty="0"/>
                    </a:p>
                    <a:p>
                      <a:pPr>
                        <a:buFont typeface="Arial" panose="020B0604020202020204" pitchFamily="34" charset="0"/>
                        <a:buChar char="•"/>
                      </a:pPr>
                      <a:r>
                        <a:rPr lang="en-GB" sz="900" dirty="0" err="1">
                          <a:hlinkClick r:id="rId38"/>
                        </a:rPr>
                        <a:t>yago:WikicatChineseWriters</a:t>
                      </a:r>
                      <a:endParaRPr lang="en-GB" sz="900" dirty="0"/>
                    </a:p>
                    <a:p>
                      <a:pPr>
                        <a:buFont typeface="Arial" panose="020B0604020202020204" pitchFamily="34" charset="0"/>
                        <a:buChar char="•"/>
                      </a:pPr>
                      <a:r>
                        <a:rPr lang="en-GB" sz="900" dirty="0" err="1">
                          <a:hlinkClick r:id="rId39"/>
                        </a:rPr>
                        <a:t>yago:WikicatClassicalHumanists</a:t>
                      </a:r>
                      <a:endParaRPr lang="en-GB" sz="900" dirty="0"/>
                    </a:p>
                    <a:p>
                      <a:pPr>
                        <a:buFont typeface="Arial" panose="020B0604020202020204" pitchFamily="34" charset="0"/>
                        <a:buChar char="•"/>
                      </a:pPr>
                      <a:r>
                        <a:rPr lang="en-GB" sz="900" dirty="0">
                          <a:hlinkClick r:id="rId40"/>
                        </a:rPr>
                        <a:t>yago:Wikicat5th-centuryBCHistorians</a:t>
                      </a:r>
                      <a:endParaRPr lang="en-GB" sz="900" dirty="0"/>
                    </a:p>
                    <a:p>
                      <a:pPr>
                        <a:buFont typeface="Arial" panose="020B0604020202020204" pitchFamily="34" charset="0"/>
                        <a:buChar char="•"/>
                      </a:pPr>
                      <a:r>
                        <a:rPr lang="en-GB" sz="900" dirty="0">
                          <a:hlinkClick r:id="rId41"/>
                        </a:rPr>
                        <a:t>yago:Wikicat5th-centuryBCPhilosophers</a:t>
                      </a:r>
                      <a:endParaRPr lang="en-GB" sz="900" dirty="0"/>
                    </a:p>
                    <a:p>
                      <a:pPr>
                        <a:buFont typeface="Arial" panose="020B0604020202020204" pitchFamily="34" charset="0"/>
                        <a:buChar char="•"/>
                      </a:pPr>
                      <a:r>
                        <a:rPr lang="en-GB" sz="900" dirty="0">
                          <a:hlinkClick r:id="rId42"/>
                        </a:rPr>
                        <a:t>yago:Wikicat5th-centuryPhilosophers</a:t>
                      </a:r>
                      <a:endParaRPr lang="en-GB" sz="900" dirty="0"/>
                    </a:p>
                    <a:p>
                      <a:pPr>
                        <a:buFont typeface="Arial" panose="020B0604020202020204" pitchFamily="34" charset="0"/>
                        <a:buChar char="•"/>
                      </a:pPr>
                      <a:r>
                        <a:rPr lang="en-GB" sz="900" dirty="0">
                          <a:hlinkClick r:id="rId43"/>
                        </a:rPr>
                        <a:t>yago:Wikicat6th-centuryBCPhilosophers</a:t>
                      </a:r>
                      <a:endParaRPr lang="en-GB" sz="900" dirty="0"/>
                    </a:p>
                    <a:p>
                      <a:pPr>
                        <a:buFont typeface="Arial" panose="020B0604020202020204" pitchFamily="34" charset="0"/>
                        <a:buChar char="•"/>
                      </a:pPr>
                      <a:r>
                        <a:rPr lang="en-GB" sz="900" dirty="0">
                          <a:hlinkClick r:id="rId44"/>
                        </a:rPr>
                        <a:t>yago:Wikicat6th-centuryChinesePeople</a:t>
                      </a:r>
                      <a:endParaRPr lang="en-GB" sz="900" dirty="0"/>
                    </a:p>
                    <a:p>
                      <a:pPr>
                        <a:buFont typeface="Arial" panose="020B0604020202020204" pitchFamily="34" charset="0"/>
                        <a:buChar char="•"/>
                      </a:pPr>
                      <a:r>
                        <a:rPr lang="en-GB" sz="900" dirty="0" err="1">
                          <a:hlinkClick r:id="rId45"/>
                        </a:rPr>
                        <a:t>yago:WikicatAncientChinesePhilosophers</a:t>
                      </a:r>
                      <a:endParaRPr lang="en-GB" sz="900" dirty="0"/>
                    </a:p>
                    <a:p>
                      <a:pPr>
                        <a:buFont typeface="Arial" panose="020B0604020202020204" pitchFamily="34" charset="0"/>
                        <a:buChar char="•"/>
                      </a:pPr>
                      <a:r>
                        <a:rPr lang="en-GB" sz="900" dirty="0" err="1">
                          <a:hlinkClick r:id="rId46"/>
                        </a:rPr>
                        <a:t>yago:WikicatWritersFromShandong</a:t>
                      </a:r>
                      <a:endParaRPr lang="en-GB" sz="900" dirty="0"/>
                    </a:p>
                    <a:p>
                      <a:pPr>
                        <a:buFont typeface="Arial" panose="020B0604020202020204" pitchFamily="34" charset="0"/>
                        <a:buChar char="•"/>
                      </a:pPr>
                      <a:r>
                        <a:rPr lang="en-GB" sz="900" dirty="0" err="1">
                          <a:hlinkClick r:id="rId47"/>
                        </a:rPr>
                        <a:t>yago:WikicatZhouDynastyHistorians</a:t>
                      </a:r>
                      <a:endParaRPr lang="en-GB" sz="900" dirty="0"/>
                    </a:p>
                    <a:p>
                      <a:pPr>
                        <a:buFont typeface="Arial" panose="020B0604020202020204" pitchFamily="34" charset="0"/>
                        <a:buChar char="•"/>
                      </a:pPr>
                      <a:r>
                        <a:rPr lang="en-GB" sz="900" dirty="0" err="1">
                          <a:hlinkClick r:id="rId48"/>
                        </a:rPr>
                        <a:t>yago:WikicatMoralPhilosophers</a:t>
                      </a:r>
                      <a:endParaRPr lang="en-GB" sz="900" dirty="0"/>
                    </a:p>
                    <a:p>
                      <a:pPr>
                        <a:buFont typeface="Arial" panose="020B0604020202020204" pitchFamily="34" charset="0"/>
                        <a:buChar char="•"/>
                      </a:pPr>
                      <a:r>
                        <a:rPr lang="en-GB" sz="900" dirty="0" err="1">
                          <a:hlinkClick r:id="rId49"/>
                        </a:rPr>
                        <a:t>yago:WikicatPeopleFromQufu</a:t>
                      </a:r>
                      <a:endParaRPr lang="en-GB" sz="900" dirty="0"/>
                    </a:p>
                    <a:p>
                      <a:pPr>
                        <a:buFont typeface="Arial" panose="020B0604020202020204" pitchFamily="34" charset="0"/>
                        <a:buChar char="•"/>
                      </a:pPr>
                      <a:r>
                        <a:rPr lang="en-GB" sz="900" dirty="0" err="1">
                          <a:hlinkClick r:id="rId50"/>
                        </a:rPr>
                        <a:t>yago:WikicatPoliticalPhilosophers</a:t>
                      </a:r>
                      <a:endParaRPr lang="en-GB" sz="900" dirty="0"/>
                    </a:p>
                  </a:txBody>
                  <a:tcPr marL="28817" marR="28817" marT="14408" marB="14408" anchor="ctr">
                    <a:lnL>
                      <a:noFill/>
                    </a:lnL>
                    <a:lnR>
                      <a:noFill/>
                    </a:lnR>
                    <a:lnT>
                      <a:noFill/>
                    </a:lnT>
                    <a:lnB>
                      <a:noFill/>
                    </a:lnB>
                    <a:solidFill>
                      <a:schemeClr val="bg1">
                        <a:lumMod val="95000"/>
                      </a:schemeClr>
                    </a:solidFill>
                  </a:tcPr>
                </a:tc>
                <a:extLst>
                  <a:ext uri="{0D108BD9-81ED-4DB2-BD59-A6C34878D82A}">
                    <a16:rowId xmlns:a16="http://schemas.microsoft.com/office/drawing/2014/main" val="4142554904"/>
                  </a:ext>
                </a:extLst>
              </a:tr>
            </a:tbl>
          </a:graphicData>
        </a:graphic>
      </p:graphicFrame>
      <p:graphicFrame>
        <p:nvGraphicFramePr>
          <p:cNvPr id="9" name="Tableau 8">
            <a:extLst>
              <a:ext uri="{FF2B5EF4-FFF2-40B4-BE49-F238E27FC236}">
                <a16:creationId xmlns:a16="http://schemas.microsoft.com/office/drawing/2014/main" id="{CB110815-322F-46DB-9EC3-484E4ABAD08F}"/>
              </a:ext>
            </a:extLst>
          </p:cNvPr>
          <p:cNvGraphicFramePr>
            <a:graphicFrameLocks noGrp="1"/>
          </p:cNvGraphicFramePr>
          <p:nvPr>
            <p:extLst/>
          </p:nvPr>
        </p:nvGraphicFramePr>
        <p:xfrm>
          <a:off x="210151" y="2029966"/>
          <a:ext cx="5020217" cy="3925745"/>
        </p:xfrm>
        <a:graphic>
          <a:graphicData uri="http://schemas.openxmlformats.org/drawingml/2006/table">
            <a:tbl>
              <a:tblPr>
                <a:effectLst>
                  <a:outerShdw blurRad="63500" sx="102000" sy="102000" algn="ctr" rotWithShape="0">
                    <a:prstClr val="black">
                      <a:alpha val="40000"/>
                    </a:prstClr>
                  </a:outerShdw>
                </a:effectLst>
              </a:tblPr>
              <a:tblGrid>
                <a:gridCol w="987713">
                  <a:extLst>
                    <a:ext uri="{9D8B030D-6E8A-4147-A177-3AD203B41FA5}">
                      <a16:colId xmlns:a16="http://schemas.microsoft.com/office/drawing/2014/main" val="2594478905"/>
                    </a:ext>
                  </a:extLst>
                </a:gridCol>
                <a:gridCol w="4032504">
                  <a:extLst>
                    <a:ext uri="{9D8B030D-6E8A-4147-A177-3AD203B41FA5}">
                      <a16:colId xmlns:a16="http://schemas.microsoft.com/office/drawing/2014/main" val="854733191"/>
                    </a:ext>
                  </a:extLst>
                </a:gridCol>
              </a:tblGrid>
              <a:tr h="3925745">
                <a:tc>
                  <a:txBody>
                    <a:bodyPr/>
                    <a:lstStyle/>
                    <a:p>
                      <a:r>
                        <a:rPr lang="en-GB" sz="1100" dirty="0" err="1">
                          <a:hlinkClick r:id="rId51"/>
                        </a:rPr>
                        <a:t>owl:sameAs</a:t>
                      </a:r>
                      <a:r>
                        <a:rPr lang="en-GB" sz="1100" dirty="0"/>
                        <a:t> </a:t>
                      </a:r>
                    </a:p>
                  </a:txBody>
                  <a:tcPr marL="59607" marR="59607" marT="29804" marB="29804" anchor="ctr">
                    <a:lnL>
                      <a:noFill/>
                    </a:lnL>
                    <a:lnR>
                      <a:noFill/>
                    </a:lnR>
                    <a:lnT>
                      <a:noFill/>
                    </a:lnT>
                    <a:lnB>
                      <a:noFill/>
                    </a:lnB>
                    <a:solidFill>
                      <a:schemeClr val="bg1">
                        <a:lumMod val="95000"/>
                      </a:schemeClr>
                    </a:solidFill>
                  </a:tcPr>
                </a:tc>
                <a:tc>
                  <a:txBody>
                    <a:bodyPr/>
                    <a:lstStyle/>
                    <a:p>
                      <a:pPr>
                        <a:buFont typeface="Arial" panose="020B0604020202020204" pitchFamily="34" charset="0"/>
                        <a:buChar char="•"/>
                      </a:pPr>
                      <a:r>
                        <a:rPr lang="en-GB" sz="1100" dirty="0" err="1">
                          <a:hlinkClick r:id="rId52"/>
                        </a:rPr>
                        <a:t>wikidata:Confucius</a:t>
                      </a:r>
                      <a:endParaRPr lang="en-GB" sz="1100" dirty="0"/>
                    </a:p>
                    <a:p>
                      <a:pPr>
                        <a:buFont typeface="Arial" panose="020B0604020202020204" pitchFamily="34" charset="0"/>
                        <a:buChar char="•"/>
                      </a:pPr>
                      <a:r>
                        <a:rPr lang="en-GB" sz="1100" dirty="0" err="1">
                          <a:hlinkClick r:id="rId53"/>
                        </a:rPr>
                        <a:t>dbpedia-cs:Confucius</a:t>
                      </a:r>
                      <a:endParaRPr lang="en-GB" sz="1100" dirty="0"/>
                    </a:p>
                    <a:p>
                      <a:pPr>
                        <a:buFont typeface="Arial" panose="020B0604020202020204" pitchFamily="34" charset="0"/>
                        <a:buChar char="•"/>
                      </a:pPr>
                      <a:r>
                        <a:rPr lang="en-GB" sz="1100" dirty="0" err="1">
                          <a:hlinkClick r:id="rId54"/>
                        </a:rPr>
                        <a:t>dbpedia-de:Confucius</a:t>
                      </a:r>
                      <a:endParaRPr lang="en-GB" sz="1100" dirty="0"/>
                    </a:p>
                    <a:p>
                      <a:pPr>
                        <a:buFont typeface="Arial" panose="020B0604020202020204" pitchFamily="34" charset="0"/>
                        <a:buChar char="•"/>
                      </a:pPr>
                      <a:r>
                        <a:rPr lang="en-GB" sz="1100" dirty="0" err="1">
                          <a:hlinkClick r:id="rId55"/>
                        </a:rPr>
                        <a:t>dbpedia-el:Confucius</a:t>
                      </a:r>
                      <a:endParaRPr lang="en-GB" sz="1100" dirty="0"/>
                    </a:p>
                    <a:p>
                      <a:pPr>
                        <a:buFont typeface="Arial" panose="020B0604020202020204" pitchFamily="34" charset="0"/>
                        <a:buChar char="•"/>
                      </a:pPr>
                      <a:r>
                        <a:rPr lang="en-GB" sz="1100" dirty="0" err="1">
                          <a:hlinkClick r:id="rId56"/>
                        </a:rPr>
                        <a:t>dbpedia-es:Confucius</a:t>
                      </a:r>
                      <a:endParaRPr lang="en-GB" sz="1100" dirty="0"/>
                    </a:p>
                    <a:p>
                      <a:pPr>
                        <a:buFont typeface="Arial" panose="020B0604020202020204" pitchFamily="34" charset="0"/>
                        <a:buChar char="•"/>
                      </a:pPr>
                      <a:r>
                        <a:rPr lang="en-GB" sz="1100" dirty="0" err="1">
                          <a:hlinkClick r:id="rId57"/>
                        </a:rPr>
                        <a:t>dbpedia-eu:Confucius</a:t>
                      </a:r>
                      <a:endParaRPr lang="en-GB" sz="1100" dirty="0"/>
                    </a:p>
                    <a:p>
                      <a:pPr>
                        <a:buFont typeface="Arial" panose="020B0604020202020204" pitchFamily="34" charset="0"/>
                        <a:buChar char="•"/>
                      </a:pPr>
                      <a:r>
                        <a:rPr lang="en-GB" sz="1100" dirty="0" err="1">
                          <a:hlinkClick r:id="rId58"/>
                        </a:rPr>
                        <a:t>dbpedia-fr:Confucius</a:t>
                      </a:r>
                      <a:endParaRPr lang="en-GB" sz="1100" dirty="0"/>
                    </a:p>
                    <a:p>
                      <a:pPr>
                        <a:buFont typeface="Arial" panose="020B0604020202020204" pitchFamily="34" charset="0"/>
                        <a:buChar char="•"/>
                      </a:pPr>
                      <a:r>
                        <a:rPr lang="en-GB" sz="1100" dirty="0" err="1">
                          <a:hlinkClick r:id="rId59"/>
                        </a:rPr>
                        <a:t>dbpedia-id:Confucius</a:t>
                      </a:r>
                      <a:endParaRPr lang="en-GB" sz="1100" dirty="0"/>
                    </a:p>
                    <a:p>
                      <a:pPr>
                        <a:buFont typeface="Arial" panose="020B0604020202020204" pitchFamily="34" charset="0"/>
                        <a:buChar char="•"/>
                      </a:pPr>
                      <a:r>
                        <a:rPr lang="en-GB" sz="1100" dirty="0" err="1">
                          <a:hlinkClick r:id="rId60"/>
                        </a:rPr>
                        <a:t>dbpedia-it:Confucius</a:t>
                      </a:r>
                      <a:endParaRPr lang="en-GB" sz="1100" dirty="0"/>
                    </a:p>
                    <a:p>
                      <a:pPr>
                        <a:buFont typeface="Arial" panose="020B0604020202020204" pitchFamily="34" charset="0"/>
                        <a:buChar char="•"/>
                      </a:pPr>
                      <a:r>
                        <a:rPr lang="en-GB" sz="1100" dirty="0" err="1">
                          <a:hlinkClick r:id="rId61"/>
                        </a:rPr>
                        <a:t>dbpedia-ja:Confucius</a:t>
                      </a:r>
                      <a:endParaRPr lang="en-GB" sz="1100" dirty="0"/>
                    </a:p>
                    <a:p>
                      <a:pPr>
                        <a:buFont typeface="Arial" panose="020B0604020202020204" pitchFamily="34" charset="0"/>
                        <a:buChar char="•"/>
                      </a:pPr>
                      <a:r>
                        <a:rPr lang="en-GB" sz="1100" dirty="0" err="1">
                          <a:hlinkClick r:id="rId62"/>
                        </a:rPr>
                        <a:t>dbpedia-ko:Confucius</a:t>
                      </a:r>
                      <a:endParaRPr lang="en-GB" sz="1100" dirty="0"/>
                    </a:p>
                    <a:p>
                      <a:pPr>
                        <a:buFont typeface="Arial" panose="020B0604020202020204" pitchFamily="34" charset="0"/>
                        <a:buChar char="•"/>
                      </a:pPr>
                      <a:r>
                        <a:rPr lang="en-GB" sz="1100" dirty="0" err="1">
                          <a:hlinkClick r:id="rId63"/>
                        </a:rPr>
                        <a:t>dbpedia-nl:Confucius</a:t>
                      </a:r>
                      <a:endParaRPr lang="en-GB" sz="1100" dirty="0"/>
                    </a:p>
                    <a:p>
                      <a:pPr>
                        <a:buFont typeface="Arial" panose="020B0604020202020204" pitchFamily="34" charset="0"/>
                        <a:buChar char="•"/>
                      </a:pPr>
                      <a:r>
                        <a:rPr lang="en-GB" sz="1100" dirty="0" err="1">
                          <a:hlinkClick r:id="rId64"/>
                        </a:rPr>
                        <a:t>dbpedia-pl:Confucius</a:t>
                      </a:r>
                      <a:endParaRPr lang="en-GB" sz="1100" dirty="0"/>
                    </a:p>
                    <a:p>
                      <a:pPr>
                        <a:buFont typeface="Arial" panose="020B0604020202020204" pitchFamily="34" charset="0"/>
                        <a:buChar char="•"/>
                      </a:pPr>
                      <a:r>
                        <a:rPr lang="en-GB" sz="1100" dirty="0" err="1">
                          <a:hlinkClick r:id="rId65"/>
                        </a:rPr>
                        <a:t>dbpedia-pt:Confucius</a:t>
                      </a:r>
                      <a:endParaRPr lang="en-GB" sz="1100" dirty="0"/>
                    </a:p>
                    <a:p>
                      <a:pPr>
                        <a:buFont typeface="Arial" panose="020B0604020202020204" pitchFamily="34" charset="0"/>
                        <a:buChar char="•"/>
                      </a:pPr>
                      <a:r>
                        <a:rPr lang="en-GB" sz="1100" dirty="0" err="1">
                          <a:hlinkClick r:id="rId66"/>
                        </a:rPr>
                        <a:t>dbpedia-wikidata:Confucius</a:t>
                      </a:r>
                      <a:endParaRPr lang="en-GB" sz="1100" dirty="0"/>
                    </a:p>
                    <a:p>
                      <a:pPr>
                        <a:buFont typeface="Arial" panose="020B0604020202020204" pitchFamily="34" charset="0"/>
                        <a:buChar char="•"/>
                      </a:pPr>
                      <a:r>
                        <a:rPr lang="en-GB" sz="1100" dirty="0">
                          <a:hlinkClick r:id="rId67"/>
                        </a:rPr>
                        <a:t>http://viaf.org/viaf/89664672</a:t>
                      </a:r>
                      <a:endParaRPr lang="en-GB" sz="1100" dirty="0"/>
                    </a:p>
                    <a:p>
                      <a:pPr>
                        <a:buFont typeface="Arial" panose="020B0604020202020204" pitchFamily="34" charset="0"/>
                        <a:buChar char="•"/>
                      </a:pPr>
                      <a:r>
                        <a:rPr lang="en-GB" sz="1100" dirty="0">
                          <a:hlinkClick r:id="rId68"/>
                        </a:rPr>
                        <a:t>http://www4.wiwiss.fu-berlin.de/gutendata/resource/people/Confucius_551_BC-479_BC</a:t>
                      </a:r>
                      <a:endParaRPr lang="en-GB" sz="1100" dirty="0"/>
                    </a:p>
                    <a:p>
                      <a:pPr>
                        <a:buFont typeface="Arial" panose="020B0604020202020204" pitchFamily="34" charset="0"/>
                        <a:buChar char="•"/>
                      </a:pPr>
                      <a:r>
                        <a:rPr lang="en-GB" sz="1100" dirty="0">
                          <a:hlinkClick r:id="rId69"/>
                        </a:rPr>
                        <a:t>http://sw.cyc.com/concept/Mx4r_k-Y9SNjQYOm5JVvJX8_ug</a:t>
                      </a:r>
                      <a:endParaRPr lang="en-GB" sz="1100" dirty="0"/>
                    </a:p>
                    <a:p>
                      <a:pPr>
                        <a:buFont typeface="Arial" panose="020B0604020202020204" pitchFamily="34" charset="0"/>
                        <a:buChar char="•"/>
                      </a:pPr>
                      <a:r>
                        <a:rPr lang="en-GB" sz="1100" dirty="0" err="1">
                          <a:hlinkClick r:id="rId70"/>
                        </a:rPr>
                        <a:t>freebase:Confucius</a:t>
                      </a:r>
                      <a:endParaRPr lang="en-GB" sz="1100" dirty="0"/>
                    </a:p>
                    <a:p>
                      <a:pPr>
                        <a:buFont typeface="Arial" panose="020B0604020202020204" pitchFamily="34" charset="0"/>
                        <a:buChar char="•"/>
                      </a:pPr>
                      <a:r>
                        <a:rPr lang="en-GB" sz="1100" dirty="0" err="1">
                          <a:hlinkClick r:id="rId71"/>
                        </a:rPr>
                        <a:t>yago-res:Confucius</a:t>
                      </a:r>
                      <a:endParaRPr lang="en-GB" sz="1100" dirty="0"/>
                    </a:p>
                    <a:p>
                      <a:pPr>
                        <a:buFont typeface="Arial" panose="020B0604020202020204" pitchFamily="34" charset="0"/>
                        <a:buChar char="•"/>
                      </a:pPr>
                      <a:r>
                        <a:rPr lang="en-GB" sz="1100" dirty="0">
                          <a:hlinkClick r:id="rId72"/>
                        </a:rPr>
                        <a:t>http://d-nb.info/gnd/118565036</a:t>
                      </a:r>
                      <a:endParaRPr lang="en-GB" sz="1100" dirty="0"/>
                    </a:p>
                  </a:txBody>
                  <a:tcPr marL="59607" marR="59607" marT="29804" marB="29804" anchor="ctr">
                    <a:lnL>
                      <a:noFill/>
                    </a:lnL>
                    <a:lnR>
                      <a:noFill/>
                    </a:lnR>
                    <a:lnT>
                      <a:noFill/>
                    </a:lnT>
                    <a:lnB>
                      <a:noFill/>
                    </a:lnB>
                    <a:solidFill>
                      <a:schemeClr val="bg1">
                        <a:lumMod val="95000"/>
                      </a:schemeClr>
                    </a:solidFill>
                  </a:tcPr>
                </a:tc>
                <a:extLst>
                  <a:ext uri="{0D108BD9-81ED-4DB2-BD59-A6C34878D82A}">
                    <a16:rowId xmlns:a16="http://schemas.microsoft.com/office/drawing/2014/main" val="2668354206"/>
                  </a:ext>
                </a:extLst>
              </a:tr>
            </a:tbl>
          </a:graphicData>
        </a:graphic>
      </p:graphicFrame>
    </p:spTree>
    <p:extLst>
      <p:ext uri="{BB962C8B-B14F-4D97-AF65-F5344CB8AC3E}">
        <p14:creationId xmlns:p14="http://schemas.microsoft.com/office/powerpoint/2010/main" val="27563596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23" y="26645"/>
            <a:ext cx="4334535" cy="523220"/>
          </a:xfrm>
          <a:prstGeom prst="rect">
            <a:avLst/>
          </a:prstGeom>
          <a:noFill/>
        </p:spPr>
        <p:txBody>
          <a:bodyPr wrap="square" rtlCol="0">
            <a:spAutoFit/>
          </a:bodyPr>
          <a:lstStyle/>
          <a:p>
            <a:pPr marL="176530" marR="0" lvl="0" indent="0" algn="l" defTabSz="452120" rtl="0" eaLnBrk="1" fontAlgn="auto" latinLnBrk="0" hangingPunct="1">
              <a:lnSpc>
                <a:spcPct val="100000"/>
              </a:lnSpc>
              <a:spcBef>
                <a:spcPts val="0"/>
              </a:spcBef>
              <a:spcAft>
                <a:spcPts val="0"/>
              </a:spcAft>
              <a:buClrTx/>
              <a:buSzTx/>
              <a:buFontTx/>
              <a:buNone/>
              <a:tabLst>
                <a:tab pos="541020" algn="l"/>
              </a:tabLst>
              <a:defRPr/>
            </a:pPr>
            <a:r>
              <a:rPr kumimoji="0" lang="en-GB" sz="2800" b="0" i="0" u="none" strike="noStrike" kern="1200" cap="none" spc="0" normalizeH="0" baseline="0" noProof="0" dirty="0">
                <a:ln>
                  <a:noFill/>
                </a:ln>
                <a:solidFill>
                  <a:srgbClr val="0E7380"/>
                </a:solidFill>
                <a:effectLst/>
                <a:uLnTx/>
                <a:uFillTx/>
                <a:latin typeface="Arial Black" panose="020B0A04020102020204"/>
                <a:ea typeface="+mn-ea"/>
                <a:cs typeface="Arial Black" panose="020B0A04020102020204"/>
              </a:rPr>
              <a:t>Ontology</a:t>
            </a:r>
          </a:p>
        </p:txBody>
      </p:sp>
      <p:sp>
        <p:nvSpPr>
          <p:cNvPr id="7" name="Rectangle 6"/>
          <p:cNvSpPr/>
          <p:nvPr/>
        </p:nvSpPr>
        <p:spPr>
          <a:xfrm>
            <a:off x="578374" y="5598894"/>
            <a:ext cx="8252405" cy="646331"/>
          </a:xfrm>
          <a:prstGeom prst="rect">
            <a:avLst/>
          </a:prstGeom>
        </p:spPr>
        <p:txBody>
          <a:bodyPr wrap="square">
            <a:spAutoFit/>
          </a:bodyPr>
          <a:lstStyle/>
          <a:p>
            <a:pPr algn="just"/>
            <a:r>
              <a:rPr lang="en-GB" b="1" dirty="0"/>
              <a:t>“There is no clear division between what is referred to as “vocabularies” and “ontologies”.”</a:t>
            </a:r>
          </a:p>
        </p:txBody>
      </p:sp>
      <p:sp>
        <p:nvSpPr>
          <p:cNvPr id="8" name="Rectangle 7"/>
          <p:cNvSpPr/>
          <p:nvPr/>
        </p:nvSpPr>
        <p:spPr>
          <a:xfrm>
            <a:off x="2243368" y="3186468"/>
            <a:ext cx="6350188" cy="1754327"/>
          </a:xfrm>
          <a:prstGeom prst="rect">
            <a:avLst/>
          </a:prstGeom>
        </p:spPr>
        <p:txBody>
          <a:bodyPr wrap="square">
            <a:spAutoFit/>
          </a:bodyPr>
          <a:lstStyle/>
          <a:p>
            <a:pPr algn="just"/>
            <a:r>
              <a:rPr lang="en-GB" dirty="0"/>
              <a:t>“On the Semantic Web, vocabularies define the concepts and relationships (also referred to as “terms”) used to describe and represent an area of concern. Vocabularies are used to classify the terms that can be used in a particular application, characterize possible relationships, and define possible constraints on using those terms.”</a:t>
            </a:r>
          </a:p>
        </p:txBody>
      </p:sp>
      <p:pic>
        <p:nvPicPr>
          <p:cNvPr id="9" name="Image 8"/>
          <p:cNvPicPr>
            <a:picLocks noChangeAspect="1"/>
          </p:cNvPicPr>
          <p:nvPr/>
        </p:nvPicPr>
        <p:blipFill>
          <a:blip r:embed="rId2"/>
          <a:stretch>
            <a:fillRect/>
          </a:stretch>
        </p:blipFill>
        <p:spPr>
          <a:xfrm>
            <a:off x="206430" y="3429000"/>
            <a:ext cx="1482411" cy="939349"/>
          </a:xfrm>
          <a:prstGeom prst="rect">
            <a:avLst/>
          </a:prstGeom>
        </p:spPr>
      </p:pic>
      <p:sp>
        <p:nvSpPr>
          <p:cNvPr id="10" name="ZoneTexte 9">
            <a:extLst>
              <a:ext uri="{FF2B5EF4-FFF2-40B4-BE49-F238E27FC236}">
                <a16:creationId xmlns:a16="http://schemas.microsoft.com/office/drawing/2014/main" id="{DEB3B940-EEDE-449F-993C-AE327F72D749}"/>
              </a:ext>
            </a:extLst>
          </p:cNvPr>
          <p:cNvSpPr txBox="1"/>
          <p:nvPr/>
        </p:nvSpPr>
        <p:spPr>
          <a:xfrm>
            <a:off x="452021" y="1097392"/>
            <a:ext cx="8093322" cy="1831271"/>
          </a:xfrm>
          <a:prstGeom prst="rect">
            <a:avLst/>
          </a:prstGeom>
          <a:noFill/>
        </p:spPr>
        <p:txBody>
          <a:bodyPr wrap="square" rtlCol="0">
            <a:spAutoFit/>
          </a:bodyPr>
          <a:lstStyle/>
          <a:p>
            <a:pPr algn="just"/>
            <a:r>
              <a:rPr lang="en-GB" dirty="0"/>
              <a:t>“Ontologies are used to capture knowledge about some domain of interest. An ontology describes the concepts in the domain and also the relationships that hold between those concepts. Different ontology languages provide different facilities</a:t>
            </a:r>
            <a:r>
              <a:rPr lang="en-GB" dirty="0" smtClean="0"/>
              <a:t>”</a:t>
            </a:r>
            <a:endParaRPr lang="en-GB" dirty="0"/>
          </a:p>
          <a:p>
            <a:pPr algn="r">
              <a:spcBef>
                <a:spcPts val="600"/>
              </a:spcBef>
            </a:pPr>
            <a:r>
              <a:rPr lang="en-GB" dirty="0" smtClean="0"/>
              <a:t>“</a:t>
            </a:r>
            <a:r>
              <a:rPr lang="en-GB" i="1" dirty="0" smtClean="0"/>
              <a:t>Practical </a:t>
            </a:r>
            <a:r>
              <a:rPr lang="en-GB" i="1" dirty="0"/>
              <a:t>Guide to Building OWL Ontologies Using Protégé 4 and CO-ODE </a:t>
            </a:r>
            <a:r>
              <a:rPr lang="en-GB" i="1" dirty="0" smtClean="0"/>
              <a:t>Tools” </a:t>
            </a:r>
            <a:r>
              <a:rPr lang="en-GB" dirty="0" smtClean="0"/>
              <a:t>Edition </a:t>
            </a:r>
            <a:r>
              <a:rPr lang="en-GB" dirty="0"/>
              <a:t>1.3 </a:t>
            </a:r>
            <a:r>
              <a:rPr lang="en-GB" dirty="0" err="1"/>
              <a:t>Matthe</a:t>
            </a:r>
            <a:r>
              <a:rPr lang="en-GB" i="1" dirty="0" err="1"/>
              <a:t>A</a:t>
            </a:r>
            <a:r>
              <a:rPr lang="en-GB" i="1" dirty="0"/>
              <a:t> </a:t>
            </a:r>
            <a:r>
              <a:rPr lang="en-GB" dirty="0" smtClean="0"/>
              <a:t>w </a:t>
            </a:r>
            <a:r>
              <a:rPr lang="en-GB" dirty="0"/>
              <a:t>Horridge</a:t>
            </a:r>
          </a:p>
          <a:p>
            <a:pPr algn="just"/>
            <a:endParaRPr lang="en-GB" dirty="0"/>
          </a:p>
        </p:txBody>
      </p:sp>
      <p:sp>
        <p:nvSpPr>
          <p:cNvPr id="2" name="Espace réservé du numéro de diapositive 1">
            <a:extLst>
              <a:ext uri="{FF2B5EF4-FFF2-40B4-BE49-F238E27FC236}">
                <a16:creationId xmlns:a16="http://schemas.microsoft.com/office/drawing/2014/main" id="{AE8A1A88-6A1D-4B34-8BF9-37AFF0DD8830}"/>
              </a:ext>
            </a:extLst>
          </p:cNvPr>
          <p:cNvSpPr>
            <a:spLocks noGrp="1"/>
          </p:cNvSpPr>
          <p:nvPr>
            <p:ph type="sldNum" sz="quarter" idx="12"/>
          </p:nvPr>
        </p:nvSpPr>
        <p:spPr/>
        <p:txBody>
          <a:bodyPr/>
          <a:lstStyle/>
          <a:p>
            <a:fld id="{F112D3B9-B7EB-40FA-8022-FB120C6430F4}" type="slidenum">
              <a:rPr lang="fr-FR" smtClean="0"/>
              <a:pPr/>
              <a:t>6</a:t>
            </a:fld>
            <a:endParaRPr lang="fr-FR"/>
          </a:p>
        </p:txBody>
      </p:sp>
    </p:spTree>
    <p:extLst>
      <p:ext uri="{BB962C8B-B14F-4D97-AF65-F5344CB8AC3E}">
        <p14:creationId xmlns:p14="http://schemas.microsoft.com/office/powerpoint/2010/main" val="1347327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43B283D2-F4D4-4E25-99E4-886EFF4F5104}"/>
              </a:ext>
            </a:extLst>
          </p:cNvPr>
          <p:cNvSpPr txBox="1"/>
          <p:nvPr/>
        </p:nvSpPr>
        <p:spPr>
          <a:xfrm>
            <a:off x="217101" y="162833"/>
            <a:ext cx="1944507" cy="523220"/>
          </a:xfrm>
          <a:prstGeom prst="rect">
            <a:avLst/>
          </a:prstGeom>
          <a:noFill/>
        </p:spPr>
        <p:txBody>
          <a:bodyPr wrap="none" rtlCol="0">
            <a:spAutoFit/>
          </a:bodyPr>
          <a:lstStyle/>
          <a:p>
            <a:r>
              <a:rPr lang="en-GB" sz="2800" dirty="0" smtClean="0">
                <a:solidFill>
                  <a:srgbClr val="17606C"/>
                </a:solidFill>
                <a:latin typeface="Arial Black"/>
                <a:cs typeface="Arial Black"/>
              </a:rPr>
              <a:t>Ontology</a:t>
            </a:r>
            <a:endParaRPr lang="en-GB" sz="2800" dirty="0">
              <a:solidFill>
                <a:srgbClr val="17606C"/>
              </a:solidFill>
              <a:latin typeface="Arial Black"/>
              <a:cs typeface="Arial Black"/>
            </a:endParaRPr>
          </a:p>
        </p:txBody>
      </p:sp>
      <p:sp>
        <p:nvSpPr>
          <p:cNvPr id="3" name="ZoneTexte 2">
            <a:extLst>
              <a:ext uri="{FF2B5EF4-FFF2-40B4-BE49-F238E27FC236}">
                <a16:creationId xmlns:a16="http://schemas.microsoft.com/office/drawing/2014/main" id="{A6D1712E-D506-484D-B118-16F691E17C0D}"/>
              </a:ext>
            </a:extLst>
          </p:cNvPr>
          <p:cNvSpPr txBox="1"/>
          <p:nvPr/>
        </p:nvSpPr>
        <p:spPr>
          <a:xfrm>
            <a:off x="1332654" y="1957737"/>
            <a:ext cx="7423265" cy="369332"/>
          </a:xfrm>
          <a:prstGeom prst="rect">
            <a:avLst/>
          </a:prstGeom>
          <a:solidFill>
            <a:schemeClr val="bg2"/>
          </a:solidFill>
        </p:spPr>
        <p:txBody>
          <a:bodyPr wrap="square" rtlCol="0">
            <a:spAutoFit/>
          </a:bodyPr>
          <a:lstStyle/>
          <a:p>
            <a:r>
              <a:rPr lang="en-US" b="1" dirty="0">
                <a:latin typeface="Arial" panose="020B0604020202020204" pitchFamily="34" charset="0"/>
                <a:cs typeface="Arial" panose="020B0604020202020204" pitchFamily="34" charset="0"/>
              </a:rPr>
              <a:t>1) An </a:t>
            </a:r>
            <a:r>
              <a:rPr lang="en-US" b="1" dirty="0">
                <a:solidFill>
                  <a:srgbClr val="800000"/>
                </a:solidFill>
                <a:latin typeface="Arial" panose="020B0604020202020204" pitchFamily="34" charset="0"/>
                <a:cs typeface="Arial" panose="020B0604020202020204" pitchFamily="34" charset="0"/>
              </a:rPr>
              <a:t>Ontology</a:t>
            </a:r>
            <a:r>
              <a:rPr lang="en-US" b="1" dirty="0">
                <a:latin typeface="Arial" panose="020B0604020202020204" pitchFamily="34" charset="0"/>
                <a:cs typeface="Arial" panose="020B0604020202020204" pitchFamily="34" charset="0"/>
              </a:rPr>
              <a:t> is a </a:t>
            </a:r>
            <a:r>
              <a:rPr lang="en-US" b="1" u="sng" dirty="0">
                <a:latin typeface="Arial" panose="020B0604020202020204" pitchFamily="34" charset="0"/>
                <a:cs typeface="Arial" panose="020B0604020202020204" pitchFamily="34" charset="0"/>
              </a:rPr>
              <a:t>Specification</a:t>
            </a:r>
            <a:r>
              <a:rPr lang="en-US" b="1" dirty="0">
                <a:latin typeface="Arial" panose="020B0604020202020204" pitchFamily="34" charset="0"/>
                <a:cs typeface="Arial" panose="020B0604020202020204" pitchFamily="34" charset="0"/>
              </a:rPr>
              <a:t> of a </a:t>
            </a:r>
            <a:r>
              <a:rPr lang="en-US" b="1" u="sng" dirty="0">
                <a:latin typeface="Arial" panose="020B0604020202020204" pitchFamily="34" charset="0"/>
                <a:cs typeface="Arial" panose="020B0604020202020204" pitchFamily="34" charset="0"/>
              </a:rPr>
              <a:t>Conceptualization</a:t>
            </a:r>
          </a:p>
        </p:txBody>
      </p:sp>
      <p:sp>
        <p:nvSpPr>
          <p:cNvPr id="4" name="ZoneTexte 3">
            <a:extLst>
              <a:ext uri="{FF2B5EF4-FFF2-40B4-BE49-F238E27FC236}">
                <a16:creationId xmlns:a16="http://schemas.microsoft.com/office/drawing/2014/main" id="{BF95589E-C8E2-4933-B7C3-8FCDD5CFD57E}"/>
              </a:ext>
            </a:extLst>
          </p:cNvPr>
          <p:cNvSpPr txBox="1"/>
          <p:nvPr/>
        </p:nvSpPr>
        <p:spPr>
          <a:xfrm>
            <a:off x="1814790" y="2514673"/>
            <a:ext cx="6708371" cy="872034"/>
          </a:xfrm>
          <a:prstGeom prst="rect">
            <a:avLst/>
          </a:prstGeom>
          <a:noFill/>
        </p:spPr>
        <p:txBody>
          <a:bodyPr wrap="square" rtlCol="0">
            <a:spAutoFit/>
          </a:bodyPr>
          <a:lstStyle/>
          <a:p>
            <a:pPr>
              <a:lnSpc>
                <a:spcPct val="150000"/>
              </a:lnSpc>
            </a:pPr>
            <a:r>
              <a:rPr lang="en-US" b="1" dirty="0">
                <a:latin typeface="Arial" panose="020B0604020202020204" pitchFamily="34" charset="0"/>
                <a:cs typeface="Arial" panose="020B0604020202020204" pitchFamily="34" charset="0"/>
              </a:rPr>
              <a:t>i.e. a definition in a </a:t>
            </a:r>
            <a:r>
              <a:rPr lang="en-US" b="1" dirty="0">
                <a:solidFill>
                  <a:srgbClr val="800000"/>
                </a:solidFill>
                <a:latin typeface="Arial" panose="020B0604020202020204" pitchFamily="34" charset="0"/>
                <a:cs typeface="Arial" panose="020B0604020202020204" pitchFamily="34" charset="0"/>
              </a:rPr>
              <a:t>computer-understandable language</a:t>
            </a:r>
            <a:r>
              <a:rPr lang="en-US" b="1" dirty="0">
                <a:latin typeface="Arial" panose="020B0604020202020204" pitchFamily="34" charset="0"/>
                <a:cs typeface="Arial" panose="020B0604020202020204" pitchFamily="34" charset="0"/>
              </a:rPr>
              <a:t> of </a:t>
            </a:r>
            <a:r>
              <a:rPr lang="en-US" b="1" dirty="0">
                <a:solidFill>
                  <a:srgbClr val="800000"/>
                </a:solidFill>
                <a:latin typeface="Arial" panose="020B0604020202020204" pitchFamily="34" charset="0"/>
                <a:cs typeface="Arial" panose="020B0604020202020204" pitchFamily="34" charset="0"/>
              </a:rPr>
              <a:t>concepts</a:t>
            </a:r>
            <a:r>
              <a:rPr lang="en-US" b="1" dirty="0">
                <a:latin typeface="Arial" panose="020B0604020202020204" pitchFamily="34" charset="0"/>
                <a:cs typeface="Arial" panose="020B0604020202020204" pitchFamily="34" charset="0"/>
              </a:rPr>
              <a:t> and </a:t>
            </a:r>
            <a:r>
              <a:rPr lang="en-US" b="1" dirty="0">
                <a:solidFill>
                  <a:srgbClr val="800000"/>
                </a:solidFill>
                <a:latin typeface="Arial" panose="020B0604020202020204" pitchFamily="34" charset="0"/>
                <a:cs typeface="Arial" panose="020B0604020202020204" pitchFamily="34" charset="0"/>
              </a:rPr>
              <a:t>relationships</a:t>
            </a:r>
            <a:r>
              <a:rPr lang="en-US" b="1" dirty="0">
                <a:latin typeface="Arial" panose="020B0604020202020204" pitchFamily="34" charset="0"/>
                <a:cs typeface="Arial" panose="020B0604020202020204" pitchFamily="34" charset="0"/>
              </a:rPr>
              <a:t> between concepts.</a:t>
            </a:r>
          </a:p>
        </p:txBody>
      </p:sp>
      <p:pic>
        <p:nvPicPr>
          <p:cNvPr id="5" name="Image 4">
            <a:extLst>
              <a:ext uri="{FF2B5EF4-FFF2-40B4-BE49-F238E27FC236}">
                <a16:creationId xmlns:a16="http://schemas.microsoft.com/office/drawing/2014/main" id="{10AA76B1-1A26-43ED-A4B9-145594F177C0}"/>
              </a:ext>
            </a:extLst>
          </p:cNvPr>
          <p:cNvPicPr>
            <a:picLocks noChangeAspect="1"/>
          </p:cNvPicPr>
          <p:nvPr/>
        </p:nvPicPr>
        <p:blipFill>
          <a:blip r:embed="rId2">
            <a:duotone>
              <a:schemeClr val="accent5">
                <a:shade val="45000"/>
                <a:satMod val="135000"/>
              </a:schemeClr>
              <a:prstClr val="white"/>
            </a:duotone>
          </a:blip>
          <a:stretch>
            <a:fillRect/>
          </a:stretch>
        </p:blipFill>
        <p:spPr>
          <a:xfrm>
            <a:off x="97695" y="5397055"/>
            <a:ext cx="1367558" cy="1363245"/>
          </a:xfrm>
          <a:prstGeom prst="rect">
            <a:avLst/>
          </a:prstGeom>
        </p:spPr>
      </p:pic>
      <p:sp>
        <p:nvSpPr>
          <p:cNvPr id="7" name="ZoneTexte 6">
            <a:extLst>
              <a:ext uri="{FF2B5EF4-FFF2-40B4-BE49-F238E27FC236}">
                <a16:creationId xmlns:a16="http://schemas.microsoft.com/office/drawing/2014/main" id="{D261F20B-38A7-4270-8558-97241A823AD1}"/>
              </a:ext>
            </a:extLst>
          </p:cNvPr>
          <p:cNvSpPr txBox="1"/>
          <p:nvPr/>
        </p:nvSpPr>
        <p:spPr>
          <a:xfrm>
            <a:off x="1388225" y="4323930"/>
            <a:ext cx="7423266" cy="369332"/>
          </a:xfrm>
          <a:prstGeom prst="rect">
            <a:avLst/>
          </a:prstGeom>
          <a:solidFill>
            <a:schemeClr val="bg2"/>
          </a:solidFill>
        </p:spPr>
        <p:txBody>
          <a:bodyPr wrap="square" rtlCol="0">
            <a:spAutoFit/>
          </a:bodyPr>
          <a:lstStyle/>
          <a:p>
            <a:r>
              <a:rPr lang="en-US" b="1" dirty="0">
                <a:latin typeface="Arial" panose="020B0604020202020204" pitchFamily="34" charset="0"/>
                <a:cs typeface="Arial" panose="020B0604020202020204" pitchFamily="34" charset="0"/>
              </a:rPr>
              <a:t>2) An </a:t>
            </a:r>
            <a:r>
              <a:rPr lang="en-US" b="1" dirty="0">
                <a:solidFill>
                  <a:srgbClr val="800000"/>
                </a:solidFill>
                <a:latin typeface="Arial" panose="020B0604020202020204" pitchFamily="34" charset="0"/>
                <a:cs typeface="Arial" panose="020B0604020202020204" pitchFamily="34" charset="0"/>
              </a:rPr>
              <a:t>Ontology</a:t>
            </a:r>
            <a:r>
              <a:rPr lang="en-US" b="1" dirty="0">
                <a:latin typeface="Arial" panose="020B0604020202020204" pitchFamily="34" charset="0"/>
                <a:cs typeface="Arial" panose="020B0604020202020204" pitchFamily="34" charset="0"/>
              </a:rPr>
              <a:t> is a </a:t>
            </a:r>
            <a:r>
              <a:rPr lang="en-US" b="1" u="sng" dirty="0">
                <a:latin typeface="Arial" panose="020B0604020202020204" pitchFamily="34" charset="0"/>
                <a:cs typeface="Arial" panose="020B0604020202020204" pitchFamily="34" charset="0"/>
              </a:rPr>
              <a:t>Terminology</a:t>
            </a:r>
            <a:r>
              <a:rPr lang="en-US" b="1" dirty="0">
                <a:latin typeface="Arial" panose="020B0604020202020204" pitchFamily="34" charset="0"/>
                <a:cs typeface="Arial" panose="020B0604020202020204" pitchFamily="34" charset="0"/>
              </a:rPr>
              <a:t> whose </a:t>
            </a:r>
            <a:r>
              <a:rPr lang="en-US" b="1" u="sng" dirty="0">
                <a:latin typeface="Arial" panose="020B0604020202020204" pitchFamily="34" charset="0"/>
                <a:cs typeface="Arial" panose="020B0604020202020204" pitchFamily="34" charset="0"/>
              </a:rPr>
              <a:t>terms</a:t>
            </a:r>
            <a:r>
              <a:rPr lang="en-US" b="1" dirty="0">
                <a:latin typeface="Arial" panose="020B0604020202020204" pitchFamily="34" charset="0"/>
                <a:cs typeface="Arial" panose="020B0604020202020204" pitchFamily="34" charset="0"/>
              </a:rPr>
              <a:t> are </a:t>
            </a:r>
            <a:r>
              <a:rPr lang="en-US" b="1" u="sng" dirty="0">
                <a:latin typeface="Arial" panose="020B0604020202020204" pitchFamily="34" charset="0"/>
                <a:cs typeface="Arial" panose="020B0604020202020204" pitchFamily="34" charset="0"/>
              </a:rPr>
              <a:t>formally defined</a:t>
            </a:r>
          </a:p>
        </p:txBody>
      </p:sp>
      <p:sp>
        <p:nvSpPr>
          <p:cNvPr id="8" name="Espace réservé du numéro de diapositive 7"/>
          <p:cNvSpPr>
            <a:spLocks noGrp="1"/>
          </p:cNvSpPr>
          <p:nvPr>
            <p:ph type="sldNum" sz="quarter" idx="12"/>
          </p:nvPr>
        </p:nvSpPr>
        <p:spPr/>
        <p:txBody>
          <a:bodyPr/>
          <a:lstStyle/>
          <a:p>
            <a:fld id="{D93A013E-D17F-4EA3-9ED5-B8F3216CE0F0}" type="slidenum">
              <a:rPr lang="en-US" smtClean="0"/>
              <a:t>7</a:t>
            </a:fld>
            <a:endParaRPr lang="en-US"/>
          </a:p>
        </p:txBody>
      </p:sp>
    </p:spTree>
    <p:extLst>
      <p:ext uri="{BB962C8B-B14F-4D97-AF65-F5344CB8AC3E}">
        <p14:creationId xmlns:p14="http://schemas.microsoft.com/office/powerpoint/2010/main" val="178135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38E6623-127D-4548-B9DA-441170F5862D}"/>
              </a:ext>
            </a:extLst>
          </p:cNvPr>
          <p:cNvPicPr>
            <a:picLocks noChangeAspect="1"/>
          </p:cNvPicPr>
          <p:nvPr/>
        </p:nvPicPr>
        <p:blipFill>
          <a:blip r:embed="rId2">
            <a:duotone>
              <a:schemeClr val="accent5">
                <a:shade val="45000"/>
                <a:satMod val="135000"/>
              </a:schemeClr>
              <a:prstClr val="white"/>
            </a:duotone>
          </a:blip>
          <a:stretch>
            <a:fillRect/>
          </a:stretch>
        </p:blipFill>
        <p:spPr>
          <a:xfrm>
            <a:off x="97695" y="5430306"/>
            <a:ext cx="1367558" cy="1363245"/>
          </a:xfrm>
          <a:prstGeom prst="rect">
            <a:avLst/>
          </a:prstGeom>
        </p:spPr>
      </p:pic>
      <p:sp>
        <p:nvSpPr>
          <p:cNvPr id="5" name="ZoneTexte 4"/>
          <p:cNvSpPr txBox="1"/>
          <p:nvPr/>
        </p:nvSpPr>
        <p:spPr>
          <a:xfrm>
            <a:off x="2051599" y="1606623"/>
            <a:ext cx="2787943" cy="400110"/>
          </a:xfrm>
          <a:prstGeom prst="rect">
            <a:avLst/>
          </a:prstGeom>
          <a:noFill/>
        </p:spPr>
        <p:txBody>
          <a:bodyPr wrap="none" rtlCol="0">
            <a:spAutoFit/>
          </a:bodyPr>
          <a:lstStyle/>
          <a:p>
            <a:r>
              <a:rPr lang="en-GB" sz="2000" b="1" dirty="0">
                <a:latin typeface="Zapf Dingbats"/>
                <a:ea typeface="Zapf Dingbats"/>
                <a:cs typeface="Zapf Dingbats"/>
                <a:sym typeface="Zapf Dingbats"/>
              </a:rPr>
              <a:t>✓ </a:t>
            </a:r>
            <a:r>
              <a:rPr lang="en-GB" sz="2000" b="1" dirty="0">
                <a:latin typeface="Arial"/>
                <a:cs typeface="Arial"/>
              </a:rPr>
              <a:t>What is a concept?</a:t>
            </a:r>
          </a:p>
        </p:txBody>
      </p:sp>
      <p:sp>
        <p:nvSpPr>
          <p:cNvPr id="6" name="ZoneTexte 5"/>
          <p:cNvSpPr txBox="1"/>
          <p:nvPr/>
        </p:nvSpPr>
        <p:spPr>
          <a:xfrm>
            <a:off x="2051599" y="2229434"/>
            <a:ext cx="3031599" cy="400110"/>
          </a:xfrm>
          <a:prstGeom prst="rect">
            <a:avLst/>
          </a:prstGeom>
          <a:noFill/>
        </p:spPr>
        <p:txBody>
          <a:bodyPr wrap="none" rtlCol="0">
            <a:spAutoFit/>
          </a:bodyPr>
          <a:lstStyle/>
          <a:p>
            <a:r>
              <a:rPr lang="en-GB" sz="2000" b="1" dirty="0">
                <a:latin typeface="Zapf Dingbats"/>
                <a:ea typeface="Zapf Dingbats"/>
                <a:cs typeface="Zapf Dingbats"/>
                <a:sym typeface="Zapf Dingbats"/>
              </a:rPr>
              <a:t>✓</a:t>
            </a:r>
            <a:r>
              <a:rPr lang="en-GB" sz="2000" b="1" dirty="0">
                <a:latin typeface="Arial"/>
                <a:cs typeface="Arial"/>
                <a:sym typeface="Zapf Dingbats"/>
              </a:rPr>
              <a:t> </a:t>
            </a:r>
            <a:r>
              <a:rPr lang="en-GB" sz="2000" b="1" dirty="0">
                <a:latin typeface="Arial"/>
                <a:cs typeface="Arial"/>
              </a:rPr>
              <a:t>What is the use of it?</a:t>
            </a:r>
          </a:p>
        </p:txBody>
      </p:sp>
      <p:sp>
        <p:nvSpPr>
          <p:cNvPr id="8" name="ZoneTexte 7"/>
          <p:cNvSpPr txBox="1"/>
          <p:nvPr/>
        </p:nvSpPr>
        <p:spPr>
          <a:xfrm>
            <a:off x="97695" y="97700"/>
            <a:ext cx="2159390"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17606C"/>
                </a:solidFill>
                <a:effectLst/>
                <a:uLnTx/>
                <a:uFillTx/>
                <a:latin typeface="Arial Black"/>
                <a:ea typeface="+mn-ea"/>
                <a:cs typeface="Arial Black"/>
              </a:rPr>
              <a:t>Questions</a:t>
            </a:r>
          </a:p>
        </p:txBody>
      </p:sp>
      <p:sp>
        <p:nvSpPr>
          <p:cNvPr id="2" name="Espace réservé du numéro de diapositive 1">
            <a:extLst>
              <a:ext uri="{FF2B5EF4-FFF2-40B4-BE49-F238E27FC236}">
                <a16:creationId xmlns:a16="http://schemas.microsoft.com/office/drawing/2014/main" id="{0352CD56-E03D-4C64-BF5D-64D64B8C436B}"/>
              </a:ext>
            </a:extLst>
          </p:cNvPr>
          <p:cNvSpPr>
            <a:spLocks noGrp="1"/>
          </p:cNvSpPr>
          <p:nvPr>
            <p:ph type="sldNum" sz="quarter" idx="12"/>
          </p:nvPr>
        </p:nvSpPr>
        <p:spPr/>
        <p:txBody>
          <a:bodyPr/>
          <a:lstStyle/>
          <a:p>
            <a:fld id="{5CEE99E6-C1FA-7E42-8701-8B14FB77ABE3}" type="slidenum">
              <a:rPr lang="fr-FR" smtClean="0"/>
              <a:pPr/>
              <a:t>8</a:t>
            </a:fld>
            <a:endParaRPr lang="fr-FR"/>
          </a:p>
        </p:txBody>
      </p:sp>
      <p:sp>
        <p:nvSpPr>
          <p:cNvPr id="7" name="ZoneTexte 6">
            <a:extLst>
              <a:ext uri="{FF2B5EF4-FFF2-40B4-BE49-F238E27FC236}">
                <a16:creationId xmlns:a16="http://schemas.microsoft.com/office/drawing/2014/main" id="{CB23E783-CB5F-4F8C-AFB2-68F3DF26537F}"/>
              </a:ext>
            </a:extLst>
          </p:cNvPr>
          <p:cNvSpPr txBox="1"/>
          <p:nvPr/>
        </p:nvSpPr>
        <p:spPr>
          <a:xfrm>
            <a:off x="2051599" y="3421662"/>
            <a:ext cx="2340705" cy="400110"/>
          </a:xfrm>
          <a:prstGeom prst="rect">
            <a:avLst/>
          </a:prstGeom>
          <a:noFill/>
        </p:spPr>
        <p:txBody>
          <a:bodyPr wrap="none" rtlCol="0">
            <a:spAutoFit/>
          </a:bodyPr>
          <a:lstStyle/>
          <a:p>
            <a:r>
              <a:rPr lang="en-GB" sz="2000" b="1" dirty="0">
                <a:latin typeface="Zapf Dingbats"/>
                <a:ea typeface="Zapf Dingbats"/>
                <a:cs typeface="Zapf Dingbats"/>
                <a:sym typeface="Zapf Dingbats"/>
              </a:rPr>
              <a:t>✓ </a:t>
            </a:r>
            <a:r>
              <a:rPr lang="en-GB" sz="2000" b="1" dirty="0">
                <a:latin typeface="Arial"/>
                <a:cs typeface="Arial"/>
              </a:rPr>
              <a:t>What is a term?</a:t>
            </a:r>
          </a:p>
        </p:txBody>
      </p:sp>
      <p:sp>
        <p:nvSpPr>
          <p:cNvPr id="9" name="ZoneTexte 8">
            <a:extLst>
              <a:ext uri="{FF2B5EF4-FFF2-40B4-BE49-F238E27FC236}">
                <a16:creationId xmlns:a16="http://schemas.microsoft.com/office/drawing/2014/main" id="{A9A9AFC1-4F2F-48C8-9411-7AABF780766F}"/>
              </a:ext>
            </a:extLst>
          </p:cNvPr>
          <p:cNvSpPr txBox="1"/>
          <p:nvPr/>
        </p:nvSpPr>
        <p:spPr>
          <a:xfrm>
            <a:off x="2051599" y="4036161"/>
            <a:ext cx="3031599" cy="400110"/>
          </a:xfrm>
          <a:prstGeom prst="rect">
            <a:avLst/>
          </a:prstGeom>
          <a:noFill/>
        </p:spPr>
        <p:txBody>
          <a:bodyPr wrap="none" rtlCol="0">
            <a:spAutoFit/>
          </a:bodyPr>
          <a:lstStyle/>
          <a:p>
            <a:r>
              <a:rPr lang="en-GB" sz="2000" b="1" dirty="0">
                <a:latin typeface="Zapf Dingbats"/>
                <a:ea typeface="Zapf Dingbats"/>
                <a:cs typeface="Zapf Dingbats"/>
                <a:sym typeface="Zapf Dingbats"/>
              </a:rPr>
              <a:t>✓</a:t>
            </a:r>
            <a:r>
              <a:rPr lang="en-GB" sz="2000" b="1" dirty="0">
                <a:latin typeface="Arial"/>
                <a:cs typeface="Arial"/>
                <a:sym typeface="Zapf Dingbats"/>
              </a:rPr>
              <a:t> </a:t>
            </a:r>
            <a:r>
              <a:rPr lang="en-GB" sz="2000" b="1" dirty="0">
                <a:latin typeface="Arial"/>
                <a:cs typeface="Arial"/>
              </a:rPr>
              <a:t>What is the use of it?</a:t>
            </a:r>
          </a:p>
        </p:txBody>
      </p:sp>
    </p:spTree>
    <p:extLst>
      <p:ext uri="{BB962C8B-B14F-4D97-AF65-F5344CB8AC3E}">
        <p14:creationId xmlns:p14="http://schemas.microsoft.com/office/powerpoint/2010/main" val="22164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7"/>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55D27F-6101-7E4B-B90A-4272D55F0915}" type="slidenum">
              <a:rPr kumimoji="0" lang="fr-CA"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CA"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20" name="Image 19">
            <a:extLst>
              <a:ext uri="{FF2B5EF4-FFF2-40B4-BE49-F238E27FC236}">
                <a16:creationId xmlns:a16="http://schemas.microsoft.com/office/drawing/2014/main" id="{A38E6623-127D-4548-B9DA-441170F5862D}"/>
              </a:ext>
            </a:extLst>
          </p:cNvPr>
          <p:cNvPicPr>
            <a:picLocks noChangeAspect="1"/>
          </p:cNvPicPr>
          <p:nvPr/>
        </p:nvPicPr>
        <p:blipFill>
          <a:blip r:embed="rId3">
            <a:duotone>
              <a:schemeClr val="accent5">
                <a:shade val="45000"/>
                <a:satMod val="135000"/>
              </a:schemeClr>
              <a:prstClr val="white"/>
            </a:duotone>
          </a:blip>
          <a:stretch>
            <a:fillRect/>
          </a:stretch>
        </p:blipFill>
        <p:spPr>
          <a:xfrm>
            <a:off x="0" y="5494755"/>
            <a:ext cx="1367558" cy="1363245"/>
          </a:xfrm>
          <a:prstGeom prst="rect">
            <a:avLst/>
          </a:prstGeom>
        </p:spPr>
      </p:pic>
      <p:pic>
        <p:nvPicPr>
          <p:cNvPr id="6" name="Image 5">
            <a:extLst>
              <a:ext uri="{FF2B5EF4-FFF2-40B4-BE49-F238E27FC236}">
                <a16:creationId xmlns:a16="http://schemas.microsoft.com/office/drawing/2014/main" id="{7F1448CB-E87C-4529-A58D-3ED85A136E66}"/>
              </a:ext>
            </a:extLst>
          </p:cNvPr>
          <p:cNvPicPr>
            <a:picLocks noChangeAspect="1"/>
          </p:cNvPicPr>
          <p:nvPr/>
        </p:nvPicPr>
        <p:blipFill>
          <a:blip r:embed="rId4"/>
          <a:stretch>
            <a:fillRect/>
          </a:stretch>
        </p:blipFill>
        <p:spPr>
          <a:xfrm>
            <a:off x="1096004" y="1752461"/>
            <a:ext cx="3424316" cy="3435545"/>
          </a:xfrm>
          <a:prstGeom prst="rect">
            <a:avLst/>
          </a:prstGeom>
        </p:spPr>
      </p:pic>
      <p:pic>
        <p:nvPicPr>
          <p:cNvPr id="7" name="Image 6">
            <a:extLst>
              <a:ext uri="{FF2B5EF4-FFF2-40B4-BE49-F238E27FC236}">
                <a16:creationId xmlns:a16="http://schemas.microsoft.com/office/drawing/2014/main" id="{806A27B5-F7BC-4FF1-99DC-C8F692C4C314}"/>
              </a:ext>
            </a:extLst>
          </p:cNvPr>
          <p:cNvPicPr>
            <a:picLocks noChangeAspect="1"/>
          </p:cNvPicPr>
          <p:nvPr/>
        </p:nvPicPr>
        <p:blipFill>
          <a:blip r:embed="rId5"/>
          <a:stretch>
            <a:fillRect/>
          </a:stretch>
        </p:blipFill>
        <p:spPr>
          <a:xfrm>
            <a:off x="5566756" y="3893476"/>
            <a:ext cx="289421" cy="466808"/>
          </a:xfrm>
          <a:prstGeom prst="rect">
            <a:avLst/>
          </a:prstGeom>
        </p:spPr>
      </p:pic>
      <p:pic>
        <p:nvPicPr>
          <p:cNvPr id="9" name="Image 8">
            <a:extLst>
              <a:ext uri="{FF2B5EF4-FFF2-40B4-BE49-F238E27FC236}">
                <a16:creationId xmlns:a16="http://schemas.microsoft.com/office/drawing/2014/main" id="{B9DE10A6-1CBE-4C94-8D33-B4D8B7E14B55}"/>
              </a:ext>
            </a:extLst>
          </p:cNvPr>
          <p:cNvPicPr>
            <a:picLocks noChangeAspect="1"/>
          </p:cNvPicPr>
          <p:nvPr/>
        </p:nvPicPr>
        <p:blipFill>
          <a:blip r:embed="rId6"/>
          <a:stretch>
            <a:fillRect/>
          </a:stretch>
        </p:blipFill>
        <p:spPr>
          <a:xfrm>
            <a:off x="6185200" y="4405926"/>
            <a:ext cx="386784" cy="466808"/>
          </a:xfrm>
          <a:prstGeom prst="rect">
            <a:avLst/>
          </a:prstGeom>
        </p:spPr>
      </p:pic>
      <p:pic>
        <p:nvPicPr>
          <p:cNvPr id="10" name="Image 9">
            <a:extLst>
              <a:ext uri="{FF2B5EF4-FFF2-40B4-BE49-F238E27FC236}">
                <a16:creationId xmlns:a16="http://schemas.microsoft.com/office/drawing/2014/main" id="{A8F74EC0-5D89-4DC4-BF5A-8428D6385F2A}"/>
              </a:ext>
            </a:extLst>
          </p:cNvPr>
          <p:cNvPicPr>
            <a:picLocks noChangeAspect="1"/>
          </p:cNvPicPr>
          <p:nvPr/>
        </p:nvPicPr>
        <p:blipFill>
          <a:blip r:embed="rId7"/>
          <a:stretch>
            <a:fillRect/>
          </a:stretch>
        </p:blipFill>
        <p:spPr>
          <a:xfrm>
            <a:off x="5914410" y="3793359"/>
            <a:ext cx="349182" cy="428542"/>
          </a:xfrm>
          <a:prstGeom prst="rect">
            <a:avLst/>
          </a:prstGeom>
        </p:spPr>
      </p:pic>
      <p:pic>
        <p:nvPicPr>
          <p:cNvPr id="11" name="Image 10">
            <a:extLst>
              <a:ext uri="{FF2B5EF4-FFF2-40B4-BE49-F238E27FC236}">
                <a16:creationId xmlns:a16="http://schemas.microsoft.com/office/drawing/2014/main" id="{37D78A58-3DFD-4AC5-BE0B-EA9464471659}"/>
              </a:ext>
            </a:extLst>
          </p:cNvPr>
          <p:cNvPicPr>
            <a:picLocks noChangeAspect="1"/>
          </p:cNvPicPr>
          <p:nvPr/>
        </p:nvPicPr>
        <p:blipFill>
          <a:blip r:embed="rId8"/>
          <a:stretch>
            <a:fillRect/>
          </a:stretch>
        </p:blipFill>
        <p:spPr>
          <a:xfrm>
            <a:off x="7459223" y="5071084"/>
            <a:ext cx="304351" cy="536238"/>
          </a:xfrm>
          <a:prstGeom prst="rect">
            <a:avLst/>
          </a:prstGeom>
        </p:spPr>
      </p:pic>
      <p:pic>
        <p:nvPicPr>
          <p:cNvPr id="12" name="Image 11">
            <a:extLst>
              <a:ext uri="{FF2B5EF4-FFF2-40B4-BE49-F238E27FC236}">
                <a16:creationId xmlns:a16="http://schemas.microsoft.com/office/drawing/2014/main" id="{17FC30DD-87E1-428C-86A1-02DF358699D9}"/>
              </a:ext>
            </a:extLst>
          </p:cNvPr>
          <p:cNvPicPr>
            <a:picLocks noChangeAspect="1"/>
          </p:cNvPicPr>
          <p:nvPr/>
        </p:nvPicPr>
        <p:blipFill>
          <a:blip r:embed="rId9"/>
          <a:stretch>
            <a:fillRect/>
          </a:stretch>
        </p:blipFill>
        <p:spPr>
          <a:xfrm>
            <a:off x="7348845" y="5674900"/>
            <a:ext cx="289421" cy="487881"/>
          </a:xfrm>
          <a:prstGeom prst="rect">
            <a:avLst/>
          </a:prstGeom>
        </p:spPr>
      </p:pic>
      <p:pic>
        <p:nvPicPr>
          <p:cNvPr id="13" name="Image 12">
            <a:extLst>
              <a:ext uri="{FF2B5EF4-FFF2-40B4-BE49-F238E27FC236}">
                <a16:creationId xmlns:a16="http://schemas.microsoft.com/office/drawing/2014/main" id="{A47240BC-3473-4FCC-9A5A-CCF310A5BD94}"/>
              </a:ext>
            </a:extLst>
          </p:cNvPr>
          <p:cNvPicPr>
            <a:picLocks noChangeAspect="1"/>
          </p:cNvPicPr>
          <p:nvPr/>
        </p:nvPicPr>
        <p:blipFill>
          <a:blip r:embed="rId10"/>
          <a:stretch>
            <a:fillRect/>
          </a:stretch>
        </p:blipFill>
        <p:spPr>
          <a:xfrm>
            <a:off x="6830299" y="5328960"/>
            <a:ext cx="337697" cy="542092"/>
          </a:xfrm>
          <a:prstGeom prst="rect">
            <a:avLst/>
          </a:prstGeom>
        </p:spPr>
      </p:pic>
      <p:pic>
        <p:nvPicPr>
          <p:cNvPr id="14" name="Image 13">
            <a:extLst>
              <a:ext uri="{FF2B5EF4-FFF2-40B4-BE49-F238E27FC236}">
                <a16:creationId xmlns:a16="http://schemas.microsoft.com/office/drawing/2014/main" id="{F4920C35-3DA4-4E47-B87F-769C8FC475FB}"/>
              </a:ext>
            </a:extLst>
          </p:cNvPr>
          <p:cNvPicPr>
            <a:picLocks noChangeAspect="1"/>
          </p:cNvPicPr>
          <p:nvPr/>
        </p:nvPicPr>
        <p:blipFill>
          <a:blip r:embed="rId11"/>
          <a:stretch>
            <a:fillRect/>
          </a:stretch>
        </p:blipFill>
        <p:spPr>
          <a:xfrm>
            <a:off x="7900819" y="5326902"/>
            <a:ext cx="289421" cy="542091"/>
          </a:xfrm>
          <a:prstGeom prst="rect">
            <a:avLst/>
          </a:prstGeom>
        </p:spPr>
      </p:pic>
      <p:sp>
        <p:nvSpPr>
          <p:cNvPr id="17" name="ZoneTexte 16">
            <a:extLst>
              <a:ext uri="{FF2B5EF4-FFF2-40B4-BE49-F238E27FC236}">
                <a16:creationId xmlns:a16="http://schemas.microsoft.com/office/drawing/2014/main" id="{52363EDD-7D50-4CB6-8A5B-E5C20E3C454C}"/>
              </a:ext>
            </a:extLst>
          </p:cNvPr>
          <p:cNvSpPr txBox="1"/>
          <p:nvPr/>
        </p:nvSpPr>
        <p:spPr>
          <a:xfrm>
            <a:off x="5338628" y="1550023"/>
            <a:ext cx="3492319" cy="785280"/>
          </a:xfrm>
          <a:prstGeom prst="rect">
            <a:avLst/>
          </a:prstGeom>
          <a:noFill/>
        </p:spPr>
        <p:txBody>
          <a:bodyPr wrap="square" rtlCol="0">
            <a:spAutoFit/>
          </a:bodyPr>
          <a:lstStyle/>
          <a:p>
            <a:pPr>
              <a:lnSpc>
                <a:spcPct val="150000"/>
              </a:lnSpc>
            </a:pPr>
            <a:r>
              <a:rPr lang="en-GB" sz="1600" b="1" dirty="0">
                <a:solidFill>
                  <a:srgbClr val="800000"/>
                </a:solidFill>
                <a:latin typeface="Arial" panose="020B0604020202020204"/>
                <a:cs typeface="Arial" panose="020B0604020202020204"/>
              </a:rPr>
              <a:t>✓</a:t>
            </a:r>
            <a:r>
              <a:rPr lang="en-GB" sz="1600" b="1" dirty="0">
                <a:solidFill>
                  <a:prstClr val="black"/>
                </a:solidFill>
                <a:latin typeface="Arial" panose="020B0604020202020204"/>
                <a:cs typeface="Arial" panose="020B0604020202020204"/>
              </a:rPr>
              <a:t> </a:t>
            </a:r>
            <a:r>
              <a:rPr lang="en-GB" sz="1600" b="1" dirty="0">
                <a:latin typeface="Arial" panose="020B0604020202020204"/>
                <a:cs typeface="Arial" panose="020B0604020202020204"/>
              </a:rPr>
              <a:t>Understanding the World</a:t>
            </a:r>
          </a:p>
          <a:p>
            <a:pPr>
              <a:lnSpc>
                <a:spcPct val="150000"/>
              </a:lnSpc>
            </a:pPr>
            <a:r>
              <a:rPr lang="en-GB" sz="1600" b="1" dirty="0">
                <a:solidFill>
                  <a:srgbClr val="800000"/>
                </a:solidFill>
                <a:latin typeface="Arial" panose="020B0604020202020204"/>
                <a:cs typeface="Arial" panose="020B0604020202020204"/>
              </a:rPr>
              <a:t>✓</a:t>
            </a:r>
            <a:r>
              <a:rPr lang="en-GB" sz="1600" b="1" dirty="0">
                <a:solidFill>
                  <a:prstClr val="black"/>
                </a:solidFill>
                <a:latin typeface="Arial" panose="020B0604020202020204"/>
                <a:cs typeface="Arial" panose="020B0604020202020204"/>
              </a:rPr>
              <a:t> </a:t>
            </a:r>
            <a:r>
              <a:rPr lang="en-GB" sz="1600" b="1" dirty="0">
                <a:latin typeface="Arial" panose="020B0604020202020204"/>
                <a:cs typeface="Arial" panose="020B0604020202020204"/>
              </a:rPr>
              <a:t>Organizing the objects</a:t>
            </a:r>
          </a:p>
        </p:txBody>
      </p:sp>
      <p:sp>
        <p:nvSpPr>
          <p:cNvPr id="2" name="Ellipse 1">
            <a:extLst>
              <a:ext uri="{FF2B5EF4-FFF2-40B4-BE49-F238E27FC236}">
                <a16:creationId xmlns:a16="http://schemas.microsoft.com/office/drawing/2014/main" id="{B9686E3C-9395-4DDD-87F5-0A3B2C374282}"/>
              </a:ext>
            </a:extLst>
          </p:cNvPr>
          <p:cNvSpPr/>
          <p:nvPr/>
        </p:nvSpPr>
        <p:spPr>
          <a:xfrm>
            <a:off x="4996849" y="3730621"/>
            <a:ext cx="1932921" cy="1368447"/>
          </a:xfrm>
          <a:prstGeom prst="ellipse">
            <a:avLst/>
          </a:prstGeom>
          <a:noFill/>
          <a:ln>
            <a:solidFill>
              <a:srgbClr val="0099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8" name="Ellipse 17">
            <a:extLst>
              <a:ext uri="{FF2B5EF4-FFF2-40B4-BE49-F238E27FC236}">
                <a16:creationId xmlns:a16="http://schemas.microsoft.com/office/drawing/2014/main" id="{3279F492-F19B-4842-A698-B1B1248E774B}"/>
              </a:ext>
            </a:extLst>
          </p:cNvPr>
          <p:cNvSpPr/>
          <p:nvPr/>
        </p:nvSpPr>
        <p:spPr>
          <a:xfrm>
            <a:off x="6552270" y="4937908"/>
            <a:ext cx="1882569" cy="1320077"/>
          </a:xfrm>
          <a:prstGeom prst="ellipse">
            <a:avLst/>
          </a:prstGeom>
          <a:noFill/>
          <a:ln>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4" name="Image 3">
            <a:extLst>
              <a:ext uri="{FF2B5EF4-FFF2-40B4-BE49-F238E27FC236}">
                <a16:creationId xmlns:a16="http://schemas.microsoft.com/office/drawing/2014/main" id="{2502D74C-6681-40D7-9A19-551D8F8107D5}"/>
              </a:ext>
            </a:extLst>
          </p:cNvPr>
          <p:cNvPicPr>
            <a:picLocks noChangeAspect="1"/>
          </p:cNvPicPr>
          <p:nvPr/>
        </p:nvPicPr>
        <p:blipFill>
          <a:blip r:embed="rId12"/>
          <a:stretch>
            <a:fillRect/>
          </a:stretch>
        </p:blipFill>
        <p:spPr>
          <a:xfrm>
            <a:off x="5605187" y="4488935"/>
            <a:ext cx="384344" cy="477331"/>
          </a:xfrm>
          <a:prstGeom prst="rect">
            <a:avLst/>
          </a:prstGeom>
        </p:spPr>
      </p:pic>
      <p:pic>
        <p:nvPicPr>
          <p:cNvPr id="5" name="Image 4">
            <a:extLst>
              <a:ext uri="{FF2B5EF4-FFF2-40B4-BE49-F238E27FC236}">
                <a16:creationId xmlns:a16="http://schemas.microsoft.com/office/drawing/2014/main" id="{B303AFFA-ED57-4142-AF07-E84129D5F6D6}"/>
              </a:ext>
            </a:extLst>
          </p:cNvPr>
          <p:cNvPicPr>
            <a:picLocks noChangeAspect="1"/>
          </p:cNvPicPr>
          <p:nvPr/>
        </p:nvPicPr>
        <p:blipFill>
          <a:blip r:embed="rId13"/>
          <a:stretch>
            <a:fillRect/>
          </a:stretch>
        </p:blipFill>
        <p:spPr>
          <a:xfrm>
            <a:off x="5150101" y="4123056"/>
            <a:ext cx="377054" cy="516274"/>
          </a:xfrm>
          <a:prstGeom prst="rect">
            <a:avLst/>
          </a:prstGeom>
        </p:spPr>
      </p:pic>
      <p:pic>
        <p:nvPicPr>
          <p:cNvPr id="15" name="Image 14">
            <a:extLst>
              <a:ext uri="{FF2B5EF4-FFF2-40B4-BE49-F238E27FC236}">
                <a16:creationId xmlns:a16="http://schemas.microsoft.com/office/drawing/2014/main" id="{09A5491E-E504-4AFE-ACF3-E5FD2CB6818B}"/>
              </a:ext>
            </a:extLst>
          </p:cNvPr>
          <p:cNvPicPr>
            <a:picLocks noChangeAspect="1"/>
          </p:cNvPicPr>
          <p:nvPr/>
        </p:nvPicPr>
        <p:blipFill>
          <a:blip r:embed="rId14"/>
          <a:stretch>
            <a:fillRect/>
          </a:stretch>
        </p:blipFill>
        <p:spPr>
          <a:xfrm>
            <a:off x="6332707" y="3969474"/>
            <a:ext cx="364942" cy="420236"/>
          </a:xfrm>
          <a:prstGeom prst="rect">
            <a:avLst/>
          </a:prstGeom>
        </p:spPr>
      </p:pic>
      <p:cxnSp>
        <p:nvCxnSpPr>
          <p:cNvPr id="21" name="Connecteur : en arc 20">
            <a:extLst>
              <a:ext uri="{FF2B5EF4-FFF2-40B4-BE49-F238E27FC236}">
                <a16:creationId xmlns:a16="http://schemas.microsoft.com/office/drawing/2014/main" id="{A36E3FF0-802A-45CC-8AD9-763D6DD94ABC}"/>
              </a:ext>
            </a:extLst>
          </p:cNvPr>
          <p:cNvCxnSpPr>
            <a:endCxn id="2" idx="0"/>
          </p:cNvCxnSpPr>
          <p:nvPr/>
        </p:nvCxnSpPr>
        <p:spPr>
          <a:xfrm>
            <a:off x="4552143" y="2593326"/>
            <a:ext cx="1411167" cy="1137295"/>
          </a:xfrm>
          <a:prstGeom prst="curvedConnector2">
            <a:avLst/>
          </a:prstGeom>
          <a:ln w="12700">
            <a:solidFill>
              <a:srgbClr val="0099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Connecteur : en arc 23">
            <a:extLst>
              <a:ext uri="{FF2B5EF4-FFF2-40B4-BE49-F238E27FC236}">
                <a16:creationId xmlns:a16="http://schemas.microsoft.com/office/drawing/2014/main" id="{41016072-45E4-411B-897B-A995F89C512F}"/>
              </a:ext>
            </a:extLst>
          </p:cNvPr>
          <p:cNvCxnSpPr>
            <a:cxnSpLocks/>
            <a:endCxn id="18" idx="0"/>
          </p:cNvCxnSpPr>
          <p:nvPr/>
        </p:nvCxnSpPr>
        <p:spPr>
          <a:xfrm>
            <a:off x="4552143" y="2593326"/>
            <a:ext cx="2941412" cy="2344582"/>
          </a:xfrm>
          <a:prstGeom prst="curvedConnector2">
            <a:avLst/>
          </a:prstGeom>
          <a:ln w="12700">
            <a:solidFill>
              <a:schemeClr val="accent6">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1" name="Image 30">
            <a:extLst>
              <a:ext uri="{FF2B5EF4-FFF2-40B4-BE49-F238E27FC236}">
                <a16:creationId xmlns:a16="http://schemas.microsoft.com/office/drawing/2014/main" id="{A8F74EC0-5D89-4DC4-BF5A-8428D6385F2A}"/>
              </a:ext>
            </a:extLst>
          </p:cNvPr>
          <p:cNvPicPr>
            <a:picLocks noChangeAspect="1"/>
          </p:cNvPicPr>
          <p:nvPr/>
        </p:nvPicPr>
        <p:blipFill>
          <a:blip r:embed="rId7"/>
          <a:stretch>
            <a:fillRect/>
          </a:stretch>
        </p:blipFill>
        <p:spPr>
          <a:xfrm>
            <a:off x="5914410" y="3793359"/>
            <a:ext cx="349182" cy="428542"/>
          </a:xfrm>
          <a:prstGeom prst="rect">
            <a:avLst/>
          </a:prstGeom>
        </p:spPr>
      </p:pic>
      <p:sp>
        <p:nvSpPr>
          <p:cNvPr id="40" name="ZoneTexte 39"/>
          <p:cNvSpPr txBox="1"/>
          <p:nvPr/>
        </p:nvSpPr>
        <p:spPr>
          <a:xfrm>
            <a:off x="592051" y="1080214"/>
            <a:ext cx="4074492" cy="369332"/>
          </a:xfrm>
          <a:prstGeom prst="rect">
            <a:avLst/>
          </a:prstGeom>
          <a:noFill/>
        </p:spPr>
        <p:txBody>
          <a:bodyPr wrap="square" rtlCol="0">
            <a:spAutoFit/>
          </a:bodyPr>
          <a:lstStyle/>
          <a:p>
            <a:pPr marL="1347788" marR="0" lvl="0" indent="-1347788" algn="l"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smtClean="0">
                <a:ln>
                  <a:noFill/>
                </a:ln>
                <a:solidFill>
                  <a:prstClr val="black"/>
                </a:solidFill>
                <a:effectLst/>
                <a:uLnTx/>
                <a:uFillTx/>
                <a:latin typeface="Arial" panose="020B0604020202020204"/>
                <a:ea typeface="+mn-ea"/>
                <a:cs typeface="Arial" panose="020B0604020202020204"/>
              </a:rPr>
              <a:t>What</a:t>
            </a:r>
            <a:r>
              <a:rPr kumimoji="0" lang="en-GB" sz="1800" b="1" i="0" u="none" strike="noStrike" kern="1200" cap="none" spc="0" normalizeH="0" noProof="0" dirty="0" smtClean="0">
                <a:ln>
                  <a:noFill/>
                </a:ln>
                <a:solidFill>
                  <a:prstClr val="black"/>
                </a:solidFill>
                <a:effectLst/>
                <a:uLnTx/>
                <a:uFillTx/>
                <a:latin typeface="Arial" panose="020B0604020202020204"/>
                <a:ea typeface="+mn-ea"/>
                <a:cs typeface="Arial" panose="020B0604020202020204"/>
              </a:rPr>
              <a:t> is a concept for?</a:t>
            </a:r>
            <a:endParaRPr kumimoji="0" lang="en-GB" sz="1800" b="1" i="0" u="none" strike="noStrike" kern="1200" cap="none" spc="0" normalizeH="0" baseline="0" noProof="0" dirty="0">
              <a:ln>
                <a:noFill/>
              </a:ln>
              <a:solidFill>
                <a:prstClr val="black"/>
              </a:solidFill>
              <a:effectLst/>
              <a:uLnTx/>
              <a:uFillTx/>
              <a:latin typeface="Arial" panose="020B0604020202020204"/>
              <a:ea typeface="+mn-ea"/>
              <a:cs typeface="Arial" panose="020B0604020202020204"/>
            </a:endParaRPr>
          </a:p>
        </p:txBody>
      </p:sp>
      <p:sp>
        <p:nvSpPr>
          <p:cNvPr id="33" name="Ellipse 32">
            <a:extLst>
              <a:ext uri="{FF2B5EF4-FFF2-40B4-BE49-F238E27FC236}">
                <a16:creationId xmlns:a16="http://schemas.microsoft.com/office/drawing/2014/main" id="{EBAE321A-4FC4-447D-A70F-77DC544B60CE}"/>
              </a:ext>
            </a:extLst>
          </p:cNvPr>
          <p:cNvSpPr/>
          <p:nvPr/>
        </p:nvSpPr>
        <p:spPr>
          <a:xfrm>
            <a:off x="6135493" y="3765617"/>
            <a:ext cx="1138042" cy="2470746"/>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41" name="Connecteur : en arc 40">
            <a:extLst>
              <a:ext uri="{FF2B5EF4-FFF2-40B4-BE49-F238E27FC236}">
                <a16:creationId xmlns:a16="http://schemas.microsoft.com/office/drawing/2014/main" id="{F1E31374-88D5-428F-AFB9-4F7F431A9B29}"/>
              </a:ext>
            </a:extLst>
          </p:cNvPr>
          <p:cNvCxnSpPr>
            <a:cxnSpLocks/>
            <a:endCxn id="33" idx="0"/>
          </p:cNvCxnSpPr>
          <p:nvPr/>
        </p:nvCxnSpPr>
        <p:spPr>
          <a:xfrm>
            <a:off x="4552143" y="2595021"/>
            <a:ext cx="2152371" cy="1170596"/>
          </a:xfrm>
          <a:prstGeom prst="curvedConnector2">
            <a:avLst/>
          </a:prstGeom>
          <a:ln w="127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29" name="ZoneTexte 28">
            <a:extLst>
              <a:ext uri="{FF2B5EF4-FFF2-40B4-BE49-F238E27FC236}">
                <a16:creationId xmlns:a16="http://schemas.microsoft.com/office/drawing/2014/main" id="{D506747E-C4B6-4613-BE67-E63B2D0284C1}"/>
              </a:ext>
            </a:extLst>
          </p:cNvPr>
          <p:cNvSpPr txBox="1"/>
          <p:nvPr/>
        </p:nvSpPr>
        <p:spPr>
          <a:xfrm>
            <a:off x="6251690" y="2494057"/>
            <a:ext cx="2816534" cy="646331"/>
          </a:xfrm>
          <a:prstGeom prst="rect">
            <a:avLst/>
          </a:prstGeom>
          <a:noFill/>
        </p:spPr>
        <p:txBody>
          <a:bodyPr wrap="square" rtlCol="0">
            <a:spAutoFit/>
          </a:bodyPr>
          <a:lstStyle/>
          <a:p>
            <a:r>
              <a:rPr lang="en-GB" dirty="0">
                <a:solidFill>
                  <a:prstClr val="black"/>
                </a:solidFill>
                <a:latin typeface="Calibri"/>
              </a:rPr>
              <a:t>Gathering objects </a:t>
            </a:r>
          </a:p>
          <a:p>
            <a:r>
              <a:rPr lang="en-GB" dirty="0">
                <a:solidFill>
                  <a:prstClr val="black"/>
                </a:solidFill>
                <a:latin typeface="Calibri"/>
              </a:rPr>
              <a:t>sharing the </a:t>
            </a:r>
            <a:r>
              <a:rPr lang="en-GB" u="sng" dirty="0">
                <a:solidFill>
                  <a:prstClr val="black"/>
                </a:solidFill>
                <a:latin typeface="Calibri"/>
              </a:rPr>
              <a:t>same properties</a:t>
            </a:r>
          </a:p>
        </p:txBody>
      </p:sp>
      <p:sp>
        <p:nvSpPr>
          <p:cNvPr id="36" name="Text Box 4">
            <a:extLst>
              <a:ext uri="{FF2B5EF4-FFF2-40B4-BE49-F238E27FC236}">
                <a16:creationId xmlns:a16="http://schemas.microsoft.com/office/drawing/2014/main" id="{B27924F8-B5C2-474D-88D2-9823EA3C862C}"/>
              </a:ext>
            </a:extLst>
          </p:cNvPr>
          <p:cNvSpPr txBox="1">
            <a:spLocks noChangeArrowheads="1"/>
          </p:cNvSpPr>
          <p:nvPr/>
        </p:nvSpPr>
        <p:spPr bwMode="auto">
          <a:xfrm>
            <a:off x="163513" y="153988"/>
            <a:ext cx="1786417" cy="461665"/>
          </a:xfrm>
          <a:prstGeom prst="rect">
            <a:avLst/>
          </a:prstGeom>
          <a:noFill/>
          <a:ln w="9525">
            <a:noFill/>
            <a:miter lim="800000"/>
            <a:headEnd/>
            <a:tailEnd/>
          </a:ln>
        </p:spPr>
        <p:txBody>
          <a:bodyPr wrap="none">
            <a:spAutoFit/>
          </a:bodyPr>
          <a:lstStyle/>
          <a:p>
            <a:pPr defTabSz="914400" fontAlgn="base">
              <a:spcBef>
                <a:spcPct val="0"/>
              </a:spcBef>
              <a:spcAft>
                <a:spcPct val="0"/>
              </a:spcAft>
              <a:tabLst>
                <a:tab pos="361950" algn="l"/>
              </a:tabLst>
            </a:pPr>
            <a:r>
              <a:rPr lang="fr-FR" dirty="0">
                <a:solidFill>
                  <a:srgbClr val="7F7F7F"/>
                </a:solidFill>
                <a:latin typeface="Brush Script MT" pitchFamily="66" charset="0"/>
                <a:sym typeface="Wingdings" pitchFamily="2" charset="2"/>
              </a:rPr>
              <a:t></a:t>
            </a:r>
            <a:r>
              <a:rPr lang="fr-FR" sz="2400" dirty="0">
                <a:solidFill>
                  <a:srgbClr val="7F7F7F"/>
                </a:solidFill>
                <a:latin typeface="Brush Script MT" pitchFamily="66" charset="0"/>
                <a:sym typeface="Wingdings" pitchFamily="2" charset="2"/>
              </a:rPr>
              <a:t> </a:t>
            </a:r>
            <a:r>
              <a:rPr lang="fr-FR" sz="2200" dirty="0">
                <a:solidFill>
                  <a:srgbClr val="17606C"/>
                </a:solidFill>
                <a:latin typeface="Arial Black" pitchFamily="34" charset="0"/>
              </a:rPr>
              <a:t>Concept</a:t>
            </a:r>
          </a:p>
        </p:txBody>
      </p:sp>
    </p:spTree>
    <p:extLst>
      <p:ext uri="{BB962C8B-B14F-4D97-AF65-F5344CB8AC3E}">
        <p14:creationId xmlns:p14="http://schemas.microsoft.com/office/powerpoint/2010/main" val="378293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animBg="1"/>
      <p:bldP spid="18" grpId="0" animBg="1"/>
      <p:bldP spid="40" grpId="0"/>
      <p:bldP spid="33" grpId="0" animBg="1"/>
      <p:bldP spid="29" grpId="0"/>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726</TotalTime>
  <Words>601</Words>
  <Application>Microsoft Office PowerPoint</Application>
  <PresentationFormat>Affichage à l'écran (4:3)</PresentationFormat>
  <Paragraphs>215</Paragraphs>
  <Slides>18</Slides>
  <Notes>4</Notes>
  <HiddenSlides>0</HiddenSlides>
  <MMClips>0</MMClips>
  <ScaleCrop>false</ScaleCrop>
  <HeadingPairs>
    <vt:vector size="8" baseType="variant">
      <vt:variant>
        <vt:lpstr>Polices utilisées</vt:lpstr>
      </vt:variant>
      <vt:variant>
        <vt:i4>9</vt:i4>
      </vt:variant>
      <vt:variant>
        <vt:lpstr>Thème</vt:lpstr>
      </vt:variant>
      <vt:variant>
        <vt:i4>3</vt:i4>
      </vt:variant>
      <vt:variant>
        <vt:lpstr>Serveurs OLE incorporés</vt:lpstr>
      </vt:variant>
      <vt:variant>
        <vt:i4>1</vt:i4>
      </vt:variant>
      <vt:variant>
        <vt:lpstr>Titres des diapositives</vt:lpstr>
      </vt:variant>
      <vt:variant>
        <vt:i4>18</vt:i4>
      </vt:variant>
    </vt:vector>
  </HeadingPairs>
  <TitlesOfParts>
    <vt:vector size="31" baseType="lpstr">
      <vt:lpstr>ＭＳ Ｐゴシック</vt:lpstr>
      <vt:lpstr>Zapf Dingbats</vt:lpstr>
      <vt:lpstr>Arial</vt:lpstr>
      <vt:lpstr>Arial Black</vt:lpstr>
      <vt:lpstr>Brush Script MT</vt:lpstr>
      <vt:lpstr>Calibri</vt:lpstr>
      <vt:lpstr>Calibri Light</vt:lpstr>
      <vt:lpstr>Symbol</vt:lpstr>
      <vt:lpstr>Wingdings</vt:lpstr>
      <vt:lpstr>Thème Office</vt:lpstr>
      <vt:lpstr>1_Thème Office</vt:lpstr>
      <vt:lpstr>2_Thème Office</vt:lpstr>
      <vt:lpstr>Document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Christophe Roche</dc:creator>
  <cp:lastModifiedBy>Christophe Roche</cp:lastModifiedBy>
  <cp:revision>52</cp:revision>
  <dcterms:created xsi:type="dcterms:W3CDTF">2019-12-08T19:16:44Z</dcterms:created>
  <dcterms:modified xsi:type="dcterms:W3CDTF">2020-02-23T18:21:38Z</dcterms:modified>
</cp:coreProperties>
</file>