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3"/>
  </p:notesMasterIdLst>
  <p:sldIdLst>
    <p:sldId id="1149" r:id="rId3"/>
    <p:sldId id="956" r:id="rId4"/>
    <p:sldId id="1068" r:id="rId5"/>
    <p:sldId id="816" r:id="rId6"/>
    <p:sldId id="337" r:id="rId7"/>
    <p:sldId id="396" r:id="rId8"/>
    <p:sldId id="817" r:id="rId9"/>
    <p:sldId id="464" r:id="rId10"/>
    <p:sldId id="950" r:id="rId11"/>
    <p:sldId id="1109" r:id="rId12"/>
    <p:sldId id="1153" r:id="rId13"/>
    <p:sldId id="339" r:id="rId14"/>
    <p:sldId id="340" r:id="rId15"/>
    <p:sldId id="341" r:id="rId16"/>
    <p:sldId id="1108" r:id="rId17"/>
    <p:sldId id="987" r:id="rId18"/>
    <p:sldId id="1106" r:id="rId19"/>
    <p:sldId id="1107" r:id="rId20"/>
    <p:sldId id="1105" r:id="rId21"/>
    <p:sldId id="1130" r:id="rId22"/>
    <p:sldId id="344" r:id="rId23"/>
    <p:sldId id="346" r:id="rId24"/>
    <p:sldId id="345" r:id="rId25"/>
    <p:sldId id="348" r:id="rId26"/>
    <p:sldId id="349" r:id="rId27"/>
    <p:sldId id="819" r:id="rId28"/>
    <p:sldId id="351" r:id="rId29"/>
    <p:sldId id="820" r:id="rId30"/>
    <p:sldId id="821" r:id="rId31"/>
    <p:sldId id="1131" r:id="rId32"/>
    <p:sldId id="347" r:id="rId33"/>
    <p:sldId id="1069" r:id="rId34"/>
    <p:sldId id="523" r:id="rId35"/>
    <p:sldId id="1101" r:id="rId36"/>
    <p:sldId id="355" r:id="rId37"/>
    <p:sldId id="524" r:id="rId38"/>
    <p:sldId id="398" r:id="rId39"/>
    <p:sldId id="1150" r:id="rId40"/>
    <p:sldId id="1103" r:id="rId41"/>
    <p:sldId id="1151"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316B97"/>
    <a:srgbClr val="598BB7"/>
    <a:srgbClr val="1D4841"/>
    <a:srgbClr val="0E416D"/>
    <a:srgbClr val="0B3C6C"/>
    <a:srgbClr val="17606C"/>
    <a:srgbClr val="E6E6E6"/>
    <a:srgbClr val="990033"/>
    <a:srgbClr val="1818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13" autoAdjust="0"/>
    <p:restoredTop sz="96051" autoAdjust="0"/>
  </p:normalViewPr>
  <p:slideViewPr>
    <p:cSldViewPr snapToGrid="0">
      <p:cViewPr varScale="1">
        <p:scale>
          <a:sx n="63" d="100"/>
          <a:sy n="63" d="100"/>
        </p:scale>
        <p:origin x="1044" y="36"/>
      </p:cViewPr>
      <p:guideLst>
        <p:guide orient="horz" pos="2160"/>
        <p:guide pos="2880"/>
      </p:guideLst>
    </p:cSldViewPr>
  </p:slideViewPr>
  <p:notesTextViewPr>
    <p:cViewPr>
      <p:scale>
        <a:sx n="1" d="1"/>
        <a:sy n="1" d="1"/>
      </p:scale>
      <p:origin x="0" y="0"/>
    </p:cViewPr>
  </p:notesTextViewPr>
  <p:sorterViewPr>
    <p:cViewPr>
      <p:scale>
        <a:sx n="130" d="100"/>
        <a:sy n="130" d="100"/>
      </p:scale>
      <p:origin x="0" y="-17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CED383-4035-402A-9F12-190F696DFCE1}" type="datetimeFigureOut">
              <a:rPr lang="en-US" smtClean="0"/>
              <a:t>2/24/2020</a:t>
            </a:fld>
            <a:endParaRPr lang="en-US"/>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48F96-65D1-4C57-91A6-7AEA064F0053}" type="slidenum">
              <a:rPr lang="en-US" smtClean="0"/>
              <a:t>‹N°›</a:t>
            </a:fld>
            <a:endParaRPr lang="en-US"/>
          </a:p>
        </p:txBody>
      </p:sp>
    </p:spTree>
    <p:extLst>
      <p:ext uri="{BB962C8B-B14F-4D97-AF65-F5344CB8AC3E}">
        <p14:creationId xmlns:p14="http://schemas.microsoft.com/office/powerpoint/2010/main" val="1051534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FA1A01C-2CAD-42F3-BBC6-7BBE02C28494}" type="datetime1">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BA878-F508-457B-8E91-43F27B147CD5}" type="slidenum">
              <a:rPr lang="en-US" smtClean="0"/>
              <a:t>‹N°›</a:t>
            </a:fld>
            <a:endParaRPr lang="en-US"/>
          </a:p>
        </p:txBody>
      </p:sp>
    </p:spTree>
    <p:extLst>
      <p:ext uri="{BB962C8B-B14F-4D97-AF65-F5344CB8AC3E}">
        <p14:creationId xmlns:p14="http://schemas.microsoft.com/office/powerpoint/2010/main" val="3383056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A8D4BA8-20A4-4101-B65A-A057EA7E66CD}" type="datetime1">
              <a:rPr lang="en-US" smtClean="0">
                <a:solidFill>
                  <a:prstClr val="black">
                    <a:tint val="75000"/>
                  </a:prstClr>
                </a:solidFill>
                <a:latin typeface="Calibri"/>
              </a:rPr>
              <a:t>2/24/2020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97BA878-F508-457B-8E91-43F27B147CD5}"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1169794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0D33DBC-8F26-493A-8A2F-BA83E7F1E517}" type="datetime1">
              <a:rPr lang="en-US" smtClean="0">
                <a:solidFill>
                  <a:prstClr val="black">
                    <a:tint val="75000"/>
                  </a:prstClr>
                </a:solidFill>
                <a:latin typeface="Calibri"/>
              </a:rPr>
              <a:t>2/24/2020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97BA878-F508-457B-8E91-43F27B147CD5}"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1229572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BFAB986-F4FB-4278-A203-44EFBD6C0279}" type="datetime1">
              <a:rPr lang="en-US" smtClean="0">
                <a:solidFill>
                  <a:prstClr val="black">
                    <a:tint val="75000"/>
                  </a:prstClr>
                </a:solidFill>
                <a:latin typeface="Calibri"/>
              </a:rPr>
              <a:t>2/24/2020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97BA878-F508-457B-8E91-43F27B147CD5}"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983870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DAC8EAF-B3CD-47E6-8EB8-84E51D1B6D91}" type="datetime1">
              <a:rPr lang="en-US" smtClean="0">
                <a:solidFill>
                  <a:prstClr val="black">
                    <a:tint val="75000"/>
                  </a:prstClr>
                </a:solidFill>
                <a:latin typeface="Calibri"/>
              </a:rPr>
              <a:t>2/24/2020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97BA878-F508-457B-8E91-43F27B147CD5}"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699897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BABBF58-C6E4-4205-8357-2A3705DC3C58}" type="datetime1">
              <a:rPr lang="en-US" smtClean="0">
                <a:solidFill>
                  <a:prstClr val="black">
                    <a:tint val="75000"/>
                  </a:prstClr>
                </a:solidFill>
                <a:latin typeface="Calibri"/>
              </a:rPr>
              <a:t>2/24/2020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97BA878-F508-457B-8E91-43F27B147CD5}"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912535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1707701-2379-48A0-BB48-E94B2B291124}" type="datetime1">
              <a:rPr lang="en-US" smtClean="0">
                <a:solidFill>
                  <a:prstClr val="black">
                    <a:tint val="75000"/>
                  </a:prstClr>
                </a:solidFill>
                <a:latin typeface="Calibri"/>
              </a:rPr>
              <a:t>2/24/2020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97BA878-F508-457B-8E91-43F27B147CD5}"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905621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5A19F7-5796-4338-AA6C-F55333CDFDF5}" type="datetime1">
              <a:rPr lang="en-US" smtClean="0">
                <a:solidFill>
                  <a:prstClr val="black">
                    <a:tint val="75000"/>
                  </a:prstClr>
                </a:solidFill>
                <a:latin typeface="Calibri"/>
              </a:rPr>
              <a:t>2/24/2020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97BA878-F508-457B-8E91-43F27B147CD5}"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4159565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D84CA4E-D200-40B0-8E49-D85EC7FA6FCC}" type="datetime1">
              <a:rPr lang="en-US" smtClean="0">
                <a:solidFill>
                  <a:prstClr val="black">
                    <a:tint val="75000"/>
                  </a:prstClr>
                </a:solidFill>
                <a:latin typeface="Calibri"/>
              </a:rPr>
              <a:t>2/24/2020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97BA878-F508-457B-8E91-43F27B147CD5}"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860986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BD77091-B4EF-4194-800E-3E0FE98A0BC1}" type="datetime1">
              <a:rPr lang="en-US" smtClean="0">
                <a:solidFill>
                  <a:prstClr val="black">
                    <a:tint val="75000"/>
                  </a:prstClr>
                </a:solidFill>
                <a:latin typeface="Calibri"/>
              </a:rPr>
              <a:t>2/24/2020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97BA878-F508-457B-8E91-43F27B147CD5}"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3292013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EABED82-10F6-45C4-A627-69FFE39FE77A}" type="datetime1">
              <a:rPr lang="en-US" smtClean="0">
                <a:solidFill>
                  <a:prstClr val="black">
                    <a:tint val="75000"/>
                  </a:prstClr>
                </a:solidFill>
                <a:latin typeface="Calibri"/>
              </a:rPr>
              <a:t>2/24/2020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97BA878-F508-457B-8E91-43F27B147CD5}"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1553912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CF50DC6-7377-447A-B216-CAD4AC092349}" type="datetime1">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BA878-F508-457B-8E91-43F27B147CD5}" type="slidenum">
              <a:rPr lang="en-US" smtClean="0"/>
              <a:t>‹N°›</a:t>
            </a:fld>
            <a:endParaRPr lang="en-US"/>
          </a:p>
        </p:txBody>
      </p:sp>
    </p:spTree>
    <p:extLst>
      <p:ext uri="{BB962C8B-B14F-4D97-AF65-F5344CB8AC3E}">
        <p14:creationId xmlns:p14="http://schemas.microsoft.com/office/powerpoint/2010/main" val="511255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703FE19-0C71-4EB1-9BFA-496CF18A1EC3}" type="datetime1">
              <a:rPr lang="en-US" smtClean="0">
                <a:solidFill>
                  <a:prstClr val="black">
                    <a:tint val="75000"/>
                  </a:prstClr>
                </a:solidFill>
                <a:latin typeface="Calibri"/>
              </a:rPr>
              <a:t>2/24/2020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97BA878-F508-457B-8E91-43F27B147CD5}"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605315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720B68A-BB0B-4F73-ACFB-82DB8728C1F2}" type="datetime1">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BA878-F508-457B-8E91-43F27B147CD5}" type="slidenum">
              <a:rPr lang="en-US" smtClean="0"/>
              <a:t>‹N°›</a:t>
            </a:fld>
            <a:endParaRPr lang="en-US"/>
          </a:p>
        </p:txBody>
      </p:sp>
    </p:spTree>
    <p:extLst>
      <p:ext uri="{BB962C8B-B14F-4D97-AF65-F5344CB8AC3E}">
        <p14:creationId xmlns:p14="http://schemas.microsoft.com/office/powerpoint/2010/main" val="2873569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D872AAC-F388-452D-942A-77420081F95A}" type="datetime1">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BA878-F508-457B-8E91-43F27B147CD5}" type="slidenum">
              <a:rPr lang="en-US" smtClean="0"/>
              <a:t>‹N°›</a:t>
            </a:fld>
            <a:endParaRPr lang="en-US"/>
          </a:p>
        </p:txBody>
      </p:sp>
    </p:spTree>
    <p:extLst>
      <p:ext uri="{BB962C8B-B14F-4D97-AF65-F5344CB8AC3E}">
        <p14:creationId xmlns:p14="http://schemas.microsoft.com/office/powerpoint/2010/main" val="617155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3F9D49-9DF5-4FDD-A84A-1761D688D38F}" type="datetime1">
              <a:rPr lang="en-US" smtClean="0"/>
              <a:t>2/24/2020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7BA878-F508-457B-8E91-43F27B147CD5}" type="slidenum">
              <a:rPr lang="en-US" smtClean="0"/>
              <a:t>‹N°›</a:t>
            </a:fld>
            <a:endParaRPr lang="en-US"/>
          </a:p>
        </p:txBody>
      </p:sp>
    </p:spTree>
    <p:extLst>
      <p:ext uri="{BB962C8B-B14F-4D97-AF65-F5344CB8AC3E}">
        <p14:creationId xmlns:p14="http://schemas.microsoft.com/office/powerpoint/2010/main" val="1961088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9B8086-59ED-48C4-98F8-B521FB496843}" type="datetime1">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BA878-F508-457B-8E91-43F27B147CD5}" type="slidenum">
              <a:rPr lang="en-US" smtClean="0"/>
              <a:t>‹N°›</a:t>
            </a:fld>
            <a:endParaRPr lang="en-US"/>
          </a:p>
        </p:txBody>
      </p:sp>
    </p:spTree>
    <p:extLst>
      <p:ext uri="{BB962C8B-B14F-4D97-AF65-F5344CB8AC3E}">
        <p14:creationId xmlns:p14="http://schemas.microsoft.com/office/powerpoint/2010/main" val="2215781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D212C46-B984-45E7-8E9C-92A9F2B0C056}" type="datetime1">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BA878-F508-457B-8E91-43F27B147CD5}" type="slidenum">
              <a:rPr lang="en-US" smtClean="0"/>
              <a:t>‹N°›</a:t>
            </a:fld>
            <a:endParaRPr lang="en-US"/>
          </a:p>
        </p:txBody>
      </p:sp>
    </p:spTree>
    <p:extLst>
      <p:ext uri="{BB962C8B-B14F-4D97-AF65-F5344CB8AC3E}">
        <p14:creationId xmlns:p14="http://schemas.microsoft.com/office/powerpoint/2010/main" val="420456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0BFA49-7139-458D-9CDB-CA29844B3ED2}" type="datetime1">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BA878-F508-457B-8E91-43F27B147CD5}" type="slidenum">
              <a:rPr lang="en-US" smtClean="0"/>
              <a:t>‹N°›</a:t>
            </a:fld>
            <a:endParaRPr lang="en-US"/>
          </a:p>
        </p:txBody>
      </p:sp>
    </p:spTree>
    <p:extLst>
      <p:ext uri="{BB962C8B-B14F-4D97-AF65-F5344CB8AC3E}">
        <p14:creationId xmlns:p14="http://schemas.microsoft.com/office/powerpoint/2010/main" val="3306347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6D43C34-64EA-4890-B516-8DD7BEC7FC37}" type="datetime1">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BA878-F508-457B-8E91-43F27B147CD5}" type="slidenum">
              <a:rPr lang="en-US" smtClean="0"/>
              <a:t>‹N°›</a:t>
            </a:fld>
            <a:endParaRPr lang="en-US"/>
          </a:p>
        </p:txBody>
      </p:sp>
    </p:spTree>
    <p:extLst>
      <p:ext uri="{BB962C8B-B14F-4D97-AF65-F5344CB8AC3E}">
        <p14:creationId xmlns:p14="http://schemas.microsoft.com/office/powerpoint/2010/main" val="361787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65194-662B-4A82-A459-9C1A45FF42D7}" type="datetime1">
              <a:rPr lang="en-US" smtClean="0"/>
              <a:t>2/24/2020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7BA878-F508-457B-8E91-43F27B147CD5}" type="slidenum">
              <a:rPr lang="en-US" smtClean="0"/>
              <a:t>‹N°›</a:t>
            </a:fld>
            <a:endParaRPr lang="en-US"/>
          </a:p>
        </p:txBody>
      </p:sp>
      <p:sp>
        <p:nvSpPr>
          <p:cNvPr id="7" name="Text Box 11">
            <a:extLst>
              <a:ext uri="{FF2B5EF4-FFF2-40B4-BE49-F238E27FC236}">
                <a16:creationId xmlns:a16="http://schemas.microsoft.com/office/drawing/2014/main" id="{2ACBC017-7686-41DC-92A8-5A51F65DF3E3}"/>
              </a:ext>
            </a:extLst>
          </p:cNvPr>
          <p:cNvSpPr txBox="1">
            <a:spLocks noChangeArrowheads="1"/>
          </p:cNvSpPr>
          <p:nvPr userDrawn="1"/>
        </p:nvSpPr>
        <p:spPr bwMode="auto">
          <a:xfrm>
            <a:off x="4727070" y="6642556"/>
            <a:ext cx="4416930" cy="215444"/>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charset="0"/>
                <a:ea typeface="ＭＳ Ｐゴシック" charset="0"/>
                <a:cs typeface="Arial" charset="0"/>
              </a:rPr>
              <a:t>© Christophe Roche - </a:t>
            </a:r>
            <a:r>
              <a:rPr kumimoji="0" lang="fr-FR" sz="8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2020</a:t>
            </a:r>
          </a:p>
        </p:txBody>
      </p:sp>
    </p:spTree>
    <p:extLst>
      <p:ext uri="{BB962C8B-B14F-4D97-AF65-F5344CB8AC3E}">
        <p14:creationId xmlns:p14="http://schemas.microsoft.com/office/powerpoint/2010/main" val="91181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8" r:id="rId6"/>
    <p:sldLayoutId id="2147483669" r:id="rId7"/>
    <p:sldLayoutId id="2147483670" r:id="rId8"/>
    <p:sldLayoutId id="2147483671"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6D831-4AB9-4204-84BF-01416F64806C}" type="datetime1">
              <a:rPr lang="en-US" smtClean="0">
                <a:solidFill>
                  <a:prstClr val="black">
                    <a:tint val="75000"/>
                  </a:prstClr>
                </a:solidFill>
                <a:latin typeface="Calibri"/>
              </a:rPr>
              <a:t>2/24/2020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7BA878-F508-457B-8E91-43F27B147CD5}"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
        <p:nvSpPr>
          <p:cNvPr id="7" name="Text Box 11">
            <a:extLst>
              <a:ext uri="{FF2B5EF4-FFF2-40B4-BE49-F238E27FC236}">
                <a16:creationId xmlns:a16="http://schemas.microsoft.com/office/drawing/2014/main" id="{2ACBC017-7686-41DC-92A8-5A51F65DF3E3}"/>
              </a:ext>
            </a:extLst>
          </p:cNvPr>
          <p:cNvSpPr txBox="1">
            <a:spLocks noChangeArrowheads="1"/>
          </p:cNvSpPr>
          <p:nvPr userDrawn="1"/>
        </p:nvSpPr>
        <p:spPr bwMode="auto">
          <a:xfrm>
            <a:off x="4727070" y="6642556"/>
            <a:ext cx="4416930" cy="215444"/>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914400" eaLnBrk="1" hangingPunct="1">
              <a:spcBef>
                <a:spcPct val="50000"/>
              </a:spcBef>
              <a:defRPr/>
            </a:pPr>
            <a:r>
              <a:rPr lang="en-US" sz="800" kern="0" dirty="0">
                <a:solidFill>
                  <a:srgbClr val="000000"/>
                </a:solidFill>
                <a:cs typeface="Arial" charset="0"/>
              </a:rPr>
              <a:t>© Christophe Roche - </a:t>
            </a:r>
            <a:r>
              <a:rPr lang="fr-FR" sz="800" kern="0" dirty="0">
                <a:solidFill>
                  <a:srgbClr val="000000"/>
                </a:solidFill>
              </a:rPr>
              <a:t>2019</a:t>
            </a:r>
          </a:p>
        </p:txBody>
      </p:sp>
    </p:spTree>
    <p:extLst>
      <p:ext uri="{BB962C8B-B14F-4D97-AF65-F5344CB8AC3E}">
        <p14:creationId xmlns:p14="http://schemas.microsoft.com/office/powerpoint/2010/main" val="36531951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www.w3.org/1999/02/22-rdf-syntax-ns" TargetMode="External"/><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5.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hyperlink" Target="https://www.w3.org/TR/skos-reference/"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583413" y="1763861"/>
            <a:ext cx="5930837" cy="3622979"/>
          </a:xfrm>
          <a:prstGeom prst="rect">
            <a:avLst/>
          </a:prstGeom>
        </p:spPr>
      </p:pic>
      <p:sp>
        <p:nvSpPr>
          <p:cNvPr id="6" name="ZoneTexte 5"/>
          <p:cNvSpPr txBox="1"/>
          <p:nvPr/>
        </p:nvSpPr>
        <p:spPr>
          <a:xfrm>
            <a:off x="292360" y="292359"/>
            <a:ext cx="5813836" cy="584775"/>
          </a:xfrm>
          <a:prstGeom prst="rect">
            <a:avLst/>
          </a:prstGeom>
          <a:noFill/>
        </p:spPr>
        <p:txBody>
          <a:bodyPr wrap="none" rtlCol="0">
            <a:spAutoFit/>
          </a:bodyPr>
          <a:lstStyle/>
          <a:p>
            <a:r>
              <a:rPr lang="en-GB" sz="3200" dirty="0">
                <a:solidFill>
                  <a:srgbClr val="800000"/>
                </a:solidFill>
                <a:latin typeface="Arial Black" panose="020B0A04020102020204" pitchFamily="34" charset="0"/>
              </a:rPr>
              <a:t>Part 4: Knowledge Graph</a:t>
            </a:r>
          </a:p>
        </p:txBody>
      </p:sp>
      <p:sp>
        <p:nvSpPr>
          <p:cNvPr id="2" name="Espace réservé du numéro de diapositive 1"/>
          <p:cNvSpPr>
            <a:spLocks noGrp="1"/>
          </p:cNvSpPr>
          <p:nvPr>
            <p:ph type="sldNum" sz="quarter" idx="12"/>
          </p:nvPr>
        </p:nvSpPr>
        <p:spPr/>
        <p:txBody>
          <a:bodyPr/>
          <a:lstStyle/>
          <a:p>
            <a:fld id="{797BA878-F508-457B-8E91-43F27B147CD5}" type="slidenum">
              <a:rPr lang="en-US" smtClean="0"/>
              <a:t>1</a:t>
            </a:fld>
            <a:endParaRPr lang="en-US"/>
          </a:p>
        </p:txBody>
      </p:sp>
    </p:spTree>
    <p:extLst>
      <p:ext uri="{BB962C8B-B14F-4D97-AF65-F5344CB8AC3E}">
        <p14:creationId xmlns:p14="http://schemas.microsoft.com/office/powerpoint/2010/main" val="7822789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10</a:t>
            </a:fld>
            <a:endParaRPr lang="fr-FR"/>
          </a:p>
        </p:txBody>
      </p:sp>
      <p:sp>
        <p:nvSpPr>
          <p:cNvPr id="4" name="Rectangle 3"/>
          <p:cNvSpPr/>
          <p:nvPr/>
        </p:nvSpPr>
        <p:spPr>
          <a:xfrm>
            <a:off x="717409" y="1512572"/>
            <a:ext cx="6335845" cy="738664"/>
          </a:xfrm>
          <a:prstGeom prst="rect">
            <a:avLst/>
          </a:prstGeom>
        </p:spPr>
        <p:txBody>
          <a:bodyPr wrap="square">
            <a:spAutoFit/>
          </a:bodyPr>
          <a:lstStyle/>
          <a:p>
            <a:pPr algn="just"/>
            <a:r>
              <a:rPr lang="en-GB" sz="1400" b="1"/>
              <a:t>Resource Description Framework (RDF) is a model of graphs </a:t>
            </a:r>
            <a:r>
              <a:rPr lang="en-GB" sz="1400"/>
              <a:t>dedicated to describing in a formal fashion the Web resources and their metadata, in such a way so as to permit the automatic treatment of such descriptions.</a:t>
            </a:r>
          </a:p>
        </p:txBody>
      </p:sp>
      <p:pic>
        <p:nvPicPr>
          <p:cNvPr id="7" name="Image 6"/>
          <p:cNvPicPr>
            <a:picLocks noChangeAspect="1"/>
          </p:cNvPicPr>
          <p:nvPr/>
        </p:nvPicPr>
        <p:blipFill>
          <a:blip r:embed="rId2" cstate="print"/>
          <a:stretch>
            <a:fillRect/>
          </a:stretch>
        </p:blipFill>
        <p:spPr>
          <a:xfrm>
            <a:off x="7561074" y="1357833"/>
            <a:ext cx="967445" cy="1085274"/>
          </a:xfrm>
          <a:prstGeom prst="rect">
            <a:avLst/>
          </a:prstGeom>
        </p:spPr>
      </p:pic>
      <p:sp>
        <p:nvSpPr>
          <p:cNvPr id="9" name="Rectangle 8"/>
          <p:cNvSpPr/>
          <p:nvPr/>
        </p:nvSpPr>
        <p:spPr>
          <a:xfrm>
            <a:off x="717409" y="4257617"/>
            <a:ext cx="6342995" cy="954107"/>
          </a:xfrm>
          <a:prstGeom prst="rect">
            <a:avLst/>
          </a:prstGeom>
        </p:spPr>
        <p:txBody>
          <a:bodyPr wrap="square">
            <a:spAutoFit/>
          </a:bodyPr>
          <a:lstStyle/>
          <a:p>
            <a:pPr algn="just"/>
            <a:r>
              <a:rPr lang="en-GB" sz="1400" b="1" dirty="0"/>
              <a:t>RDF is a standard model for data interchange on the Web</a:t>
            </a:r>
            <a:r>
              <a:rPr lang="en-GB" sz="1400" dirty="0"/>
              <a:t>. RDF has features that facilitate </a:t>
            </a:r>
            <a:r>
              <a:rPr lang="en-GB" sz="1400" b="1" dirty="0"/>
              <a:t>data merging</a:t>
            </a:r>
            <a:r>
              <a:rPr lang="en-GB" sz="1400" dirty="0"/>
              <a:t> even if the underlying schemas differ, and it specifically supports the evolution of schemas over time without requiring all the data consumers to be changed.</a:t>
            </a:r>
          </a:p>
        </p:txBody>
      </p:sp>
      <p:pic>
        <p:nvPicPr>
          <p:cNvPr id="11" name="Image 10"/>
          <p:cNvPicPr>
            <a:picLocks noChangeAspect="1"/>
          </p:cNvPicPr>
          <p:nvPr/>
        </p:nvPicPr>
        <p:blipFill>
          <a:blip r:embed="rId3" cstate="print">
            <a:clrChange>
              <a:clrFrom>
                <a:srgbClr val="FFFFFF"/>
              </a:clrFrom>
              <a:clrTo>
                <a:srgbClr val="FFFFFF">
                  <a:alpha val="0"/>
                </a:srgbClr>
              </a:clrTo>
            </a:clrChange>
          </a:blip>
          <a:stretch>
            <a:fillRect/>
          </a:stretch>
        </p:blipFill>
        <p:spPr>
          <a:xfrm>
            <a:off x="7200311" y="2981401"/>
            <a:ext cx="1803362" cy="1085697"/>
          </a:xfrm>
          <a:prstGeom prst="rect">
            <a:avLst/>
          </a:prstGeom>
        </p:spPr>
      </p:pic>
      <p:pic>
        <p:nvPicPr>
          <p:cNvPr id="12" name="Image 11"/>
          <p:cNvPicPr>
            <a:picLocks noChangeAspect="1"/>
          </p:cNvPicPr>
          <p:nvPr/>
        </p:nvPicPr>
        <p:blipFill>
          <a:blip r:embed="rId4" cstate="print"/>
          <a:stretch>
            <a:fillRect/>
          </a:stretch>
        </p:blipFill>
        <p:spPr>
          <a:xfrm>
            <a:off x="8670515" y="32847"/>
            <a:ext cx="429693" cy="466262"/>
          </a:xfrm>
          <a:prstGeom prst="rect">
            <a:avLst/>
          </a:prstGeom>
        </p:spPr>
      </p:pic>
      <p:sp>
        <p:nvSpPr>
          <p:cNvPr id="5" name="ZoneTexte 4"/>
          <p:cNvSpPr txBox="1"/>
          <p:nvPr/>
        </p:nvSpPr>
        <p:spPr>
          <a:xfrm>
            <a:off x="442246" y="835081"/>
            <a:ext cx="1940147" cy="369332"/>
          </a:xfrm>
          <a:prstGeom prst="rect">
            <a:avLst/>
          </a:prstGeom>
          <a:noFill/>
        </p:spPr>
        <p:txBody>
          <a:bodyPr wrap="none" rtlCol="0">
            <a:spAutoFit/>
          </a:bodyPr>
          <a:lstStyle/>
          <a:p>
            <a:r>
              <a:rPr lang="fr-FR" dirty="0"/>
              <a:t>✓ </a:t>
            </a:r>
            <a:r>
              <a:rPr lang="fr-FR" b="1" dirty="0">
                <a:solidFill>
                  <a:srgbClr val="800000"/>
                </a:solidFill>
              </a:rPr>
              <a:t>A Graph of Data</a:t>
            </a:r>
          </a:p>
        </p:txBody>
      </p:sp>
      <p:sp>
        <p:nvSpPr>
          <p:cNvPr id="17" name="ZoneTexte 16"/>
          <p:cNvSpPr txBox="1"/>
          <p:nvPr/>
        </p:nvSpPr>
        <p:spPr>
          <a:xfrm>
            <a:off x="54429" y="36286"/>
            <a:ext cx="6833872" cy="461665"/>
          </a:xfrm>
          <a:prstGeom prst="rect">
            <a:avLst/>
          </a:prstGeom>
          <a:noFill/>
        </p:spPr>
        <p:txBody>
          <a:bodyPr wrap="none" rtlCol="0">
            <a:spAutoFit/>
          </a:bodyPr>
          <a:lstStyle/>
          <a:p>
            <a:r>
              <a:rPr lang="en-GB" sz="2400" dirty="0">
                <a:solidFill>
                  <a:srgbClr val="800000"/>
                </a:solidFill>
                <a:latin typeface="Arial Black"/>
                <a:cs typeface="Arial Black"/>
              </a:rPr>
              <a:t>Resource Description Framework (RDF)</a:t>
            </a:r>
          </a:p>
        </p:txBody>
      </p:sp>
      <p:sp>
        <p:nvSpPr>
          <p:cNvPr id="18" name="Rectangle 17"/>
          <p:cNvSpPr/>
          <p:nvPr/>
        </p:nvSpPr>
        <p:spPr>
          <a:xfrm>
            <a:off x="710259" y="2835429"/>
            <a:ext cx="6342995" cy="954107"/>
          </a:xfrm>
          <a:prstGeom prst="rect">
            <a:avLst/>
          </a:prstGeom>
        </p:spPr>
        <p:txBody>
          <a:bodyPr wrap="square">
            <a:spAutoFit/>
          </a:bodyPr>
          <a:lstStyle/>
          <a:p>
            <a:pPr algn="just"/>
            <a:r>
              <a:rPr lang="en-GB" sz="1400" b="1" dirty="0"/>
              <a:t>RDF is a directed, </a:t>
            </a:r>
            <a:r>
              <a:rPr lang="en-GB" sz="1400" b="1" dirty="0" err="1"/>
              <a:t>labeled</a:t>
            </a:r>
            <a:r>
              <a:rPr lang="en-GB" sz="1400" b="1" dirty="0"/>
              <a:t> graph data format for representing information in the Web</a:t>
            </a:r>
            <a:r>
              <a:rPr lang="en-GB" sz="1400" dirty="0"/>
              <a:t>. RDF is often used to represent, among other things, personal information, social networks, metadata about digital </a:t>
            </a:r>
            <a:r>
              <a:rPr lang="en-GB" sz="1400" dirty="0" err="1"/>
              <a:t>artifacts</a:t>
            </a:r>
            <a:r>
              <a:rPr lang="en-GB" sz="1400" dirty="0"/>
              <a:t>, as well as to provide a means of integration over disparate sources of information. </a:t>
            </a:r>
          </a:p>
        </p:txBody>
      </p:sp>
    </p:spTree>
    <p:extLst>
      <p:ext uri="{BB962C8B-B14F-4D97-AF65-F5344CB8AC3E}">
        <p14:creationId xmlns:p14="http://schemas.microsoft.com/office/powerpoint/2010/main" val="221156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359B2-965F-1B4D-ACDA-910299BF28A1}"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Image 6"/>
          <p:cNvPicPr>
            <a:picLocks noChangeAspect="1"/>
          </p:cNvPicPr>
          <p:nvPr/>
        </p:nvPicPr>
        <p:blipFill>
          <a:blip r:embed="rId2" cstate="print"/>
          <a:stretch>
            <a:fillRect/>
          </a:stretch>
        </p:blipFill>
        <p:spPr>
          <a:xfrm>
            <a:off x="7561074" y="1357833"/>
            <a:ext cx="967445" cy="1085274"/>
          </a:xfrm>
          <a:prstGeom prst="rect">
            <a:avLst/>
          </a:prstGeom>
        </p:spPr>
      </p:pic>
      <p:pic>
        <p:nvPicPr>
          <p:cNvPr id="11" name="Image 10"/>
          <p:cNvPicPr>
            <a:picLocks noChangeAspect="1"/>
          </p:cNvPicPr>
          <p:nvPr/>
        </p:nvPicPr>
        <p:blipFill>
          <a:blip r:embed="rId3" cstate="print">
            <a:clrChange>
              <a:clrFrom>
                <a:srgbClr val="FFFFFF"/>
              </a:clrFrom>
              <a:clrTo>
                <a:srgbClr val="FFFFFF">
                  <a:alpha val="0"/>
                </a:srgbClr>
              </a:clrTo>
            </a:clrChange>
          </a:blip>
          <a:stretch>
            <a:fillRect/>
          </a:stretch>
        </p:blipFill>
        <p:spPr>
          <a:xfrm>
            <a:off x="7200311" y="2981401"/>
            <a:ext cx="1803362" cy="1085697"/>
          </a:xfrm>
          <a:prstGeom prst="rect">
            <a:avLst/>
          </a:prstGeom>
        </p:spPr>
      </p:pic>
      <p:pic>
        <p:nvPicPr>
          <p:cNvPr id="12" name="Image 11"/>
          <p:cNvPicPr>
            <a:picLocks noChangeAspect="1"/>
          </p:cNvPicPr>
          <p:nvPr/>
        </p:nvPicPr>
        <p:blipFill>
          <a:blip r:embed="rId4" cstate="print"/>
          <a:stretch>
            <a:fillRect/>
          </a:stretch>
        </p:blipFill>
        <p:spPr>
          <a:xfrm>
            <a:off x="8670515" y="32847"/>
            <a:ext cx="429693" cy="466262"/>
          </a:xfrm>
          <a:prstGeom prst="rect">
            <a:avLst/>
          </a:prstGeom>
        </p:spPr>
      </p:pic>
      <p:sp>
        <p:nvSpPr>
          <p:cNvPr id="5" name="ZoneTexte 4"/>
          <p:cNvSpPr txBox="1"/>
          <p:nvPr/>
        </p:nvSpPr>
        <p:spPr>
          <a:xfrm>
            <a:off x="442246" y="835081"/>
            <a:ext cx="194014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1" i="0" u="none" strike="noStrike" kern="1200" cap="none" spc="0" normalizeH="0" baseline="0" noProof="0" dirty="0">
                <a:ln>
                  <a:noFill/>
                </a:ln>
                <a:solidFill>
                  <a:srgbClr val="800000"/>
                </a:solidFill>
                <a:effectLst/>
                <a:uLnTx/>
                <a:uFillTx/>
                <a:latin typeface="Calibri"/>
                <a:ea typeface="+mn-ea"/>
                <a:cs typeface="+mn-cs"/>
              </a:rPr>
              <a:t>A Graph of Data</a:t>
            </a:r>
          </a:p>
        </p:txBody>
      </p:sp>
      <p:sp>
        <p:nvSpPr>
          <p:cNvPr id="13" name="Rectangle 12"/>
          <p:cNvSpPr/>
          <p:nvPr/>
        </p:nvSpPr>
        <p:spPr>
          <a:xfrm>
            <a:off x="710090" y="1691151"/>
            <a:ext cx="6342995" cy="95410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RDF extends the linking structure of the Web to use </a:t>
            </a:r>
            <a:r>
              <a:rPr kumimoji="0" lang="en-GB" sz="1400" b="1" i="0" u="none" strike="noStrike" kern="1200" cap="none" spc="0" normalizeH="0" baseline="0" noProof="0" dirty="0">
                <a:ln>
                  <a:noFill/>
                </a:ln>
                <a:solidFill>
                  <a:prstClr val="black"/>
                </a:solidFill>
                <a:effectLst/>
                <a:uLnTx/>
                <a:uFillTx/>
                <a:latin typeface="Calibri"/>
                <a:ea typeface="+mn-ea"/>
                <a:cs typeface="+mn-cs"/>
              </a:rPr>
              <a:t>URIs to name the relationship between things as well as the two ends of the link</a:t>
            </a:r>
            <a:r>
              <a:rPr kumimoji="0" lang="en-GB" sz="1400" b="0" i="0" u="none" strike="noStrike" kern="1200" cap="none" spc="0" normalizeH="0" baseline="0" noProof="0" dirty="0">
                <a:ln>
                  <a:noFill/>
                </a:ln>
                <a:solidFill>
                  <a:prstClr val="black"/>
                </a:solidFill>
                <a:effectLst/>
                <a:uLnTx/>
                <a:uFillTx/>
                <a:latin typeface="Calibri"/>
                <a:ea typeface="+mn-ea"/>
                <a:cs typeface="+mn-cs"/>
              </a:rPr>
              <a:t> (this is usually referred to as a “triple”). Using this simple model, it allows structured and semi-structured </a:t>
            </a:r>
            <a:r>
              <a:rPr kumimoji="0" lang="en-GB" sz="1400" b="1" i="0" u="none" strike="noStrike" kern="1200" cap="none" spc="0" normalizeH="0" baseline="0" noProof="0" dirty="0">
                <a:ln>
                  <a:noFill/>
                </a:ln>
                <a:solidFill>
                  <a:prstClr val="black"/>
                </a:solidFill>
                <a:effectLst/>
                <a:uLnTx/>
                <a:uFillTx/>
                <a:latin typeface="Calibri"/>
                <a:ea typeface="+mn-ea"/>
                <a:cs typeface="+mn-cs"/>
              </a:rPr>
              <a:t>data to be mixed, exposed, and shared</a:t>
            </a:r>
            <a:r>
              <a:rPr kumimoji="0" lang="en-GB" sz="1400" b="0" i="0" u="none" strike="noStrike" kern="1200" cap="none" spc="0" normalizeH="0" baseline="0" noProof="0" dirty="0">
                <a:ln>
                  <a:noFill/>
                </a:ln>
                <a:solidFill>
                  <a:prstClr val="black"/>
                </a:solidFill>
                <a:effectLst/>
                <a:uLnTx/>
                <a:uFillTx/>
                <a:latin typeface="Calibri"/>
                <a:ea typeface="+mn-ea"/>
                <a:cs typeface="+mn-cs"/>
              </a:rPr>
              <a:t> across different applications.</a:t>
            </a:r>
          </a:p>
        </p:txBody>
      </p:sp>
      <p:sp>
        <p:nvSpPr>
          <p:cNvPr id="14" name="Rectangle 13"/>
          <p:cNvSpPr/>
          <p:nvPr/>
        </p:nvSpPr>
        <p:spPr>
          <a:xfrm>
            <a:off x="710090" y="3221954"/>
            <a:ext cx="6342995" cy="95410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This linking structure forms a </a:t>
            </a:r>
            <a:r>
              <a:rPr kumimoji="0" lang="en-GB" sz="1400" b="1" i="0" u="none" strike="noStrike" kern="1200" cap="none" spc="0" normalizeH="0" baseline="0" noProof="0" dirty="0">
                <a:ln>
                  <a:noFill/>
                </a:ln>
                <a:solidFill>
                  <a:prstClr val="black"/>
                </a:solidFill>
                <a:effectLst/>
                <a:uLnTx/>
                <a:uFillTx/>
                <a:latin typeface="Calibri"/>
                <a:ea typeface="+mn-ea"/>
                <a:cs typeface="+mn-cs"/>
              </a:rPr>
              <a:t>directed, </a:t>
            </a:r>
            <a:r>
              <a:rPr kumimoji="0" lang="en-GB" sz="1400" b="1" i="0" u="none" strike="noStrike" kern="1200" cap="none" spc="0" normalizeH="0" baseline="0" noProof="0" dirty="0" err="1">
                <a:ln>
                  <a:noFill/>
                </a:ln>
                <a:solidFill>
                  <a:prstClr val="black"/>
                </a:solidFill>
                <a:effectLst/>
                <a:uLnTx/>
                <a:uFillTx/>
                <a:latin typeface="Calibri"/>
                <a:ea typeface="+mn-ea"/>
                <a:cs typeface="+mn-cs"/>
              </a:rPr>
              <a:t>labeled</a:t>
            </a:r>
            <a:r>
              <a:rPr kumimoji="0" lang="en-GB" sz="1400" b="1" i="0" u="none" strike="noStrike" kern="1200" cap="none" spc="0" normalizeH="0" baseline="0" noProof="0" dirty="0">
                <a:ln>
                  <a:noFill/>
                </a:ln>
                <a:solidFill>
                  <a:prstClr val="black"/>
                </a:solidFill>
                <a:effectLst/>
                <a:uLnTx/>
                <a:uFillTx/>
                <a:latin typeface="Calibri"/>
                <a:ea typeface="+mn-ea"/>
                <a:cs typeface="+mn-cs"/>
              </a:rPr>
              <a:t> graph</a:t>
            </a:r>
            <a:r>
              <a:rPr kumimoji="0" lang="en-GB" sz="1400" b="0" i="0" u="none" strike="noStrike" kern="1200" cap="none" spc="0" normalizeH="0" baseline="0" noProof="0" dirty="0">
                <a:ln>
                  <a:noFill/>
                </a:ln>
                <a:solidFill>
                  <a:prstClr val="black"/>
                </a:solidFill>
                <a:effectLst/>
                <a:uLnTx/>
                <a:uFillTx/>
                <a:latin typeface="Calibri"/>
                <a:ea typeface="+mn-ea"/>
                <a:cs typeface="+mn-cs"/>
              </a:rPr>
              <a:t>, where the edges represent the named link between two resources, represented by the graph nodes. This graph view is the easiest possible mental model for RDF and is often used in easy-to-understand visual explanations</a:t>
            </a:r>
          </a:p>
        </p:txBody>
      </p:sp>
      <p:sp>
        <p:nvSpPr>
          <p:cNvPr id="17" name="ZoneTexte 16"/>
          <p:cNvSpPr txBox="1"/>
          <p:nvPr/>
        </p:nvSpPr>
        <p:spPr>
          <a:xfrm>
            <a:off x="54429" y="36286"/>
            <a:ext cx="68338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800000"/>
                </a:solidFill>
                <a:effectLst/>
                <a:uLnTx/>
                <a:uFillTx/>
                <a:latin typeface="Arial Black"/>
                <a:ea typeface="+mn-ea"/>
                <a:cs typeface="Arial Black"/>
              </a:rPr>
              <a:t>Resource Description Framework (RDF)</a:t>
            </a:r>
          </a:p>
        </p:txBody>
      </p:sp>
      <p:pic>
        <p:nvPicPr>
          <p:cNvPr id="15" name="Image 14" descr="Capture d'écran 2015-11-30 09.45.5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81" y="4825548"/>
            <a:ext cx="7104930" cy="740942"/>
          </a:xfrm>
          <a:prstGeom prst="rect">
            <a:avLst/>
          </a:prstGeom>
        </p:spPr>
      </p:pic>
    </p:spTree>
    <p:extLst>
      <p:ext uri="{BB962C8B-B14F-4D97-AF65-F5344CB8AC3E}">
        <p14:creationId xmlns:p14="http://schemas.microsoft.com/office/powerpoint/2010/main" val="402970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12</a:t>
            </a:fld>
            <a:endParaRPr lang="fr-FR"/>
          </a:p>
        </p:txBody>
      </p:sp>
      <p:pic>
        <p:nvPicPr>
          <p:cNvPr id="3" name="Image 2"/>
          <p:cNvPicPr>
            <a:picLocks noChangeAspect="1"/>
          </p:cNvPicPr>
          <p:nvPr/>
        </p:nvPicPr>
        <p:blipFill>
          <a:blip r:embed="rId2" cstate="print"/>
          <a:stretch>
            <a:fillRect/>
          </a:stretch>
        </p:blipFill>
        <p:spPr>
          <a:xfrm>
            <a:off x="8670515" y="32847"/>
            <a:ext cx="429693" cy="466262"/>
          </a:xfrm>
          <a:prstGeom prst="rect">
            <a:avLst/>
          </a:prstGeom>
        </p:spPr>
      </p:pic>
      <p:sp>
        <p:nvSpPr>
          <p:cNvPr id="8" name="ZoneTexte 7"/>
          <p:cNvSpPr txBox="1"/>
          <p:nvPr/>
        </p:nvSpPr>
        <p:spPr>
          <a:xfrm>
            <a:off x="287130" y="948689"/>
            <a:ext cx="7984435" cy="1200329"/>
          </a:xfrm>
          <a:prstGeom prst="rect">
            <a:avLst/>
          </a:prstGeom>
          <a:noFill/>
        </p:spPr>
        <p:txBody>
          <a:bodyPr wrap="square" rtlCol="0">
            <a:spAutoFit/>
          </a:bodyPr>
          <a:lstStyle/>
          <a:p>
            <a:pPr algn="just"/>
            <a:r>
              <a:rPr lang="en-GB" b="1"/>
              <a:t>Remarks</a:t>
            </a:r>
            <a:r>
              <a:rPr lang="en-GB"/>
              <a:t>: </a:t>
            </a:r>
          </a:p>
          <a:p>
            <a:pPr algn="just"/>
            <a:endParaRPr lang="en-GB"/>
          </a:p>
          <a:p>
            <a:pPr marL="285750" indent="-285750" algn="just">
              <a:buFontTx/>
              <a:buChar char="-"/>
            </a:pPr>
            <a:r>
              <a:rPr lang="en-GB" b="1"/>
              <a:t>RDF</a:t>
            </a:r>
            <a:r>
              <a:rPr lang="en-GB"/>
              <a:t> identifies </a:t>
            </a:r>
            <a:r>
              <a:rPr lang="en-GB" b="1"/>
              <a:t>Resources</a:t>
            </a:r>
            <a:r>
              <a:rPr lang="en-GB"/>
              <a:t> (subjects, objects) and </a:t>
            </a:r>
            <a:r>
              <a:rPr lang="en-GB" b="1"/>
              <a:t>Properties</a:t>
            </a:r>
            <a:r>
              <a:rPr lang="en-GB"/>
              <a:t> using URIs or URLs (access on the web)</a:t>
            </a:r>
          </a:p>
        </p:txBody>
      </p:sp>
      <p:sp>
        <p:nvSpPr>
          <p:cNvPr id="4" name="ZoneTexte 3"/>
          <p:cNvSpPr txBox="1"/>
          <p:nvPr/>
        </p:nvSpPr>
        <p:spPr>
          <a:xfrm>
            <a:off x="287130" y="2088830"/>
            <a:ext cx="7971765" cy="646331"/>
          </a:xfrm>
          <a:prstGeom prst="rect">
            <a:avLst/>
          </a:prstGeom>
          <a:noFill/>
        </p:spPr>
        <p:txBody>
          <a:bodyPr wrap="square" rtlCol="0">
            <a:spAutoFit/>
          </a:bodyPr>
          <a:lstStyle/>
          <a:p>
            <a:pPr algn="just"/>
            <a:endParaRPr lang="en-GB"/>
          </a:p>
          <a:p>
            <a:pPr marL="285750" indent="-285750" algn="just">
              <a:buFontTx/>
              <a:buChar char="-"/>
            </a:pPr>
            <a:r>
              <a:rPr lang="en-GB"/>
              <a:t>The objects can be </a:t>
            </a:r>
            <a:r>
              <a:rPr lang="en-GB" u="sng"/>
              <a:t>literals</a:t>
            </a:r>
            <a:r>
              <a:rPr lang="en-GB"/>
              <a:t> : chains of characters, integers, dates…</a:t>
            </a:r>
          </a:p>
        </p:txBody>
      </p:sp>
      <p:sp>
        <p:nvSpPr>
          <p:cNvPr id="5" name="Rectangle 4"/>
          <p:cNvSpPr/>
          <p:nvPr/>
        </p:nvSpPr>
        <p:spPr>
          <a:xfrm>
            <a:off x="287130" y="3062672"/>
            <a:ext cx="8459305" cy="3139321"/>
          </a:xfrm>
          <a:prstGeom prst="rect">
            <a:avLst/>
          </a:prstGeom>
        </p:spPr>
        <p:txBody>
          <a:bodyPr wrap="square">
            <a:spAutoFit/>
          </a:bodyPr>
          <a:lstStyle/>
          <a:p>
            <a:pPr algn="just"/>
            <a:endParaRPr lang="en-GB" dirty="0"/>
          </a:p>
          <a:p>
            <a:pPr marL="285750" indent="-285750" algn="just">
              <a:buFontTx/>
              <a:buChar char="-"/>
            </a:pPr>
            <a:r>
              <a:rPr lang="en-GB" b="1" dirty="0"/>
              <a:t>Namespace </a:t>
            </a:r>
            <a:r>
              <a:rPr lang="en-GB" dirty="0"/>
              <a:t>(prefix) permits to access a« </a:t>
            </a:r>
            <a:r>
              <a:rPr lang="en-GB" b="1" dirty="0">
                <a:solidFill>
                  <a:srgbClr val="800000"/>
                </a:solidFill>
              </a:rPr>
              <a:t>vocabulary</a:t>
            </a:r>
            <a:r>
              <a:rPr lang="en-GB" dirty="0"/>
              <a:t> » of resources and properties:</a:t>
            </a:r>
          </a:p>
          <a:p>
            <a:pPr algn="just"/>
            <a:endParaRPr lang="en-GB" dirty="0"/>
          </a:p>
          <a:p>
            <a:pPr marL="447675" lvl="1" algn="just">
              <a:tabLst>
                <a:tab pos="982663" algn="l"/>
                <a:tab pos="1789113" algn="l"/>
              </a:tabLst>
            </a:pPr>
            <a:r>
              <a:rPr lang="en-GB" dirty="0"/>
              <a:t>Ex : 	</a:t>
            </a:r>
            <a:r>
              <a:rPr lang="en-GB" b="1" dirty="0">
                <a:solidFill>
                  <a:srgbClr val="800000"/>
                </a:solidFill>
              </a:rPr>
              <a:t>the RDF vocabulary is identified  by the URI (prefix): </a:t>
            </a:r>
          </a:p>
          <a:p>
            <a:pPr marL="982663" lvl="1" algn="just">
              <a:tabLst>
                <a:tab pos="1169988" algn="l"/>
                <a:tab pos="1789113" algn="l"/>
              </a:tabLst>
            </a:pPr>
            <a:r>
              <a:rPr lang="en-GB" dirty="0">
                <a:hlinkClick r:id="rId3"/>
              </a:rPr>
              <a:t>http://www.w3.org/1999/02/22-rdf-syntax-ns#</a:t>
            </a:r>
            <a:r>
              <a:rPr lang="en-GB" dirty="0"/>
              <a:t> </a:t>
            </a:r>
          </a:p>
          <a:p>
            <a:pPr marL="982663" lvl="1" algn="just">
              <a:tabLst>
                <a:tab pos="1169988" algn="l"/>
                <a:tab pos="1789113" algn="l"/>
              </a:tabLst>
            </a:pPr>
            <a:endParaRPr lang="en-GB" dirty="0"/>
          </a:p>
          <a:p>
            <a:pPr marL="982663" lvl="1" algn="just">
              <a:tabLst>
                <a:tab pos="1169988" algn="l"/>
                <a:tab pos="1789113" algn="l"/>
              </a:tabLst>
            </a:pPr>
            <a:r>
              <a:rPr lang="en-GB" dirty="0"/>
              <a:t>the </a:t>
            </a:r>
            <a:r>
              <a:rPr lang="en-GB" b="1" dirty="0">
                <a:solidFill>
                  <a:schemeClr val="tx2">
                    <a:lumMod val="75000"/>
                  </a:schemeClr>
                </a:solidFill>
              </a:rPr>
              <a:t>type</a:t>
            </a:r>
            <a:r>
              <a:rPr lang="en-GB" dirty="0">
                <a:solidFill>
                  <a:schemeClr val="tx2">
                    <a:lumMod val="75000"/>
                  </a:schemeClr>
                </a:solidFill>
              </a:rPr>
              <a:t> </a:t>
            </a:r>
            <a:r>
              <a:rPr lang="en-GB" dirty="0"/>
              <a:t>predicate belongs to the RDF vocabulary and is also identified by the URI : </a:t>
            </a:r>
            <a:r>
              <a:rPr lang="en-GB" dirty="0">
                <a:hlinkClick r:id="rId3"/>
              </a:rPr>
              <a:t>http://www.w3.org/1999/02/22-rdf-syntax-ns#type</a:t>
            </a:r>
            <a:r>
              <a:rPr lang="en-GB" dirty="0"/>
              <a:t> </a:t>
            </a:r>
          </a:p>
          <a:p>
            <a:pPr marL="982663" lvl="1" algn="just">
              <a:tabLst>
                <a:tab pos="1169988" algn="l"/>
                <a:tab pos="1789113" algn="l"/>
              </a:tabLst>
            </a:pPr>
            <a:endParaRPr lang="en-GB" dirty="0"/>
          </a:p>
          <a:p>
            <a:pPr marL="982663" lvl="1" algn="just">
              <a:tabLst>
                <a:tab pos="1169988" algn="l"/>
                <a:tab pos="1789113" algn="l"/>
              </a:tabLst>
            </a:pPr>
            <a:r>
              <a:rPr lang="en-GB" dirty="0">
                <a:solidFill>
                  <a:srgbClr val="000000"/>
                </a:solidFill>
              </a:rPr>
              <a:t>Or if </a:t>
            </a:r>
            <a:r>
              <a:rPr lang="en-GB" dirty="0">
                <a:hlinkClick r:id="rId3"/>
              </a:rPr>
              <a:t>http://www.w3.org/1999/02/22-rdf-syntax-ns#</a:t>
            </a:r>
            <a:r>
              <a:rPr lang="en-GB" dirty="0"/>
              <a:t> is associated to the prefix </a:t>
            </a:r>
            <a:r>
              <a:rPr lang="en-GB" dirty="0" err="1"/>
              <a:t>rdf</a:t>
            </a:r>
            <a:r>
              <a:rPr lang="en-GB" dirty="0"/>
              <a:t> by: </a:t>
            </a:r>
            <a:r>
              <a:rPr lang="en-GB" b="1" dirty="0">
                <a:solidFill>
                  <a:srgbClr val="17375E"/>
                </a:solidFill>
              </a:rPr>
              <a:t>rdf:type </a:t>
            </a:r>
          </a:p>
        </p:txBody>
      </p:sp>
      <p:sp>
        <p:nvSpPr>
          <p:cNvPr id="9" name="ZoneTexte 8"/>
          <p:cNvSpPr txBox="1"/>
          <p:nvPr/>
        </p:nvSpPr>
        <p:spPr>
          <a:xfrm>
            <a:off x="54429" y="36286"/>
            <a:ext cx="6833872" cy="461665"/>
          </a:xfrm>
          <a:prstGeom prst="rect">
            <a:avLst/>
          </a:prstGeom>
          <a:noFill/>
        </p:spPr>
        <p:txBody>
          <a:bodyPr wrap="none" rtlCol="0">
            <a:spAutoFit/>
          </a:bodyPr>
          <a:lstStyle/>
          <a:p>
            <a:r>
              <a:rPr lang="en-GB" sz="2400" dirty="0">
                <a:solidFill>
                  <a:srgbClr val="800000"/>
                </a:solidFill>
                <a:latin typeface="Arial Black"/>
                <a:cs typeface="Arial Black"/>
              </a:rPr>
              <a:t>Resource Description Framework (RDF)</a:t>
            </a:r>
          </a:p>
        </p:txBody>
      </p:sp>
    </p:spTree>
    <p:extLst>
      <p:ext uri="{BB962C8B-B14F-4D97-AF65-F5344CB8AC3E}">
        <p14:creationId xmlns:p14="http://schemas.microsoft.com/office/powerpoint/2010/main" val="10238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13</a:t>
            </a:fld>
            <a:endParaRPr lang="fr-FR"/>
          </a:p>
        </p:txBody>
      </p:sp>
      <p:pic>
        <p:nvPicPr>
          <p:cNvPr id="3" name="Image 2"/>
          <p:cNvPicPr>
            <a:picLocks noChangeAspect="1"/>
          </p:cNvPicPr>
          <p:nvPr/>
        </p:nvPicPr>
        <p:blipFill>
          <a:blip r:embed="rId2" cstate="print"/>
          <a:stretch>
            <a:fillRect/>
          </a:stretch>
        </p:blipFill>
        <p:spPr>
          <a:xfrm>
            <a:off x="8670515" y="32847"/>
            <a:ext cx="429693" cy="466262"/>
          </a:xfrm>
          <a:prstGeom prst="rect">
            <a:avLst/>
          </a:prstGeom>
        </p:spPr>
      </p:pic>
      <p:sp>
        <p:nvSpPr>
          <p:cNvPr id="7" name="Ellipse 6"/>
          <p:cNvSpPr/>
          <p:nvPr/>
        </p:nvSpPr>
        <p:spPr>
          <a:xfrm>
            <a:off x="1848868" y="4338124"/>
            <a:ext cx="3053522" cy="618434"/>
          </a:xfrm>
          <a:prstGeom prst="ellipse">
            <a:avLst/>
          </a:prstGeom>
          <a:ln/>
        </p:spPr>
        <p:style>
          <a:lnRef idx="1">
            <a:schemeClr val="accent6"/>
          </a:lnRef>
          <a:fillRef idx="2">
            <a:schemeClr val="accent6"/>
          </a:fillRef>
          <a:effectRef idx="1">
            <a:schemeClr val="accent6"/>
          </a:effectRef>
          <a:fontRef idx="minor">
            <a:schemeClr val="dk1"/>
          </a:fontRef>
        </p:style>
        <p:txBody>
          <a:bodyPr lIns="0" tIns="46800" rIns="0" bIns="93600" rtlCol="0" anchor="ctr"/>
          <a:lstStyle/>
          <a:p>
            <a:pPr algn="ctr"/>
            <a:r>
              <a:rPr lang="en-GB" sz="1600">
                <a:solidFill>
                  <a:schemeClr val="tx1"/>
                </a:solidFill>
              </a:rPr>
              <a:t>ns:the_theory_of_physics</a:t>
            </a:r>
          </a:p>
        </p:txBody>
      </p:sp>
      <p:cxnSp>
        <p:nvCxnSpPr>
          <p:cNvPr id="9" name="Connecteur en arc 8"/>
          <p:cNvCxnSpPr>
            <a:stCxn id="7" idx="0"/>
          </p:cNvCxnSpPr>
          <p:nvPr/>
        </p:nvCxnSpPr>
        <p:spPr>
          <a:xfrm rot="5400000" flipH="1" flipV="1">
            <a:off x="4449861" y="2499132"/>
            <a:ext cx="764761" cy="2913225"/>
          </a:xfrm>
          <a:prstGeom prst="curvedConnector2">
            <a:avLst/>
          </a:prstGeom>
          <a:ln w="12700">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4616024" y="3492548"/>
            <a:ext cx="868948" cy="338554"/>
          </a:xfrm>
          <a:prstGeom prst="rect">
            <a:avLst/>
          </a:prstGeom>
          <a:solidFill>
            <a:srgbClr val="FFFFFF"/>
          </a:solidFill>
          <a:ln>
            <a:noFill/>
          </a:ln>
        </p:spPr>
        <p:txBody>
          <a:bodyPr wrap="none" rtlCol="0">
            <a:spAutoFit/>
          </a:bodyPr>
          <a:lstStyle/>
          <a:p>
            <a:r>
              <a:rPr lang="en-GB" sz="1600" b="1" dirty="0">
                <a:solidFill>
                  <a:srgbClr val="0000FF"/>
                </a:solidFill>
              </a:rPr>
              <a:t>rdf:</a:t>
            </a:r>
            <a:r>
              <a:rPr lang="en-GB" sz="1600" dirty="0">
                <a:solidFill>
                  <a:srgbClr val="000090"/>
                </a:solidFill>
              </a:rPr>
              <a:t>type</a:t>
            </a:r>
          </a:p>
        </p:txBody>
      </p:sp>
      <p:sp>
        <p:nvSpPr>
          <p:cNvPr id="4" name="ZoneTexte 3"/>
          <p:cNvSpPr txBox="1"/>
          <p:nvPr/>
        </p:nvSpPr>
        <p:spPr>
          <a:xfrm>
            <a:off x="1445780" y="1648111"/>
            <a:ext cx="1458640" cy="369332"/>
          </a:xfrm>
          <a:prstGeom prst="rect">
            <a:avLst/>
          </a:prstGeom>
          <a:noFill/>
        </p:spPr>
        <p:txBody>
          <a:bodyPr wrap="none" rtlCol="0">
            <a:spAutoFit/>
          </a:bodyPr>
          <a:lstStyle/>
          <a:p>
            <a:r>
              <a:rPr lang="fr-FR" b="1" u="sng" dirty="0">
                <a:solidFill>
                  <a:srgbClr val="0000FF"/>
                </a:solidFill>
              </a:rPr>
              <a:t>Name </a:t>
            </a:r>
            <a:r>
              <a:rPr lang="fr-FR" b="1" u="sng" dirty="0" err="1">
                <a:solidFill>
                  <a:srgbClr val="0000FF"/>
                </a:solidFill>
              </a:rPr>
              <a:t>Spaces</a:t>
            </a:r>
            <a:endParaRPr lang="fr-FR" b="1" u="sng" dirty="0">
              <a:solidFill>
                <a:srgbClr val="0000FF"/>
              </a:solidFill>
            </a:endParaRPr>
          </a:p>
        </p:txBody>
      </p:sp>
      <p:sp>
        <p:nvSpPr>
          <p:cNvPr id="27" name="Ellipse 26"/>
          <p:cNvSpPr/>
          <p:nvPr/>
        </p:nvSpPr>
        <p:spPr>
          <a:xfrm>
            <a:off x="6269572" y="3444110"/>
            <a:ext cx="1327426" cy="295457"/>
          </a:xfrm>
          <a:prstGeom prst="ellipse">
            <a:avLst/>
          </a:prstGeom>
          <a:ln/>
        </p:spPr>
        <p:style>
          <a:lnRef idx="1">
            <a:schemeClr val="accent6"/>
          </a:lnRef>
          <a:fillRef idx="2">
            <a:schemeClr val="accent6"/>
          </a:fillRef>
          <a:effectRef idx="1">
            <a:schemeClr val="accent6"/>
          </a:effectRef>
          <a:fontRef idx="minor">
            <a:schemeClr val="dk1"/>
          </a:fontRef>
        </p:style>
        <p:txBody>
          <a:bodyPr lIns="0" tIns="46800" rIns="0" bIns="93600" rtlCol="0" anchor="ctr"/>
          <a:lstStyle/>
          <a:p>
            <a:pPr algn="ctr"/>
            <a:r>
              <a:rPr lang="en-GB" sz="1600">
                <a:solidFill>
                  <a:schemeClr val="tx1"/>
                </a:solidFill>
              </a:rPr>
              <a:t>dt:text</a:t>
            </a:r>
          </a:p>
        </p:txBody>
      </p:sp>
      <p:cxnSp>
        <p:nvCxnSpPr>
          <p:cNvPr id="44" name="Connecteur en arc 43"/>
          <p:cNvCxnSpPr>
            <a:stCxn id="7" idx="6"/>
            <a:endCxn id="46" idx="2"/>
          </p:cNvCxnSpPr>
          <p:nvPr/>
        </p:nvCxnSpPr>
        <p:spPr>
          <a:xfrm flipV="1">
            <a:off x="4902390" y="4318500"/>
            <a:ext cx="1585843" cy="328841"/>
          </a:xfrm>
          <a:prstGeom prst="curvedConnector3">
            <a:avLst>
              <a:gd name="adj1" fmla="val 50000"/>
            </a:avLst>
          </a:prstGeom>
          <a:ln w="12700">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ZoneTexte 44"/>
          <p:cNvSpPr txBox="1"/>
          <p:nvPr/>
        </p:nvSpPr>
        <p:spPr>
          <a:xfrm>
            <a:off x="5033468" y="4340685"/>
            <a:ext cx="1041271" cy="338554"/>
          </a:xfrm>
          <a:prstGeom prst="rect">
            <a:avLst/>
          </a:prstGeom>
          <a:solidFill>
            <a:srgbClr val="FFFFFF"/>
          </a:solidFill>
          <a:ln>
            <a:noFill/>
          </a:ln>
        </p:spPr>
        <p:txBody>
          <a:bodyPr wrap="none" rtlCol="0">
            <a:spAutoFit/>
          </a:bodyPr>
          <a:lstStyle/>
          <a:p>
            <a:r>
              <a:rPr lang="en-GB" sz="1600" b="1" dirty="0" err="1">
                <a:solidFill>
                  <a:srgbClr val="0000FF"/>
                </a:solidFill>
              </a:rPr>
              <a:t>dc:</a:t>
            </a:r>
            <a:r>
              <a:rPr lang="en-GB" sz="1600" dirty="0" err="1">
                <a:solidFill>
                  <a:srgbClr val="000090"/>
                </a:solidFill>
              </a:rPr>
              <a:t>creator</a:t>
            </a:r>
            <a:endParaRPr lang="en-GB" sz="1600" dirty="0">
              <a:solidFill>
                <a:srgbClr val="000090"/>
              </a:solidFill>
            </a:endParaRPr>
          </a:p>
        </p:txBody>
      </p:sp>
      <p:sp>
        <p:nvSpPr>
          <p:cNvPr id="46" name="Ellipse 45"/>
          <p:cNvSpPr/>
          <p:nvPr/>
        </p:nvSpPr>
        <p:spPr>
          <a:xfrm>
            <a:off x="6488233" y="4170771"/>
            <a:ext cx="1327426" cy="295457"/>
          </a:xfrm>
          <a:prstGeom prst="ellipse">
            <a:avLst/>
          </a:prstGeom>
          <a:ln/>
        </p:spPr>
        <p:style>
          <a:lnRef idx="1">
            <a:schemeClr val="accent6"/>
          </a:lnRef>
          <a:fillRef idx="2">
            <a:schemeClr val="accent6"/>
          </a:fillRef>
          <a:effectRef idx="1">
            <a:schemeClr val="accent6"/>
          </a:effectRef>
          <a:fontRef idx="minor">
            <a:schemeClr val="dk1"/>
          </a:fontRef>
        </p:style>
        <p:txBody>
          <a:bodyPr lIns="0" tIns="46800" rIns="0" bIns="93600" rtlCol="0" anchor="ctr"/>
          <a:lstStyle/>
          <a:p>
            <a:pPr algn="ctr"/>
            <a:r>
              <a:rPr lang="en-GB" sz="1600">
                <a:solidFill>
                  <a:schemeClr val="tx1"/>
                </a:solidFill>
              </a:rPr>
              <a:t>ns:duhem</a:t>
            </a:r>
          </a:p>
        </p:txBody>
      </p:sp>
      <p:cxnSp>
        <p:nvCxnSpPr>
          <p:cNvPr id="49" name="Connecteur en arc 48"/>
          <p:cNvCxnSpPr>
            <a:stCxn id="7" idx="5"/>
          </p:cNvCxnSpPr>
          <p:nvPr/>
        </p:nvCxnSpPr>
        <p:spPr>
          <a:xfrm rot="16200000" flipH="1">
            <a:off x="5455136" y="3866066"/>
            <a:ext cx="251234" cy="2251082"/>
          </a:xfrm>
          <a:prstGeom prst="curvedConnector2">
            <a:avLst/>
          </a:prstGeom>
          <a:ln w="12700">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ZoneTexte 49"/>
          <p:cNvSpPr txBox="1"/>
          <p:nvPr/>
        </p:nvSpPr>
        <p:spPr>
          <a:xfrm>
            <a:off x="5342684" y="4881814"/>
            <a:ext cx="1036662" cy="338554"/>
          </a:xfrm>
          <a:prstGeom prst="rect">
            <a:avLst/>
          </a:prstGeom>
          <a:solidFill>
            <a:srgbClr val="FFFFFF"/>
          </a:solidFill>
          <a:ln>
            <a:noFill/>
          </a:ln>
        </p:spPr>
        <p:txBody>
          <a:bodyPr wrap="none" rtlCol="0">
            <a:spAutoFit/>
          </a:bodyPr>
          <a:lstStyle/>
          <a:p>
            <a:r>
              <a:rPr lang="en-GB" sz="1600" b="1" dirty="0" err="1">
                <a:solidFill>
                  <a:srgbClr val="0000FF"/>
                </a:solidFill>
              </a:rPr>
              <a:t>dc:</a:t>
            </a:r>
            <a:r>
              <a:rPr lang="en-GB" sz="1600" dirty="0" err="1">
                <a:solidFill>
                  <a:srgbClr val="000090"/>
                </a:solidFill>
              </a:rPr>
              <a:t>subject</a:t>
            </a:r>
            <a:endParaRPr lang="en-GB" sz="1600" dirty="0">
              <a:solidFill>
                <a:srgbClr val="000090"/>
              </a:solidFill>
            </a:endParaRPr>
          </a:p>
        </p:txBody>
      </p:sp>
      <p:cxnSp>
        <p:nvCxnSpPr>
          <p:cNvPr id="54" name="Connecteur en arc 53"/>
          <p:cNvCxnSpPr>
            <a:stCxn id="7" idx="4"/>
          </p:cNvCxnSpPr>
          <p:nvPr/>
        </p:nvCxnSpPr>
        <p:spPr>
          <a:xfrm rot="16200000" flipH="1">
            <a:off x="4386368" y="3945819"/>
            <a:ext cx="913832" cy="2935310"/>
          </a:xfrm>
          <a:prstGeom prst="curvedConnector2">
            <a:avLst/>
          </a:prstGeom>
          <a:ln w="12700">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ZoneTexte 54"/>
          <p:cNvSpPr txBox="1"/>
          <p:nvPr/>
        </p:nvSpPr>
        <p:spPr>
          <a:xfrm>
            <a:off x="4649155" y="5513502"/>
            <a:ext cx="811039" cy="338554"/>
          </a:xfrm>
          <a:prstGeom prst="rect">
            <a:avLst/>
          </a:prstGeom>
          <a:solidFill>
            <a:srgbClr val="FFFFFF"/>
          </a:solidFill>
          <a:ln>
            <a:noFill/>
          </a:ln>
        </p:spPr>
        <p:txBody>
          <a:bodyPr wrap="none" rtlCol="0">
            <a:spAutoFit/>
          </a:bodyPr>
          <a:lstStyle/>
          <a:p>
            <a:r>
              <a:rPr lang="en-GB" sz="1600" b="1" dirty="0" err="1">
                <a:solidFill>
                  <a:srgbClr val="0000FF"/>
                </a:solidFill>
              </a:rPr>
              <a:t>dc:</a:t>
            </a:r>
            <a:r>
              <a:rPr lang="en-GB" sz="1600" dirty="0" err="1">
                <a:solidFill>
                  <a:srgbClr val="000090"/>
                </a:solidFill>
              </a:rPr>
              <a:t>date</a:t>
            </a:r>
            <a:endParaRPr lang="en-GB" sz="1600" dirty="0">
              <a:solidFill>
                <a:srgbClr val="000090"/>
              </a:solidFill>
            </a:endParaRPr>
          </a:p>
        </p:txBody>
      </p:sp>
      <p:sp>
        <p:nvSpPr>
          <p:cNvPr id="40" name="ZoneTexte 39"/>
          <p:cNvSpPr txBox="1"/>
          <p:nvPr/>
        </p:nvSpPr>
        <p:spPr>
          <a:xfrm>
            <a:off x="6286691" y="5683835"/>
            <a:ext cx="777777" cy="338554"/>
          </a:xfrm>
          <a:prstGeom prst="rect">
            <a:avLst/>
          </a:prstGeom>
          <a:noFill/>
          <a:ln>
            <a:solidFill>
              <a:srgbClr val="000090"/>
            </a:solidFill>
          </a:ln>
        </p:spPr>
        <p:txBody>
          <a:bodyPr wrap="none" rtlCol="0">
            <a:spAutoFit/>
          </a:bodyPr>
          <a:lstStyle/>
          <a:p>
            <a:r>
              <a:rPr lang="en-GB" sz="1600">
                <a:solidFill>
                  <a:srgbClr val="000090"/>
                </a:solidFill>
              </a:rPr>
              <a:t>“2007”</a:t>
            </a:r>
          </a:p>
        </p:txBody>
      </p:sp>
      <p:sp>
        <p:nvSpPr>
          <p:cNvPr id="41" name="ZoneTexte 40"/>
          <p:cNvSpPr txBox="1"/>
          <p:nvPr/>
        </p:nvSpPr>
        <p:spPr>
          <a:xfrm>
            <a:off x="6684256" y="4943922"/>
            <a:ext cx="953210" cy="338554"/>
          </a:xfrm>
          <a:prstGeom prst="rect">
            <a:avLst/>
          </a:prstGeom>
          <a:noFill/>
          <a:ln>
            <a:solidFill>
              <a:srgbClr val="000090"/>
            </a:solidFill>
          </a:ln>
        </p:spPr>
        <p:txBody>
          <a:bodyPr wrap="none" rtlCol="0">
            <a:spAutoFit/>
          </a:bodyPr>
          <a:lstStyle/>
          <a:p>
            <a:r>
              <a:rPr lang="en-GB" sz="1600">
                <a:solidFill>
                  <a:srgbClr val="000090"/>
                </a:solidFill>
              </a:rPr>
              <a:t>“physics”</a:t>
            </a:r>
          </a:p>
        </p:txBody>
      </p:sp>
      <p:sp>
        <p:nvSpPr>
          <p:cNvPr id="31" name="ZoneTexte 30"/>
          <p:cNvSpPr txBox="1"/>
          <p:nvPr/>
        </p:nvSpPr>
        <p:spPr>
          <a:xfrm>
            <a:off x="1865433" y="2109148"/>
            <a:ext cx="5616341" cy="1077218"/>
          </a:xfrm>
          <a:prstGeom prst="rect">
            <a:avLst/>
          </a:prstGeom>
          <a:noFill/>
        </p:spPr>
        <p:txBody>
          <a:bodyPr wrap="none" rtlCol="0">
            <a:spAutoFit/>
          </a:bodyPr>
          <a:lstStyle/>
          <a:p>
            <a:r>
              <a:rPr lang="fr-FR" sz="1600" dirty="0"/>
              <a:t>@</a:t>
            </a:r>
            <a:r>
              <a:rPr lang="fr-FR" sz="1600" b="1" dirty="0" err="1">
                <a:solidFill>
                  <a:srgbClr val="0000FF"/>
                </a:solidFill>
              </a:rPr>
              <a:t>prefix</a:t>
            </a:r>
            <a:r>
              <a:rPr lang="fr-FR" sz="1600" b="1" dirty="0">
                <a:solidFill>
                  <a:srgbClr val="0000FF"/>
                </a:solidFill>
              </a:rPr>
              <a:t> </a:t>
            </a:r>
            <a:r>
              <a:rPr lang="fr-FR" sz="1600" b="1" dirty="0" err="1">
                <a:solidFill>
                  <a:srgbClr val="0000FF"/>
                </a:solidFill>
              </a:rPr>
              <a:t>rdf</a:t>
            </a:r>
            <a:r>
              <a:rPr lang="fr-FR" sz="1600" b="1" dirty="0">
                <a:solidFill>
                  <a:srgbClr val="0000FF"/>
                </a:solidFill>
              </a:rPr>
              <a:t>:</a:t>
            </a:r>
            <a:r>
              <a:rPr lang="fr-FR" sz="1600" dirty="0"/>
              <a:t>&lt;http://www.w3.org/1999/02/22-rdf-syntax-ns#&gt;.</a:t>
            </a:r>
          </a:p>
          <a:p>
            <a:r>
              <a:rPr lang="fr-FR" sz="1600" dirty="0"/>
              <a:t>@</a:t>
            </a:r>
            <a:r>
              <a:rPr lang="fr-FR" sz="1600" b="1" dirty="0" err="1">
                <a:solidFill>
                  <a:srgbClr val="0000FF"/>
                </a:solidFill>
              </a:rPr>
              <a:t>prefix</a:t>
            </a:r>
            <a:r>
              <a:rPr lang="fr-FR" sz="1600" b="1" dirty="0">
                <a:solidFill>
                  <a:srgbClr val="0000FF"/>
                </a:solidFill>
              </a:rPr>
              <a:t> dc:</a:t>
            </a:r>
            <a:r>
              <a:rPr lang="fr-FR" sz="1600" dirty="0"/>
              <a:t>&lt;http://</a:t>
            </a:r>
            <a:r>
              <a:rPr lang="fr-FR" sz="1600" dirty="0" err="1"/>
              <a:t>purl.org</a:t>
            </a:r>
            <a:r>
              <a:rPr lang="fr-FR" sz="1600" dirty="0"/>
              <a:t>/dc/</a:t>
            </a:r>
            <a:r>
              <a:rPr lang="fr-FR" sz="1600" dirty="0" err="1"/>
              <a:t>elements</a:t>
            </a:r>
            <a:r>
              <a:rPr lang="fr-FR" sz="1600" dirty="0"/>
              <a:t>/1.1/&gt;.</a:t>
            </a:r>
          </a:p>
          <a:p>
            <a:r>
              <a:rPr lang="fr-FR" sz="1600" dirty="0"/>
              <a:t>@</a:t>
            </a:r>
            <a:r>
              <a:rPr lang="fr-FR" sz="1600" b="1" dirty="0" err="1">
                <a:solidFill>
                  <a:srgbClr val="0000FF"/>
                </a:solidFill>
              </a:rPr>
              <a:t>prefix</a:t>
            </a:r>
            <a:r>
              <a:rPr lang="fr-FR" sz="1600" b="1" dirty="0">
                <a:solidFill>
                  <a:srgbClr val="0000FF"/>
                </a:solidFill>
              </a:rPr>
              <a:t> </a:t>
            </a:r>
            <a:r>
              <a:rPr lang="fr-FR" sz="1600" b="1" dirty="0" err="1">
                <a:solidFill>
                  <a:srgbClr val="0000FF"/>
                </a:solidFill>
              </a:rPr>
              <a:t>dt</a:t>
            </a:r>
            <a:r>
              <a:rPr lang="fr-FR" sz="1600" b="1" dirty="0">
                <a:solidFill>
                  <a:srgbClr val="0000FF"/>
                </a:solidFill>
              </a:rPr>
              <a:t>:</a:t>
            </a:r>
            <a:r>
              <a:rPr lang="fr-FR" sz="1600" dirty="0"/>
              <a:t>&lt;http://</a:t>
            </a:r>
            <a:r>
              <a:rPr lang="fr-FR" sz="1600" dirty="0" err="1"/>
              <a:t>purl.org</a:t>
            </a:r>
            <a:r>
              <a:rPr lang="fr-FR" sz="1600" dirty="0"/>
              <a:t>/dc/</a:t>
            </a:r>
            <a:r>
              <a:rPr lang="fr-FR" sz="1600" dirty="0" err="1"/>
              <a:t>dcmitype</a:t>
            </a:r>
            <a:r>
              <a:rPr lang="fr-FR" sz="1600" dirty="0"/>
              <a:t>/&gt;.</a:t>
            </a:r>
          </a:p>
          <a:p>
            <a:r>
              <a:rPr lang="fr-FR" sz="1600" dirty="0"/>
              <a:t>@</a:t>
            </a:r>
            <a:r>
              <a:rPr lang="fr-FR" sz="1600" b="1" dirty="0" err="1">
                <a:solidFill>
                  <a:srgbClr val="0000FF"/>
                </a:solidFill>
              </a:rPr>
              <a:t>prefix</a:t>
            </a:r>
            <a:r>
              <a:rPr lang="fr-FR" sz="1600" b="1" dirty="0">
                <a:solidFill>
                  <a:srgbClr val="0000FF"/>
                </a:solidFill>
              </a:rPr>
              <a:t> ns:</a:t>
            </a:r>
            <a:r>
              <a:rPr lang="fr-FR" sz="1600" dirty="0"/>
              <a:t>&lt;http://</a:t>
            </a:r>
            <a:r>
              <a:rPr lang="fr-FR" sz="1600" dirty="0" err="1"/>
              <a:t>ns.condillac.org</a:t>
            </a:r>
            <a:r>
              <a:rPr lang="fr-FR" sz="1600" dirty="0"/>
              <a:t>/ex#&gt;.</a:t>
            </a:r>
          </a:p>
        </p:txBody>
      </p:sp>
      <p:sp>
        <p:nvSpPr>
          <p:cNvPr id="22" name="ZoneTexte 21"/>
          <p:cNvSpPr txBox="1"/>
          <p:nvPr/>
        </p:nvSpPr>
        <p:spPr>
          <a:xfrm>
            <a:off x="54429" y="36286"/>
            <a:ext cx="6833872" cy="461665"/>
          </a:xfrm>
          <a:prstGeom prst="rect">
            <a:avLst/>
          </a:prstGeom>
          <a:noFill/>
        </p:spPr>
        <p:txBody>
          <a:bodyPr wrap="none" rtlCol="0">
            <a:spAutoFit/>
          </a:bodyPr>
          <a:lstStyle/>
          <a:p>
            <a:r>
              <a:rPr lang="en-GB" sz="2400" dirty="0">
                <a:solidFill>
                  <a:srgbClr val="800000"/>
                </a:solidFill>
                <a:latin typeface="Arial Black"/>
                <a:cs typeface="Arial Black"/>
              </a:rPr>
              <a:t>Resource Description Framework (RDF)</a:t>
            </a:r>
          </a:p>
        </p:txBody>
      </p:sp>
    </p:spTree>
    <p:extLst>
      <p:ext uri="{BB962C8B-B14F-4D97-AF65-F5344CB8AC3E}">
        <p14:creationId xmlns:p14="http://schemas.microsoft.com/office/powerpoint/2010/main" val="27333936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14</a:t>
            </a:fld>
            <a:endParaRPr lang="fr-FR"/>
          </a:p>
        </p:txBody>
      </p:sp>
      <p:pic>
        <p:nvPicPr>
          <p:cNvPr id="3" name="Image 2"/>
          <p:cNvPicPr>
            <a:picLocks noChangeAspect="1"/>
          </p:cNvPicPr>
          <p:nvPr/>
        </p:nvPicPr>
        <p:blipFill>
          <a:blip r:embed="rId2" cstate="print"/>
          <a:stretch>
            <a:fillRect/>
          </a:stretch>
        </p:blipFill>
        <p:spPr>
          <a:xfrm>
            <a:off x="8670515" y="32847"/>
            <a:ext cx="429693" cy="466262"/>
          </a:xfrm>
          <a:prstGeom prst="rect">
            <a:avLst/>
          </a:prstGeom>
        </p:spPr>
      </p:pic>
      <p:sp>
        <p:nvSpPr>
          <p:cNvPr id="21" name="ZoneTexte 20"/>
          <p:cNvSpPr txBox="1"/>
          <p:nvPr/>
        </p:nvSpPr>
        <p:spPr>
          <a:xfrm>
            <a:off x="442246" y="1065981"/>
            <a:ext cx="1120820" cy="369332"/>
          </a:xfrm>
          <a:prstGeom prst="rect">
            <a:avLst/>
          </a:prstGeom>
          <a:noFill/>
        </p:spPr>
        <p:txBody>
          <a:bodyPr wrap="none" rtlCol="0">
            <a:spAutoFit/>
          </a:bodyPr>
          <a:lstStyle/>
          <a:p>
            <a:r>
              <a:rPr lang="en-GB"/>
              <a:t>✓ </a:t>
            </a:r>
            <a:r>
              <a:rPr lang="en-GB" b="1">
                <a:solidFill>
                  <a:srgbClr val="800000"/>
                </a:solidFill>
              </a:rPr>
              <a:t>Syntax</a:t>
            </a:r>
          </a:p>
        </p:txBody>
      </p:sp>
      <p:sp>
        <p:nvSpPr>
          <p:cNvPr id="5" name="ZoneTexte 4"/>
          <p:cNvSpPr txBox="1"/>
          <p:nvPr/>
        </p:nvSpPr>
        <p:spPr>
          <a:xfrm>
            <a:off x="1546088" y="1755913"/>
            <a:ext cx="1467068" cy="1731243"/>
          </a:xfrm>
          <a:prstGeom prst="rect">
            <a:avLst/>
          </a:prstGeom>
          <a:noFill/>
        </p:spPr>
        <p:txBody>
          <a:bodyPr wrap="none" rtlCol="0">
            <a:spAutoFit/>
          </a:bodyPr>
          <a:lstStyle/>
          <a:p>
            <a:pPr marL="285750" indent="-285750">
              <a:lnSpc>
                <a:spcPct val="150000"/>
              </a:lnSpc>
              <a:buFontTx/>
              <a:buChar char="-"/>
            </a:pPr>
            <a:r>
              <a:rPr lang="fr-FR" dirty="0"/>
              <a:t>RDF/XML</a:t>
            </a:r>
          </a:p>
          <a:p>
            <a:pPr marL="285750" indent="-285750">
              <a:lnSpc>
                <a:spcPct val="150000"/>
              </a:lnSpc>
              <a:buFontTx/>
              <a:buChar char="-"/>
            </a:pPr>
            <a:r>
              <a:rPr lang="fr-FR" dirty="0"/>
              <a:t>N-Triples</a:t>
            </a:r>
          </a:p>
          <a:p>
            <a:pPr marL="285750" indent="-285750">
              <a:lnSpc>
                <a:spcPct val="150000"/>
              </a:lnSpc>
              <a:buFontTx/>
              <a:buChar char="-"/>
            </a:pPr>
            <a:r>
              <a:rPr lang="fr-FR" dirty="0" err="1"/>
              <a:t>Turtle</a:t>
            </a:r>
            <a:endParaRPr lang="fr-FR" dirty="0"/>
          </a:p>
          <a:p>
            <a:pPr marL="285750" indent="-285750">
              <a:lnSpc>
                <a:spcPct val="150000"/>
              </a:lnSpc>
              <a:buFontTx/>
              <a:buChar char="-"/>
            </a:pPr>
            <a:r>
              <a:rPr lang="fr-FR" dirty="0"/>
              <a:t>N3</a:t>
            </a:r>
          </a:p>
        </p:txBody>
      </p:sp>
      <p:sp>
        <p:nvSpPr>
          <p:cNvPr id="8" name="ZoneTexte 7"/>
          <p:cNvSpPr txBox="1"/>
          <p:nvPr/>
        </p:nvSpPr>
        <p:spPr>
          <a:xfrm>
            <a:off x="54429" y="36286"/>
            <a:ext cx="6833872" cy="461665"/>
          </a:xfrm>
          <a:prstGeom prst="rect">
            <a:avLst/>
          </a:prstGeom>
          <a:noFill/>
        </p:spPr>
        <p:txBody>
          <a:bodyPr wrap="none" rtlCol="0">
            <a:spAutoFit/>
          </a:bodyPr>
          <a:lstStyle/>
          <a:p>
            <a:r>
              <a:rPr lang="en-GB" sz="2400" dirty="0">
                <a:solidFill>
                  <a:srgbClr val="800000"/>
                </a:solidFill>
                <a:latin typeface="Arial Black"/>
                <a:cs typeface="Arial Black"/>
              </a:rPr>
              <a:t>Resource Description Framework (RDF)</a:t>
            </a:r>
          </a:p>
        </p:txBody>
      </p:sp>
    </p:spTree>
    <p:extLst>
      <p:ext uri="{BB962C8B-B14F-4D97-AF65-F5344CB8AC3E}">
        <p14:creationId xmlns:p14="http://schemas.microsoft.com/office/powerpoint/2010/main" val="1528954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4818" y="3845469"/>
            <a:ext cx="8647546" cy="2862322"/>
          </a:xfrm>
          <a:prstGeom prst="rect">
            <a:avLst/>
          </a:prstGeom>
          <a:solidFill>
            <a:schemeClr val="bg1">
              <a:lumMod val="85000"/>
            </a:schemeClr>
          </a:solidFill>
        </p:spPr>
        <p:txBody>
          <a:bodyPr wrap="square">
            <a:spAutoFit/>
          </a:bodyPr>
          <a:lstStyle/>
          <a:p>
            <a:r>
              <a:rPr lang="en-GB" sz="1600" dirty="0"/>
              <a:t>1.  &lt;?xml version="1.0"?&gt;</a:t>
            </a:r>
          </a:p>
          <a:p>
            <a:r>
              <a:rPr lang="en-GB" sz="1600" dirty="0"/>
              <a:t>2.  &lt;</a:t>
            </a:r>
            <a:r>
              <a:rPr lang="en-GB" sz="1600" dirty="0" err="1"/>
              <a:t>rdf:RDF</a:t>
            </a:r>
            <a:r>
              <a:rPr lang="en-GB" sz="1600" dirty="0"/>
              <a:t> </a:t>
            </a:r>
            <a:r>
              <a:rPr lang="en-GB" sz="1600" dirty="0" err="1"/>
              <a:t>xmlns:rdf</a:t>
            </a:r>
            <a:r>
              <a:rPr lang="en-GB" sz="1600" dirty="0"/>
              <a:t>="http://www.w3.org/1999/02/22-rdf-syntax-ns#"</a:t>
            </a:r>
          </a:p>
          <a:p>
            <a:r>
              <a:rPr lang="en-GB" sz="1600" dirty="0"/>
              <a:t>3.              </a:t>
            </a:r>
            <a:r>
              <a:rPr lang="en-GB" sz="1600" dirty="0" err="1"/>
              <a:t>xmlns:dc</a:t>
            </a:r>
            <a:r>
              <a:rPr lang="en-GB" sz="1600" dirty="0"/>
              <a:t>="http://</a:t>
            </a:r>
            <a:r>
              <a:rPr lang="en-GB" sz="1600" dirty="0" err="1"/>
              <a:t>purl.org</a:t>
            </a:r>
            <a:r>
              <a:rPr lang="en-GB" sz="1600" dirty="0"/>
              <a:t>/dc/elements/1.1/"</a:t>
            </a:r>
          </a:p>
          <a:p>
            <a:r>
              <a:rPr lang="en-GB" sz="1600" dirty="0"/>
              <a:t>4.              </a:t>
            </a:r>
            <a:r>
              <a:rPr lang="en-GB" sz="1600" dirty="0" err="1"/>
              <a:t>xmlns:exterms</a:t>
            </a:r>
            <a:r>
              <a:rPr lang="en-GB" sz="1600" dirty="0"/>
              <a:t>="http://</a:t>
            </a:r>
            <a:r>
              <a:rPr lang="en-GB" sz="1600" dirty="0" err="1"/>
              <a:t>www.example.org</a:t>
            </a:r>
            <a:r>
              <a:rPr lang="en-GB" sz="1600" dirty="0"/>
              <a:t>/terms/"&gt;</a:t>
            </a:r>
          </a:p>
          <a:p>
            <a:endParaRPr lang="en-GB" sz="900" dirty="0"/>
          </a:p>
          <a:p>
            <a:r>
              <a:rPr lang="en-GB" sz="1600" dirty="0"/>
              <a:t>5.    &lt;</a:t>
            </a:r>
            <a:r>
              <a:rPr lang="en-GB" sz="1600" dirty="0" err="1"/>
              <a:t>rdf:Description</a:t>
            </a:r>
            <a:r>
              <a:rPr lang="en-GB" sz="1600" dirty="0"/>
              <a:t> </a:t>
            </a:r>
            <a:r>
              <a:rPr lang="en-GB" sz="1600" dirty="0" err="1"/>
              <a:t>rdf:about</a:t>
            </a:r>
            <a:r>
              <a:rPr lang="en-GB" sz="1600" dirty="0"/>
              <a:t>="http://</a:t>
            </a:r>
            <a:r>
              <a:rPr lang="en-GB" sz="1600" dirty="0" err="1"/>
              <a:t>www.example.org</a:t>
            </a:r>
            <a:r>
              <a:rPr lang="en-GB" sz="1600" dirty="0"/>
              <a:t>/</a:t>
            </a:r>
            <a:r>
              <a:rPr lang="en-GB" sz="1600" dirty="0" err="1"/>
              <a:t>index.html</a:t>
            </a:r>
            <a:r>
              <a:rPr lang="en-GB" sz="1600" dirty="0"/>
              <a:t>"&gt;</a:t>
            </a:r>
          </a:p>
          <a:p>
            <a:r>
              <a:rPr lang="en-GB" sz="1600" dirty="0"/>
              <a:t>6.         &lt;</a:t>
            </a:r>
            <a:r>
              <a:rPr lang="en-GB" sz="1600" dirty="0" err="1"/>
              <a:t>exterms:creation-date</a:t>
            </a:r>
            <a:r>
              <a:rPr lang="en-GB" sz="1600" dirty="0"/>
              <a:t>&gt;August 16, 1999&lt;/</a:t>
            </a:r>
            <a:r>
              <a:rPr lang="en-GB" sz="1600" dirty="0" err="1"/>
              <a:t>exterms:creation-date</a:t>
            </a:r>
            <a:r>
              <a:rPr lang="en-GB" sz="1600" dirty="0"/>
              <a:t>&gt;</a:t>
            </a:r>
          </a:p>
          <a:p>
            <a:r>
              <a:rPr lang="en-GB" sz="1600" dirty="0"/>
              <a:t>7.         &lt;</a:t>
            </a:r>
            <a:r>
              <a:rPr lang="en-GB" sz="1600" dirty="0" err="1"/>
              <a:t>dc:language</a:t>
            </a:r>
            <a:r>
              <a:rPr lang="en-GB" sz="1600" dirty="0"/>
              <a:t>&gt;en&lt;/</a:t>
            </a:r>
            <a:r>
              <a:rPr lang="en-GB" sz="1600" dirty="0" err="1"/>
              <a:t>dc:language</a:t>
            </a:r>
            <a:r>
              <a:rPr lang="en-GB" sz="1600" dirty="0"/>
              <a:t>&gt;</a:t>
            </a:r>
          </a:p>
          <a:p>
            <a:r>
              <a:rPr lang="en-GB" sz="1600" dirty="0"/>
              <a:t>8.         &lt;</a:t>
            </a:r>
            <a:r>
              <a:rPr lang="en-GB" sz="1600" dirty="0" err="1"/>
              <a:t>dc:creator</a:t>
            </a:r>
            <a:r>
              <a:rPr lang="en-GB" sz="1600" dirty="0"/>
              <a:t> </a:t>
            </a:r>
            <a:r>
              <a:rPr lang="en-GB" sz="1600" dirty="0" err="1"/>
              <a:t>rdf:resource</a:t>
            </a:r>
            <a:r>
              <a:rPr lang="en-GB" sz="1600" dirty="0"/>
              <a:t>="http://</a:t>
            </a:r>
            <a:r>
              <a:rPr lang="en-GB" sz="1600" dirty="0" err="1"/>
              <a:t>www.example.org</a:t>
            </a:r>
            <a:r>
              <a:rPr lang="en-GB" sz="1600" dirty="0"/>
              <a:t>/</a:t>
            </a:r>
            <a:r>
              <a:rPr lang="en-GB" sz="1600" dirty="0" err="1"/>
              <a:t>staffid</a:t>
            </a:r>
            <a:r>
              <a:rPr lang="en-GB" sz="1600" dirty="0"/>
              <a:t>/85740"/&gt;</a:t>
            </a:r>
          </a:p>
          <a:p>
            <a:r>
              <a:rPr lang="en-GB" sz="1600" dirty="0"/>
              <a:t>9.    &lt;/</a:t>
            </a:r>
            <a:r>
              <a:rPr lang="en-GB" sz="1600" dirty="0" err="1"/>
              <a:t>rdf:Description</a:t>
            </a:r>
            <a:r>
              <a:rPr lang="en-GB" sz="1600" dirty="0"/>
              <a:t>&gt;</a:t>
            </a:r>
          </a:p>
          <a:p>
            <a:endParaRPr lang="en-GB" sz="900" dirty="0"/>
          </a:p>
          <a:p>
            <a:r>
              <a:rPr lang="en-GB" sz="1600" dirty="0"/>
              <a:t>10. &lt;/</a:t>
            </a:r>
            <a:r>
              <a:rPr lang="en-GB" sz="1600" dirty="0" err="1"/>
              <a:t>rdf:RDF</a:t>
            </a:r>
            <a:r>
              <a:rPr lang="en-GB" sz="1600" dirty="0"/>
              <a:t>&gt;</a:t>
            </a:r>
          </a:p>
        </p:txBody>
      </p:sp>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15</a:t>
            </a:fld>
            <a:endParaRPr lang="fr-FR" dirty="0"/>
          </a:p>
        </p:txBody>
      </p:sp>
      <p:pic>
        <p:nvPicPr>
          <p:cNvPr id="3" name="Image 2"/>
          <p:cNvPicPr>
            <a:picLocks noChangeAspect="1"/>
          </p:cNvPicPr>
          <p:nvPr/>
        </p:nvPicPr>
        <p:blipFill>
          <a:blip r:embed="rId2" cstate="print"/>
          <a:stretch>
            <a:fillRect/>
          </a:stretch>
        </p:blipFill>
        <p:spPr>
          <a:xfrm>
            <a:off x="8670515" y="32847"/>
            <a:ext cx="429693" cy="466262"/>
          </a:xfrm>
          <a:prstGeom prst="rect">
            <a:avLst/>
          </a:prstGeom>
        </p:spPr>
      </p:pic>
      <p:sp>
        <p:nvSpPr>
          <p:cNvPr id="21" name="ZoneTexte 20"/>
          <p:cNvSpPr txBox="1"/>
          <p:nvPr/>
        </p:nvSpPr>
        <p:spPr>
          <a:xfrm>
            <a:off x="442246" y="1065981"/>
            <a:ext cx="1374783" cy="369332"/>
          </a:xfrm>
          <a:prstGeom prst="rect">
            <a:avLst/>
          </a:prstGeom>
          <a:noFill/>
        </p:spPr>
        <p:txBody>
          <a:bodyPr wrap="none" rtlCol="0">
            <a:spAutoFit/>
          </a:bodyPr>
          <a:lstStyle/>
          <a:p>
            <a:r>
              <a:rPr lang="en-GB" dirty="0"/>
              <a:t>✓ </a:t>
            </a:r>
            <a:r>
              <a:rPr lang="en-GB" b="1" dirty="0">
                <a:solidFill>
                  <a:srgbClr val="800000"/>
                </a:solidFill>
              </a:rPr>
              <a:t>RDF/XML</a:t>
            </a:r>
          </a:p>
        </p:txBody>
      </p:sp>
      <p:sp>
        <p:nvSpPr>
          <p:cNvPr id="8" name="ZoneTexte 7"/>
          <p:cNvSpPr txBox="1"/>
          <p:nvPr/>
        </p:nvSpPr>
        <p:spPr>
          <a:xfrm>
            <a:off x="54429" y="36286"/>
            <a:ext cx="6833872" cy="461665"/>
          </a:xfrm>
          <a:prstGeom prst="rect">
            <a:avLst/>
          </a:prstGeom>
          <a:noFill/>
        </p:spPr>
        <p:txBody>
          <a:bodyPr wrap="none" rtlCol="0">
            <a:spAutoFit/>
          </a:bodyPr>
          <a:lstStyle/>
          <a:p>
            <a:r>
              <a:rPr lang="en-GB" sz="2400" dirty="0">
                <a:solidFill>
                  <a:srgbClr val="800000"/>
                </a:solidFill>
                <a:latin typeface="Arial Black"/>
                <a:cs typeface="Arial Black"/>
              </a:rPr>
              <a:t>Resource Description Framework (RDF)</a:t>
            </a:r>
          </a:p>
        </p:txBody>
      </p:sp>
      <p:pic>
        <p:nvPicPr>
          <p:cNvPr id="4" name="Image 3"/>
          <p:cNvPicPr>
            <a:picLocks noChangeAspect="1"/>
          </p:cNvPicPr>
          <p:nvPr/>
        </p:nvPicPr>
        <p:blipFill>
          <a:blip r:embed="rId3">
            <a:clrChange>
              <a:clrFrom>
                <a:srgbClr val="FFFFFF"/>
              </a:clrFrom>
              <a:clrTo>
                <a:srgbClr val="FFFFFF">
                  <a:alpha val="0"/>
                </a:srgbClr>
              </a:clrTo>
            </a:clrChange>
          </a:blip>
          <a:stretch>
            <a:fillRect/>
          </a:stretch>
        </p:blipFill>
        <p:spPr>
          <a:xfrm>
            <a:off x="1690255" y="865906"/>
            <a:ext cx="7442200" cy="3048000"/>
          </a:xfrm>
          <a:prstGeom prst="rect">
            <a:avLst/>
          </a:prstGeom>
        </p:spPr>
      </p:pic>
      <p:sp>
        <p:nvSpPr>
          <p:cNvPr id="6" name="Rectangle 5"/>
          <p:cNvSpPr/>
          <p:nvPr/>
        </p:nvSpPr>
        <p:spPr>
          <a:xfrm>
            <a:off x="343484" y="3532967"/>
            <a:ext cx="3403959" cy="307777"/>
          </a:xfrm>
          <a:prstGeom prst="rect">
            <a:avLst/>
          </a:prstGeom>
        </p:spPr>
        <p:txBody>
          <a:bodyPr wrap="none">
            <a:spAutoFit/>
          </a:bodyPr>
          <a:lstStyle/>
          <a:p>
            <a:r>
              <a:rPr lang="en-GB" sz="1400" dirty="0"/>
              <a:t>https://www.w3.org/TR/</a:t>
            </a:r>
            <a:r>
              <a:rPr lang="en-GB" sz="1400" dirty="0" err="1"/>
              <a:t>rdf</a:t>
            </a:r>
            <a:r>
              <a:rPr lang="en-GB" sz="1400" dirty="0"/>
              <a:t>-primer/#</a:t>
            </a:r>
            <a:r>
              <a:rPr lang="en-GB" sz="1400" dirty="0" err="1"/>
              <a:t>rdfxml</a:t>
            </a:r>
            <a:endParaRPr lang="en-GB" sz="1400" dirty="0"/>
          </a:p>
        </p:txBody>
      </p:sp>
    </p:spTree>
    <p:extLst>
      <p:ext uri="{BB962C8B-B14F-4D97-AF65-F5344CB8AC3E}">
        <p14:creationId xmlns:p14="http://schemas.microsoft.com/office/powerpoint/2010/main" val="8178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16</a:t>
            </a:fld>
            <a:endParaRPr lang="fr-FR"/>
          </a:p>
        </p:txBody>
      </p:sp>
      <p:pic>
        <p:nvPicPr>
          <p:cNvPr id="3" name="Image 2"/>
          <p:cNvPicPr>
            <a:picLocks noChangeAspect="1"/>
          </p:cNvPicPr>
          <p:nvPr/>
        </p:nvPicPr>
        <p:blipFill>
          <a:blip r:embed="rId2" cstate="print"/>
          <a:stretch>
            <a:fillRect/>
          </a:stretch>
        </p:blipFill>
        <p:spPr>
          <a:xfrm>
            <a:off x="8670515" y="32847"/>
            <a:ext cx="429693" cy="466262"/>
          </a:xfrm>
          <a:prstGeom prst="rect">
            <a:avLst/>
          </a:prstGeom>
        </p:spPr>
      </p:pic>
      <p:sp>
        <p:nvSpPr>
          <p:cNvPr id="21" name="ZoneTexte 20"/>
          <p:cNvSpPr txBox="1"/>
          <p:nvPr/>
        </p:nvSpPr>
        <p:spPr>
          <a:xfrm>
            <a:off x="442246" y="1065981"/>
            <a:ext cx="1107996" cy="369332"/>
          </a:xfrm>
          <a:prstGeom prst="rect">
            <a:avLst/>
          </a:prstGeom>
          <a:noFill/>
        </p:spPr>
        <p:txBody>
          <a:bodyPr wrap="none" rtlCol="0">
            <a:spAutoFit/>
          </a:bodyPr>
          <a:lstStyle/>
          <a:p>
            <a:r>
              <a:rPr lang="fr-FR" dirty="0"/>
              <a:t>✓ </a:t>
            </a:r>
            <a:r>
              <a:rPr lang="fr-FR" b="1" dirty="0" err="1">
                <a:solidFill>
                  <a:srgbClr val="800000"/>
                </a:solidFill>
              </a:rPr>
              <a:t>Turtle</a:t>
            </a:r>
            <a:endParaRPr lang="fr-FR" b="1" dirty="0">
              <a:solidFill>
                <a:srgbClr val="800000"/>
              </a:solidFill>
            </a:endParaRPr>
          </a:p>
        </p:txBody>
      </p:sp>
      <p:sp>
        <p:nvSpPr>
          <p:cNvPr id="10" name="ZoneTexte 9"/>
          <p:cNvSpPr txBox="1"/>
          <p:nvPr/>
        </p:nvSpPr>
        <p:spPr>
          <a:xfrm>
            <a:off x="905566" y="1789044"/>
            <a:ext cx="5370060" cy="2800767"/>
          </a:xfrm>
          <a:prstGeom prst="rect">
            <a:avLst/>
          </a:prstGeom>
          <a:noFill/>
        </p:spPr>
        <p:txBody>
          <a:bodyPr wrap="none" rtlCol="0">
            <a:spAutoFit/>
          </a:bodyPr>
          <a:lstStyle/>
          <a:p>
            <a:r>
              <a:rPr lang="fr-FR" sz="1600" dirty="0"/>
              <a:t>@</a:t>
            </a:r>
            <a:r>
              <a:rPr lang="fr-FR" sz="1600" dirty="0" err="1"/>
              <a:t>prefix</a:t>
            </a:r>
            <a:r>
              <a:rPr lang="fr-FR" sz="1600" dirty="0"/>
              <a:t> </a:t>
            </a:r>
            <a:r>
              <a:rPr lang="fr-FR" sz="1600" dirty="0" err="1"/>
              <a:t>rdf</a:t>
            </a:r>
            <a:r>
              <a:rPr lang="fr-FR" sz="1600" dirty="0"/>
              <a:t>:&lt;http://www.w3.org/1999/02/22-rdf-syntax-ns#&gt;.</a:t>
            </a:r>
          </a:p>
          <a:p>
            <a:r>
              <a:rPr lang="fr-FR" sz="1600" dirty="0"/>
              <a:t>@</a:t>
            </a:r>
            <a:r>
              <a:rPr lang="fr-FR" sz="1600" dirty="0" err="1"/>
              <a:t>prefix</a:t>
            </a:r>
            <a:r>
              <a:rPr lang="fr-FR" sz="1600" dirty="0"/>
              <a:t> </a:t>
            </a:r>
            <a:r>
              <a:rPr lang="fr-FR" sz="1600" dirty="0" err="1"/>
              <a:t>rdfs</a:t>
            </a:r>
            <a:r>
              <a:rPr lang="fr-FR" sz="1600" dirty="0"/>
              <a:t>:&lt;http://www.w3.org/2000/01/</a:t>
            </a:r>
            <a:r>
              <a:rPr lang="fr-FR" sz="1600" dirty="0" err="1"/>
              <a:t>rdf-schema</a:t>
            </a:r>
            <a:r>
              <a:rPr lang="fr-FR" sz="1600" dirty="0"/>
              <a:t>#&gt;.</a:t>
            </a:r>
          </a:p>
          <a:p>
            <a:r>
              <a:rPr lang="fr-FR" sz="1600" dirty="0"/>
              <a:t>@</a:t>
            </a:r>
            <a:r>
              <a:rPr lang="fr-FR" sz="1600" dirty="0" err="1"/>
              <a:t>prefix</a:t>
            </a:r>
            <a:r>
              <a:rPr lang="fr-FR" sz="1600" dirty="0"/>
              <a:t> dc:&lt;http://</a:t>
            </a:r>
            <a:r>
              <a:rPr lang="fr-FR" sz="1600" dirty="0" err="1"/>
              <a:t>purl.org</a:t>
            </a:r>
            <a:r>
              <a:rPr lang="fr-FR" sz="1600" dirty="0"/>
              <a:t>/dc/</a:t>
            </a:r>
            <a:r>
              <a:rPr lang="fr-FR" sz="1600" dirty="0" err="1"/>
              <a:t>elements</a:t>
            </a:r>
            <a:r>
              <a:rPr lang="fr-FR" sz="1600" dirty="0"/>
              <a:t>/1.1/&gt;.</a:t>
            </a:r>
          </a:p>
          <a:p>
            <a:r>
              <a:rPr lang="fr-FR" sz="1600" dirty="0"/>
              <a:t>@</a:t>
            </a:r>
            <a:r>
              <a:rPr lang="fr-FR" sz="1600" dirty="0" err="1"/>
              <a:t>prefix</a:t>
            </a:r>
            <a:r>
              <a:rPr lang="fr-FR" sz="1600" dirty="0"/>
              <a:t> </a:t>
            </a:r>
            <a:r>
              <a:rPr lang="fr-FR" sz="1600" dirty="0" err="1"/>
              <a:t>dt</a:t>
            </a:r>
            <a:r>
              <a:rPr lang="fr-FR" sz="1600" dirty="0"/>
              <a:t>:&lt;http://</a:t>
            </a:r>
            <a:r>
              <a:rPr lang="fr-FR" sz="1600" dirty="0" err="1"/>
              <a:t>purl.org</a:t>
            </a:r>
            <a:r>
              <a:rPr lang="fr-FR" sz="1600" dirty="0"/>
              <a:t>/dc/</a:t>
            </a:r>
            <a:r>
              <a:rPr lang="fr-FR" sz="1600" dirty="0" err="1"/>
              <a:t>dcmitype</a:t>
            </a:r>
            <a:r>
              <a:rPr lang="fr-FR" sz="1600" dirty="0"/>
              <a:t>/&gt;.</a:t>
            </a:r>
          </a:p>
          <a:p>
            <a:r>
              <a:rPr lang="fr-FR" sz="1600" dirty="0"/>
              <a:t>@</a:t>
            </a:r>
            <a:r>
              <a:rPr lang="fr-FR" sz="1600" dirty="0" err="1"/>
              <a:t>prefix</a:t>
            </a:r>
            <a:r>
              <a:rPr lang="fr-FR" sz="1600" dirty="0"/>
              <a:t> ns:&lt;http://</a:t>
            </a:r>
            <a:r>
              <a:rPr lang="fr-FR" sz="1600" dirty="0" err="1"/>
              <a:t>ns.condillac.org</a:t>
            </a:r>
            <a:r>
              <a:rPr lang="fr-FR" sz="1600" dirty="0"/>
              <a:t>/ex#&gt;.</a:t>
            </a:r>
          </a:p>
          <a:p>
            <a:endParaRPr lang="fr-FR" sz="1600" dirty="0"/>
          </a:p>
          <a:p>
            <a:r>
              <a:rPr lang="fr-FR" sz="1600" dirty="0" err="1"/>
              <a:t>ns:the_theory_of_physics</a:t>
            </a:r>
            <a:endParaRPr lang="fr-FR" sz="1600" dirty="0"/>
          </a:p>
          <a:p>
            <a:pPr>
              <a:tabLst>
                <a:tab pos="895350" algn="l"/>
                <a:tab pos="2058988" algn="l"/>
              </a:tabLst>
            </a:pPr>
            <a:r>
              <a:rPr lang="fr-FR" sz="1600" dirty="0"/>
              <a:t>	a 	</a:t>
            </a:r>
            <a:r>
              <a:rPr lang="fr-FR" sz="1600" dirty="0" err="1"/>
              <a:t>dt:Text</a:t>
            </a:r>
            <a:r>
              <a:rPr lang="fr-FR" sz="1600" dirty="0"/>
              <a:t> ;</a:t>
            </a:r>
          </a:p>
          <a:p>
            <a:pPr>
              <a:tabLst>
                <a:tab pos="895350" algn="l"/>
                <a:tab pos="2058988" algn="l"/>
              </a:tabLst>
            </a:pPr>
            <a:r>
              <a:rPr lang="fr-FR" sz="1600" dirty="0"/>
              <a:t>	</a:t>
            </a:r>
            <a:r>
              <a:rPr lang="fr-FR" sz="1600" dirty="0" err="1"/>
              <a:t>dc:title</a:t>
            </a:r>
            <a:r>
              <a:rPr lang="fr-FR" sz="1600" dirty="0"/>
              <a:t>	</a:t>
            </a:r>
            <a:r>
              <a:rPr lang="en-US" sz="1600" dirty="0"/>
              <a:t>“</a:t>
            </a:r>
            <a:r>
              <a:rPr lang="fr-FR" sz="1600" dirty="0"/>
              <a:t>The theory of </a:t>
            </a:r>
            <a:r>
              <a:rPr lang="fr-FR" sz="1600" dirty="0" err="1"/>
              <a:t>physics</a:t>
            </a:r>
            <a:r>
              <a:rPr lang="fr-FR" sz="1600" dirty="0"/>
              <a:t>" ;</a:t>
            </a:r>
          </a:p>
          <a:p>
            <a:pPr>
              <a:tabLst>
                <a:tab pos="895350" algn="l"/>
                <a:tab pos="2058988" algn="l"/>
              </a:tabLst>
            </a:pPr>
            <a:r>
              <a:rPr lang="fr-FR" sz="1600" dirty="0"/>
              <a:t>	</a:t>
            </a:r>
            <a:r>
              <a:rPr lang="fr-FR" sz="1600" dirty="0" err="1"/>
              <a:t>dc:creator</a:t>
            </a:r>
            <a:r>
              <a:rPr lang="fr-FR" sz="1600" dirty="0"/>
              <a:t>	</a:t>
            </a:r>
            <a:r>
              <a:rPr lang="fr-FR" sz="1600" dirty="0" err="1"/>
              <a:t>ns:duhem</a:t>
            </a:r>
            <a:r>
              <a:rPr lang="fr-FR" sz="1600" dirty="0"/>
              <a:t> ;</a:t>
            </a:r>
          </a:p>
          <a:p>
            <a:pPr>
              <a:tabLst>
                <a:tab pos="895350" algn="l"/>
                <a:tab pos="2058988" algn="l"/>
              </a:tabLst>
            </a:pPr>
            <a:r>
              <a:rPr lang="fr-FR" sz="1600" dirty="0"/>
              <a:t>	</a:t>
            </a:r>
            <a:r>
              <a:rPr lang="fr-FR" sz="1600" dirty="0" err="1"/>
              <a:t>dc:subject</a:t>
            </a:r>
            <a:r>
              <a:rPr lang="fr-FR" sz="1600" dirty="0"/>
              <a:t>	</a:t>
            </a:r>
            <a:r>
              <a:rPr lang="fr-FR" sz="1600" dirty="0">
                <a:solidFill>
                  <a:srgbClr val="008000"/>
                </a:solidFill>
              </a:rPr>
              <a:t>&lt;http://</a:t>
            </a:r>
            <a:r>
              <a:rPr lang="mr-IN" sz="1600" dirty="0">
                <a:solidFill>
                  <a:srgbClr val="008000"/>
                </a:solidFill>
              </a:rPr>
              <a:t>…</a:t>
            </a:r>
            <a:r>
              <a:rPr lang="fr-FR" sz="1600" dirty="0">
                <a:solidFill>
                  <a:srgbClr val="008000"/>
                </a:solidFill>
              </a:rPr>
              <a:t>./</a:t>
            </a:r>
            <a:r>
              <a:rPr lang="fr-FR" sz="1600" dirty="0" err="1">
                <a:solidFill>
                  <a:srgbClr val="008000"/>
                </a:solidFill>
              </a:rPr>
              <a:t>physics</a:t>
            </a:r>
            <a:r>
              <a:rPr lang="fr-FR" sz="1600" dirty="0">
                <a:solidFill>
                  <a:srgbClr val="008000"/>
                </a:solidFill>
              </a:rPr>
              <a:t>&gt;</a:t>
            </a:r>
            <a:r>
              <a:rPr lang="fr-FR" sz="1600" dirty="0"/>
              <a:t>.	</a:t>
            </a:r>
          </a:p>
        </p:txBody>
      </p:sp>
      <p:sp>
        <p:nvSpPr>
          <p:cNvPr id="4" name="ZoneTexte 3"/>
          <p:cNvSpPr txBox="1"/>
          <p:nvPr/>
        </p:nvSpPr>
        <p:spPr>
          <a:xfrm>
            <a:off x="260991" y="6140995"/>
            <a:ext cx="1480731" cy="369332"/>
          </a:xfrm>
          <a:prstGeom prst="rect">
            <a:avLst/>
          </a:prstGeom>
          <a:noFill/>
        </p:spPr>
        <p:txBody>
          <a:bodyPr wrap="none" rtlCol="0">
            <a:spAutoFit/>
          </a:bodyPr>
          <a:lstStyle/>
          <a:p>
            <a:r>
              <a:rPr lang="fr-FR" dirty="0"/>
              <a:t>a == </a:t>
            </a:r>
            <a:r>
              <a:rPr lang="fr-FR" dirty="0" err="1"/>
              <a:t>rdf:type</a:t>
            </a:r>
            <a:endParaRPr lang="fr-FR" dirty="0"/>
          </a:p>
        </p:txBody>
      </p:sp>
      <p:sp>
        <p:nvSpPr>
          <p:cNvPr id="5" name="Ellipse 4"/>
          <p:cNvSpPr/>
          <p:nvPr/>
        </p:nvSpPr>
        <p:spPr>
          <a:xfrm>
            <a:off x="1414354" y="3560098"/>
            <a:ext cx="1597164" cy="1077651"/>
          </a:xfrm>
          <a:prstGeom prst="ellipse">
            <a:avLst/>
          </a:prstGeom>
          <a:noFill/>
          <a:ln w="12700"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8" name="Connecteur en arc 7"/>
          <p:cNvCxnSpPr>
            <a:stCxn id="5" idx="2"/>
            <a:endCxn id="9" idx="1"/>
          </p:cNvCxnSpPr>
          <p:nvPr/>
        </p:nvCxnSpPr>
        <p:spPr>
          <a:xfrm rot="10800000" flipH="1" flipV="1">
            <a:off x="1414353" y="4098923"/>
            <a:ext cx="394481" cy="1425889"/>
          </a:xfrm>
          <a:prstGeom prst="curvedConnector3">
            <a:avLst>
              <a:gd name="adj1" fmla="val -57950"/>
            </a:avLst>
          </a:prstGeom>
          <a:ln w="12700" cmpd="sng">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1808835" y="5340147"/>
            <a:ext cx="2291653" cy="369332"/>
          </a:xfrm>
          <a:prstGeom prst="rect">
            <a:avLst/>
          </a:prstGeom>
          <a:noFill/>
        </p:spPr>
        <p:txBody>
          <a:bodyPr wrap="none" rtlCol="0">
            <a:spAutoFit/>
          </a:bodyPr>
          <a:lstStyle/>
          <a:p>
            <a:r>
              <a:rPr lang="fr-FR" b="1" dirty="0">
                <a:solidFill>
                  <a:srgbClr val="800000"/>
                </a:solidFill>
              </a:rPr>
              <a:t>Vocabulary (ontology)</a:t>
            </a:r>
          </a:p>
        </p:txBody>
      </p:sp>
      <p:sp>
        <p:nvSpPr>
          <p:cNvPr id="12" name="Ellipse 11"/>
          <p:cNvSpPr/>
          <p:nvPr/>
        </p:nvSpPr>
        <p:spPr>
          <a:xfrm>
            <a:off x="2952566" y="4266134"/>
            <a:ext cx="1873434" cy="314912"/>
          </a:xfrm>
          <a:prstGeom prst="ellipse">
            <a:avLst/>
          </a:prstGeom>
          <a:noFill/>
          <a:ln w="127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3" name="Connecteur en arc 12"/>
          <p:cNvCxnSpPr>
            <a:stCxn id="12" idx="6"/>
            <a:endCxn id="17" idx="1"/>
          </p:cNvCxnSpPr>
          <p:nvPr/>
        </p:nvCxnSpPr>
        <p:spPr>
          <a:xfrm>
            <a:off x="4826000" y="4423590"/>
            <a:ext cx="1092833" cy="631007"/>
          </a:xfrm>
          <a:prstGeom prst="curvedConnector3">
            <a:avLst>
              <a:gd name="adj1" fmla="val 50000"/>
            </a:avLst>
          </a:prstGeom>
          <a:ln w="127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7" name="Image 16"/>
          <p:cNvPicPr>
            <a:picLocks noChangeAspect="1"/>
          </p:cNvPicPr>
          <p:nvPr/>
        </p:nvPicPr>
        <p:blipFill>
          <a:blip r:embed="rId3">
            <a:clrChange>
              <a:clrFrom>
                <a:srgbClr val="FBFEFB"/>
              </a:clrFrom>
              <a:clrTo>
                <a:srgbClr val="FBFEFB">
                  <a:alpha val="0"/>
                </a:srgbClr>
              </a:clrTo>
            </a:clrChange>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5918833" y="4170325"/>
            <a:ext cx="2667491" cy="1768543"/>
          </a:xfrm>
          <a:prstGeom prst="rect">
            <a:avLst/>
          </a:prstGeom>
        </p:spPr>
      </p:pic>
      <p:sp>
        <p:nvSpPr>
          <p:cNvPr id="15" name="ZoneTexte 14"/>
          <p:cNvSpPr txBox="1"/>
          <p:nvPr/>
        </p:nvSpPr>
        <p:spPr>
          <a:xfrm>
            <a:off x="6285058" y="3832013"/>
            <a:ext cx="1955784" cy="338554"/>
          </a:xfrm>
          <a:prstGeom prst="rect">
            <a:avLst/>
          </a:prstGeom>
          <a:noFill/>
        </p:spPr>
        <p:txBody>
          <a:bodyPr wrap="none" rtlCol="0">
            <a:spAutoFit/>
          </a:bodyPr>
          <a:lstStyle/>
          <a:p>
            <a:r>
              <a:rPr lang="en-GB" sz="1600" b="1" dirty="0">
                <a:solidFill>
                  <a:srgbClr val="008000"/>
                </a:solidFill>
              </a:rPr>
              <a:t>Ontology of Sciences</a:t>
            </a:r>
          </a:p>
        </p:txBody>
      </p:sp>
      <p:sp>
        <p:nvSpPr>
          <p:cNvPr id="18" name="ZoneTexte 17"/>
          <p:cNvSpPr txBox="1"/>
          <p:nvPr/>
        </p:nvSpPr>
        <p:spPr>
          <a:xfrm>
            <a:off x="54429" y="36286"/>
            <a:ext cx="6833872" cy="461665"/>
          </a:xfrm>
          <a:prstGeom prst="rect">
            <a:avLst/>
          </a:prstGeom>
          <a:noFill/>
        </p:spPr>
        <p:txBody>
          <a:bodyPr wrap="none" rtlCol="0">
            <a:spAutoFit/>
          </a:bodyPr>
          <a:lstStyle/>
          <a:p>
            <a:r>
              <a:rPr lang="en-GB" sz="2400" dirty="0">
                <a:solidFill>
                  <a:srgbClr val="800000"/>
                </a:solidFill>
                <a:latin typeface="Arial Black"/>
                <a:cs typeface="Arial Black"/>
              </a:rPr>
              <a:t>Resource Description Framework (RDF)</a:t>
            </a:r>
          </a:p>
        </p:txBody>
      </p:sp>
    </p:spTree>
    <p:extLst>
      <p:ext uri="{BB962C8B-B14F-4D97-AF65-F5344CB8AC3E}">
        <p14:creationId xmlns:p14="http://schemas.microsoft.com/office/powerpoint/2010/main" val="407273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9" grpId="0"/>
      <p:bldP spid="12"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60697" y="1799068"/>
            <a:ext cx="8658225" cy="4381500"/>
          </a:xfrm>
          <a:prstGeom prst="rect">
            <a:avLst/>
          </a:prstGeom>
          <a:noFill/>
          <a:ln w="9525">
            <a:solidFill>
              <a:schemeClr val="accent1">
                <a:lumMod val="75000"/>
              </a:schemeClr>
            </a:solidFill>
            <a:miter lim="800000"/>
            <a:headEnd/>
            <a:tailEnd/>
          </a:ln>
          <a:effectLst>
            <a:outerShdw blurRad="63500" sx="102000" sy="102000" algn="ctr" rotWithShape="0">
              <a:prstClr val="black">
                <a:alpha val="40000"/>
              </a:prstClr>
            </a:outerShdw>
          </a:effectLst>
        </p:spPr>
      </p:pic>
      <p:sp>
        <p:nvSpPr>
          <p:cNvPr id="3" name="ZoneTexte 2"/>
          <p:cNvSpPr txBox="1"/>
          <p:nvPr/>
        </p:nvSpPr>
        <p:spPr>
          <a:xfrm>
            <a:off x="530648" y="747244"/>
            <a:ext cx="1638376" cy="830997"/>
          </a:xfrm>
          <a:prstGeom prst="rect">
            <a:avLst/>
          </a:prstGeom>
          <a:noFill/>
        </p:spPr>
        <p:txBody>
          <a:bodyPr wrap="square" rtlCol="0">
            <a:spAutoFit/>
          </a:bodyPr>
          <a:lstStyle/>
          <a:p>
            <a:pPr algn="ctr"/>
            <a:r>
              <a:rPr lang="fr-FR" sz="1600" b="1" dirty="0" err="1">
                <a:solidFill>
                  <a:schemeClr val="accent1">
                    <a:lumMod val="75000"/>
                  </a:schemeClr>
                </a:solidFill>
                <a:latin typeface="Arial" pitchFamily="34" charset="0"/>
                <a:cs typeface="Arial" pitchFamily="34" charset="0"/>
              </a:rPr>
              <a:t>Vocabulary</a:t>
            </a:r>
            <a:endParaRPr lang="fr-FR" sz="1600" b="1" dirty="0">
              <a:solidFill>
                <a:schemeClr val="accent1">
                  <a:lumMod val="75000"/>
                </a:schemeClr>
              </a:solidFill>
              <a:latin typeface="Arial" pitchFamily="34" charset="0"/>
              <a:cs typeface="Arial" pitchFamily="34" charset="0"/>
            </a:endParaRPr>
          </a:p>
          <a:p>
            <a:pPr algn="ctr"/>
            <a:r>
              <a:rPr lang="fr-FR" sz="1600" b="1" dirty="0" err="1">
                <a:solidFill>
                  <a:schemeClr val="accent1">
                    <a:lumMod val="75000"/>
                  </a:schemeClr>
                </a:solidFill>
                <a:latin typeface="Arial" pitchFamily="34" charset="0"/>
                <a:cs typeface="Arial" pitchFamily="34" charset="0"/>
              </a:rPr>
              <a:t>Terminology</a:t>
            </a:r>
            <a:endParaRPr lang="fr-FR" sz="1600" b="1" dirty="0">
              <a:solidFill>
                <a:schemeClr val="accent1">
                  <a:lumMod val="75000"/>
                </a:schemeClr>
              </a:solidFill>
              <a:latin typeface="Arial" pitchFamily="34" charset="0"/>
              <a:cs typeface="Arial" pitchFamily="34" charset="0"/>
            </a:endParaRPr>
          </a:p>
          <a:p>
            <a:pPr algn="ctr"/>
            <a:r>
              <a:rPr lang="fr-FR" sz="1600" b="1" dirty="0" err="1">
                <a:solidFill>
                  <a:schemeClr val="accent1">
                    <a:lumMod val="75000"/>
                  </a:schemeClr>
                </a:solidFill>
                <a:latin typeface="Arial" pitchFamily="34" charset="0"/>
                <a:cs typeface="Arial" pitchFamily="34" charset="0"/>
              </a:rPr>
              <a:t>Ontology</a:t>
            </a:r>
            <a:endParaRPr lang="fr-FR" sz="1600" b="1" dirty="0">
              <a:solidFill>
                <a:schemeClr val="accent1">
                  <a:lumMod val="75000"/>
                </a:schemeClr>
              </a:solidFill>
              <a:latin typeface="Arial" pitchFamily="34" charset="0"/>
              <a:cs typeface="Arial" pitchFamily="34" charset="0"/>
            </a:endParaRPr>
          </a:p>
        </p:txBody>
      </p:sp>
      <p:cxnSp>
        <p:nvCxnSpPr>
          <p:cNvPr id="5" name="Connecteur en arc 4"/>
          <p:cNvCxnSpPr>
            <a:cxnSpLocks/>
            <a:stCxn id="3" idx="2"/>
          </p:cNvCxnSpPr>
          <p:nvPr/>
        </p:nvCxnSpPr>
        <p:spPr>
          <a:xfrm rot="16200000" flipH="1">
            <a:off x="1727878" y="1200199"/>
            <a:ext cx="720080" cy="1476164"/>
          </a:xfrm>
          <a:prstGeom prst="curvedConnector2">
            <a:avLst/>
          </a:prstGeom>
          <a:ln w="22225">
            <a:solidFill>
              <a:schemeClr val="accent1">
                <a:lumMod val="75000"/>
              </a:schemeClr>
            </a:solidFill>
            <a:headEnd type="oval"/>
            <a:tailEnd type="triangle" w="lg" len="lg"/>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826000" y="1594791"/>
            <a:ext cx="1728192" cy="4896544"/>
          </a:xfrm>
          <a:prstGeom prst="rect">
            <a:avLst/>
          </a:prstGeom>
          <a:noFill/>
          <a:ln w="158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7029176" y="747244"/>
            <a:ext cx="1656184" cy="923330"/>
          </a:xfrm>
          <a:prstGeom prst="rect">
            <a:avLst/>
          </a:prstGeom>
          <a:noFill/>
          <a:ln>
            <a:noFill/>
          </a:ln>
        </p:spPr>
        <p:txBody>
          <a:bodyPr wrap="square" rtlCol="0">
            <a:spAutoFit/>
          </a:bodyPr>
          <a:lstStyle/>
          <a:p>
            <a:pPr algn="ctr"/>
            <a:r>
              <a:rPr lang="fr-FR" b="1" dirty="0" err="1">
                <a:solidFill>
                  <a:schemeClr val="accent6">
                    <a:lumMod val="50000"/>
                  </a:schemeClr>
                </a:solidFill>
                <a:latin typeface="Arial" pitchFamily="34" charset="0"/>
                <a:cs typeface="Arial" pitchFamily="34" charset="0"/>
              </a:rPr>
              <a:t>Vocabulary</a:t>
            </a:r>
            <a:endParaRPr lang="fr-FR" b="1" dirty="0">
              <a:solidFill>
                <a:schemeClr val="accent6">
                  <a:lumMod val="50000"/>
                </a:schemeClr>
              </a:solidFill>
              <a:latin typeface="Arial" pitchFamily="34" charset="0"/>
              <a:cs typeface="Arial" pitchFamily="34" charset="0"/>
            </a:endParaRPr>
          </a:p>
          <a:p>
            <a:pPr algn="ctr"/>
            <a:r>
              <a:rPr lang="fr-FR" b="1" dirty="0" err="1">
                <a:solidFill>
                  <a:schemeClr val="accent6">
                    <a:lumMod val="50000"/>
                  </a:schemeClr>
                </a:solidFill>
                <a:latin typeface="Arial" pitchFamily="34" charset="0"/>
                <a:cs typeface="Arial" pitchFamily="34" charset="0"/>
              </a:rPr>
              <a:t>Terminology</a:t>
            </a:r>
            <a:endParaRPr lang="fr-FR" b="1" dirty="0">
              <a:solidFill>
                <a:schemeClr val="accent6">
                  <a:lumMod val="50000"/>
                </a:schemeClr>
              </a:solidFill>
              <a:latin typeface="Arial" pitchFamily="34" charset="0"/>
              <a:cs typeface="Arial" pitchFamily="34" charset="0"/>
            </a:endParaRPr>
          </a:p>
          <a:p>
            <a:pPr algn="ctr"/>
            <a:r>
              <a:rPr lang="fr-FR" b="1" dirty="0" err="1">
                <a:solidFill>
                  <a:schemeClr val="accent6">
                    <a:lumMod val="50000"/>
                  </a:schemeClr>
                </a:solidFill>
                <a:latin typeface="Arial" pitchFamily="34" charset="0"/>
                <a:cs typeface="Arial" pitchFamily="34" charset="0"/>
              </a:rPr>
              <a:t>Ontology</a:t>
            </a:r>
            <a:endParaRPr lang="fr-FR" b="1" dirty="0">
              <a:solidFill>
                <a:schemeClr val="accent6">
                  <a:lumMod val="50000"/>
                </a:schemeClr>
              </a:solidFill>
              <a:latin typeface="Arial" pitchFamily="34" charset="0"/>
              <a:cs typeface="Arial" pitchFamily="34" charset="0"/>
            </a:endParaRPr>
          </a:p>
        </p:txBody>
      </p:sp>
      <p:cxnSp>
        <p:nvCxnSpPr>
          <p:cNvPr id="10" name="Connecteur en arc 4"/>
          <p:cNvCxnSpPr>
            <a:cxnSpLocks/>
            <a:stCxn id="9" idx="2"/>
          </p:cNvCxnSpPr>
          <p:nvPr/>
        </p:nvCxnSpPr>
        <p:spPr>
          <a:xfrm rot="5400000">
            <a:off x="6433338" y="1555238"/>
            <a:ext cx="1308594" cy="1539267"/>
          </a:xfrm>
          <a:prstGeom prst="curvedConnector2">
            <a:avLst/>
          </a:prstGeom>
          <a:ln w="22225">
            <a:solidFill>
              <a:schemeClr val="accent6">
                <a:lumMod val="50000"/>
              </a:schemeClr>
            </a:solidFill>
            <a:headEnd type="oval"/>
            <a:tailEnd type="triangle" w="lg" len="lg"/>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572000" y="1594791"/>
            <a:ext cx="1728192" cy="4896544"/>
          </a:xfrm>
          <a:prstGeom prst="rect">
            <a:avLst/>
          </a:prstGeom>
          <a:noFill/>
          <a:ln w="158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3935686" y="1831104"/>
            <a:ext cx="627409" cy="21435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173CAE4A-7978-4DD9-BEC7-D5A13916A914}"/>
              </a:ext>
            </a:extLst>
          </p:cNvPr>
          <p:cNvSpPr/>
          <p:nvPr/>
        </p:nvSpPr>
        <p:spPr>
          <a:xfrm>
            <a:off x="4564048" y="1821803"/>
            <a:ext cx="627409" cy="21435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54429" y="36286"/>
            <a:ext cx="7590089" cy="461665"/>
          </a:xfrm>
          <a:prstGeom prst="rect">
            <a:avLst/>
          </a:prstGeom>
          <a:noFill/>
        </p:spPr>
        <p:txBody>
          <a:bodyPr wrap="none" rtlCol="0">
            <a:spAutoFit/>
          </a:bodyPr>
          <a:lstStyle/>
          <a:p>
            <a:r>
              <a:rPr lang="en-GB" sz="2400" dirty="0">
                <a:solidFill>
                  <a:srgbClr val="800000"/>
                </a:solidFill>
                <a:latin typeface="Arial Black"/>
                <a:cs typeface="Arial Black"/>
              </a:rPr>
              <a:t>Vocabularies </a:t>
            </a:r>
            <a:r>
              <a:rPr lang="mr-IN" sz="2400" dirty="0">
                <a:solidFill>
                  <a:srgbClr val="800000"/>
                </a:solidFill>
                <a:latin typeface="Arial Black"/>
                <a:cs typeface="Arial Black"/>
              </a:rPr>
              <a:t>–</a:t>
            </a:r>
            <a:r>
              <a:rPr lang="en-GB" sz="2400" dirty="0">
                <a:solidFill>
                  <a:srgbClr val="800000"/>
                </a:solidFill>
                <a:latin typeface="Arial Black"/>
                <a:cs typeface="Arial Black"/>
              </a:rPr>
              <a:t> Ontologies </a:t>
            </a:r>
            <a:r>
              <a:rPr lang="mr-IN" sz="2400" dirty="0">
                <a:solidFill>
                  <a:srgbClr val="800000"/>
                </a:solidFill>
                <a:latin typeface="Arial Black"/>
                <a:cs typeface="Arial Black"/>
              </a:rPr>
              <a:t>–</a:t>
            </a:r>
            <a:r>
              <a:rPr lang="en-GB" sz="2400" dirty="0">
                <a:solidFill>
                  <a:srgbClr val="800000"/>
                </a:solidFill>
                <a:latin typeface="Arial Black"/>
                <a:cs typeface="Arial Black"/>
              </a:rPr>
              <a:t> Terminologies?</a:t>
            </a:r>
          </a:p>
        </p:txBody>
      </p:sp>
      <p:sp>
        <p:nvSpPr>
          <p:cNvPr id="2" name="ZoneTexte 1"/>
          <p:cNvSpPr txBox="1"/>
          <p:nvPr/>
        </p:nvSpPr>
        <p:spPr>
          <a:xfrm>
            <a:off x="3071091" y="1189182"/>
            <a:ext cx="1199567" cy="338554"/>
          </a:xfrm>
          <a:prstGeom prst="rect">
            <a:avLst/>
          </a:prstGeom>
          <a:noFill/>
        </p:spPr>
        <p:txBody>
          <a:bodyPr wrap="none" rtlCol="0">
            <a:spAutoFit/>
          </a:bodyPr>
          <a:lstStyle/>
          <a:p>
            <a:r>
              <a:rPr lang="en-GB" sz="1600" b="1" dirty="0">
                <a:solidFill>
                  <a:srgbClr val="316B97"/>
                </a:solidFill>
                <a:latin typeface="Arial"/>
                <a:cs typeface="Arial"/>
              </a:rPr>
              <a:t>Properties</a:t>
            </a:r>
          </a:p>
        </p:txBody>
      </p:sp>
      <p:sp>
        <p:nvSpPr>
          <p:cNvPr id="14" name="ZoneTexte 13"/>
          <p:cNvSpPr txBox="1"/>
          <p:nvPr/>
        </p:nvSpPr>
        <p:spPr>
          <a:xfrm>
            <a:off x="4909122" y="1191491"/>
            <a:ext cx="847708" cy="338554"/>
          </a:xfrm>
          <a:prstGeom prst="rect">
            <a:avLst/>
          </a:prstGeom>
          <a:noFill/>
        </p:spPr>
        <p:txBody>
          <a:bodyPr wrap="none" rtlCol="0">
            <a:spAutoFit/>
          </a:bodyPr>
          <a:lstStyle/>
          <a:p>
            <a:r>
              <a:rPr lang="en-GB" sz="1600" b="1" dirty="0">
                <a:solidFill>
                  <a:srgbClr val="1D4841"/>
                </a:solidFill>
                <a:latin typeface="Arial"/>
                <a:cs typeface="Arial"/>
              </a:rPr>
              <a:t>Values</a:t>
            </a:r>
          </a:p>
        </p:txBody>
      </p:sp>
      <p:sp>
        <p:nvSpPr>
          <p:cNvPr id="4" name="Espace réservé du numéro de diapositive 3"/>
          <p:cNvSpPr>
            <a:spLocks noGrp="1"/>
          </p:cNvSpPr>
          <p:nvPr>
            <p:ph type="sldNum" sz="quarter" idx="12"/>
          </p:nvPr>
        </p:nvSpPr>
        <p:spPr/>
        <p:txBody>
          <a:bodyPr/>
          <a:lstStyle/>
          <a:p>
            <a:fld id="{797BA878-F508-457B-8E91-43F27B147CD5}" type="slidenum">
              <a:rPr lang="en-US" smtClean="0"/>
              <a:t>17</a:t>
            </a:fld>
            <a:endParaRPr lang="en-US"/>
          </a:p>
        </p:txBody>
      </p:sp>
    </p:spTree>
    <p:extLst>
      <p:ext uri="{BB962C8B-B14F-4D97-AF65-F5344CB8AC3E}">
        <p14:creationId xmlns:p14="http://schemas.microsoft.com/office/powerpoint/2010/main" val="26998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p:bldP spid="11" grpId="0" animBg="1"/>
      <p:bldP spid="13" grpId="0" animBg="1"/>
      <p:bldP spid="19" grpId="0" animBg="1"/>
      <p:bldP spid="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23530" y="2190073"/>
            <a:ext cx="8715375" cy="402907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5" name="Rectangle 4"/>
          <p:cNvSpPr/>
          <p:nvPr/>
        </p:nvSpPr>
        <p:spPr>
          <a:xfrm>
            <a:off x="5554529" y="2622121"/>
            <a:ext cx="3384376" cy="3528392"/>
          </a:xfrm>
          <a:prstGeom prst="rect">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6" name="ZoneTexte 5"/>
          <p:cNvSpPr txBox="1"/>
          <p:nvPr/>
        </p:nvSpPr>
        <p:spPr>
          <a:xfrm>
            <a:off x="581065" y="1163939"/>
            <a:ext cx="1421220" cy="646331"/>
          </a:xfrm>
          <a:prstGeom prst="rect">
            <a:avLst/>
          </a:prstGeom>
          <a:noFill/>
        </p:spPr>
        <p:txBody>
          <a:bodyPr wrap="none" rtlCol="0">
            <a:spAutoFit/>
          </a:bodyPr>
          <a:lstStyle/>
          <a:p>
            <a:pPr algn="ctr"/>
            <a:r>
              <a:rPr lang="en-GB" b="1" dirty="0">
                <a:solidFill>
                  <a:prstClr val="black"/>
                </a:solidFill>
                <a:latin typeface="Calibri"/>
              </a:rPr>
              <a:t>Ontologies</a:t>
            </a:r>
          </a:p>
          <a:p>
            <a:pPr algn="ctr"/>
            <a:r>
              <a:rPr lang="en-GB" b="1" dirty="0">
                <a:solidFill>
                  <a:prstClr val="black"/>
                </a:solidFill>
                <a:latin typeface="Calibri"/>
              </a:rPr>
              <a:t>Vocabularies</a:t>
            </a:r>
          </a:p>
        </p:txBody>
      </p:sp>
      <p:pic>
        <p:nvPicPr>
          <p:cNvPr id="2" name="Image 1"/>
          <p:cNvPicPr>
            <a:picLocks noChangeAspect="1"/>
          </p:cNvPicPr>
          <p:nvPr/>
        </p:nvPicPr>
        <p:blipFill>
          <a:blip r:embed="rId3"/>
          <a:stretch>
            <a:fillRect/>
          </a:stretch>
        </p:blipFill>
        <p:spPr>
          <a:xfrm>
            <a:off x="3714384" y="4813644"/>
            <a:ext cx="596612" cy="834422"/>
          </a:xfrm>
          <a:prstGeom prst="rect">
            <a:avLst/>
          </a:prstGeom>
        </p:spPr>
      </p:pic>
      <p:pic>
        <p:nvPicPr>
          <p:cNvPr id="3" name="Image 2"/>
          <p:cNvPicPr>
            <a:picLocks noChangeAspect="1"/>
          </p:cNvPicPr>
          <p:nvPr/>
        </p:nvPicPr>
        <p:blipFill>
          <a:blip r:embed="rId4"/>
          <a:stretch>
            <a:fillRect/>
          </a:stretch>
        </p:blipFill>
        <p:spPr>
          <a:xfrm>
            <a:off x="4625782" y="3161656"/>
            <a:ext cx="583253" cy="486044"/>
          </a:xfrm>
          <a:prstGeom prst="rect">
            <a:avLst/>
          </a:prstGeom>
        </p:spPr>
      </p:pic>
      <p:sp>
        <p:nvSpPr>
          <p:cNvPr id="7" name="Rectangle 6"/>
          <p:cNvSpPr/>
          <p:nvPr/>
        </p:nvSpPr>
        <p:spPr>
          <a:xfrm>
            <a:off x="2717464" y="2639664"/>
            <a:ext cx="2631170" cy="375897"/>
          </a:xfrm>
          <a:prstGeom prst="rect">
            <a:avLst/>
          </a:prstGeom>
          <a:noFill/>
          <a:ln w="28575" cmpd="sng">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8" name="Rectangle 7"/>
          <p:cNvSpPr/>
          <p:nvPr/>
        </p:nvSpPr>
        <p:spPr>
          <a:xfrm>
            <a:off x="374896" y="5004690"/>
            <a:ext cx="2006749" cy="741709"/>
          </a:xfrm>
          <a:prstGeom prst="rect">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9" name="Rectangle 8"/>
          <p:cNvSpPr/>
          <p:nvPr/>
        </p:nvSpPr>
        <p:spPr>
          <a:xfrm>
            <a:off x="3067218" y="3111771"/>
            <a:ext cx="2225223" cy="589309"/>
          </a:xfrm>
          <a:prstGeom prst="rect">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10" name="Rectangle 9"/>
          <p:cNvSpPr/>
          <p:nvPr/>
        </p:nvSpPr>
        <p:spPr>
          <a:xfrm>
            <a:off x="3195783" y="3882152"/>
            <a:ext cx="1399865" cy="279688"/>
          </a:xfrm>
          <a:prstGeom prst="rect">
            <a:avLst/>
          </a:prstGeom>
          <a:noFill/>
          <a:ln w="28575" cmpd="sng">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11" name="ZoneTexte 10"/>
          <p:cNvSpPr txBox="1"/>
          <p:nvPr/>
        </p:nvSpPr>
        <p:spPr>
          <a:xfrm>
            <a:off x="54429" y="36286"/>
            <a:ext cx="7436050" cy="461665"/>
          </a:xfrm>
          <a:prstGeom prst="rect">
            <a:avLst/>
          </a:prstGeom>
          <a:noFill/>
        </p:spPr>
        <p:txBody>
          <a:bodyPr wrap="none" rtlCol="0">
            <a:spAutoFit/>
          </a:bodyPr>
          <a:lstStyle/>
          <a:p>
            <a:r>
              <a:rPr lang="en-GB" sz="2400" dirty="0">
                <a:solidFill>
                  <a:srgbClr val="800000"/>
                </a:solidFill>
                <a:latin typeface="Arial Black"/>
                <a:cs typeface="Arial Black"/>
              </a:rPr>
              <a:t>Vocabularies </a:t>
            </a:r>
            <a:r>
              <a:rPr lang="mr-IN" sz="2400" dirty="0">
                <a:solidFill>
                  <a:srgbClr val="800000"/>
                </a:solidFill>
                <a:latin typeface="Arial Black"/>
                <a:cs typeface="Arial Black"/>
              </a:rPr>
              <a:t>–</a:t>
            </a:r>
            <a:r>
              <a:rPr lang="en-GB" sz="2400" dirty="0">
                <a:solidFill>
                  <a:srgbClr val="800000"/>
                </a:solidFill>
                <a:latin typeface="Arial Black"/>
                <a:cs typeface="Arial Black"/>
              </a:rPr>
              <a:t> Ontologies </a:t>
            </a:r>
            <a:r>
              <a:rPr lang="mr-IN" sz="2400" dirty="0">
                <a:solidFill>
                  <a:srgbClr val="800000"/>
                </a:solidFill>
                <a:latin typeface="Arial Black"/>
                <a:cs typeface="Arial Black"/>
              </a:rPr>
              <a:t>–</a:t>
            </a:r>
            <a:r>
              <a:rPr lang="en-GB" sz="2400" dirty="0">
                <a:solidFill>
                  <a:srgbClr val="800000"/>
                </a:solidFill>
                <a:latin typeface="Arial Black"/>
                <a:cs typeface="Arial Black"/>
              </a:rPr>
              <a:t> Terminologies?</a:t>
            </a:r>
          </a:p>
        </p:txBody>
      </p:sp>
      <p:sp>
        <p:nvSpPr>
          <p:cNvPr id="4" name="ZoneTexte 3"/>
          <p:cNvSpPr txBox="1"/>
          <p:nvPr/>
        </p:nvSpPr>
        <p:spPr>
          <a:xfrm>
            <a:off x="3447249" y="1065977"/>
            <a:ext cx="1056700" cy="369332"/>
          </a:xfrm>
          <a:prstGeom prst="rect">
            <a:avLst/>
          </a:prstGeom>
          <a:noFill/>
        </p:spPr>
        <p:txBody>
          <a:bodyPr wrap="none" rtlCol="0">
            <a:spAutoFit/>
          </a:bodyPr>
          <a:lstStyle/>
          <a:p>
            <a:r>
              <a:rPr lang="en-GB" dirty="0">
                <a:solidFill>
                  <a:srgbClr val="FF0000"/>
                </a:solidFill>
                <a:latin typeface="Calibri"/>
              </a:rPr>
              <a:t>Concepts</a:t>
            </a:r>
          </a:p>
        </p:txBody>
      </p:sp>
      <p:sp>
        <p:nvSpPr>
          <p:cNvPr id="13" name="ZoneTexte 12"/>
          <p:cNvSpPr txBox="1"/>
          <p:nvPr/>
        </p:nvSpPr>
        <p:spPr>
          <a:xfrm>
            <a:off x="3452231" y="1547248"/>
            <a:ext cx="1056700" cy="369332"/>
          </a:xfrm>
          <a:prstGeom prst="rect">
            <a:avLst/>
          </a:prstGeom>
          <a:noFill/>
        </p:spPr>
        <p:txBody>
          <a:bodyPr wrap="none" rtlCol="0">
            <a:spAutoFit/>
          </a:bodyPr>
          <a:lstStyle/>
          <a:p>
            <a:r>
              <a:rPr lang="en-GB" dirty="0">
                <a:solidFill>
                  <a:srgbClr val="70AD47">
                    <a:lumMod val="75000"/>
                  </a:srgbClr>
                </a:solidFill>
                <a:latin typeface="Calibri"/>
              </a:rPr>
              <a:t>Relations</a:t>
            </a:r>
          </a:p>
        </p:txBody>
      </p:sp>
      <p:cxnSp>
        <p:nvCxnSpPr>
          <p:cNvPr id="14" name="Connecteur en angle 13"/>
          <p:cNvCxnSpPr>
            <a:stCxn id="6" idx="3"/>
            <a:endCxn id="4" idx="1"/>
          </p:cNvCxnSpPr>
          <p:nvPr/>
        </p:nvCxnSpPr>
        <p:spPr>
          <a:xfrm flipV="1">
            <a:off x="2002285" y="1250643"/>
            <a:ext cx="1444964" cy="236462"/>
          </a:xfrm>
          <a:prstGeom prst="bentConnector3">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7" name="Connecteur en angle 16"/>
          <p:cNvCxnSpPr>
            <a:stCxn id="6" idx="3"/>
            <a:endCxn id="13" idx="1"/>
          </p:cNvCxnSpPr>
          <p:nvPr/>
        </p:nvCxnSpPr>
        <p:spPr>
          <a:xfrm>
            <a:off x="2002285" y="1487105"/>
            <a:ext cx="1449946" cy="244809"/>
          </a:xfrm>
          <a:prstGeom prst="bentConnector3">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7735137" y="1462888"/>
            <a:ext cx="680745" cy="276999"/>
          </a:xfrm>
          <a:prstGeom prst="rect">
            <a:avLst/>
          </a:prstGeom>
          <a:noFill/>
        </p:spPr>
        <p:txBody>
          <a:bodyPr wrap="none" rtlCol="0">
            <a:spAutoFit/>
          </a:bodyPr>
          <a:lstStyle/>
          <a:p>
            <a:r>
              <a:rPr lang="en-GB" sz="1200" dirty="0">
                <a:solidFill>
                  <a:srgbClr val="FF0000"/>
                </a:solidFill>
                <a:latin typeface="Arial"/>
                <a:cs typeface="Arial"/>
              </a:rPr>
              <a:t>Human</a:t>
            </a:r>
          </a:p>
        </p:txBody>
      </p:sp>
      <p:sp>
        <p:nvSpPr>
          <p:cNvPr id="15" name="ZoneTexte 14"/>
          <p:cNvSpPr txBox="1"/>
          <p:nvPr/>
        </p:nvSpPr>
        <p:spPr>
          <a:xfrm>
            <a:off x="7349592" y="2222684"/>
            <a:ext cx="484027" cy="276999"/>
          </a:xfrm>
          <a:prstGeom prst="rect">
            <a:avLst/>
          </a:prstGeom>
          <a:noFill/>
        </p:spPr>
        <p:txBody>
          <a:bodyPr wrap="none" rtlCol="0">
            <a:spAutoFit/>
          </a:bodyPr>
          <a:lstStyle/>
          <a:p>
            <a:r>
              <a:rPr lang="en-GB" sz="1200" dirty="0">
                <a:solidFill>
                  <a:srgbClr val="FF0000"/>
                </a:solidFill>
                <a:latin typeface="Arial"/>
                <a:cs typeface="Arial"/>
              </a:rPr>
              <a:t>Man</a:t>
            </a:r>
          </a:p>
        </p:txBody>
      </p:sp>
      <p:sp>
        <p:nvSpPr>
          <p:cNvPr id="16" name="ZoneTexte 15"/>
          <p:cNvSpPr txBox="1"/>
          <p:nvPr/>
        </p:nvSpPr>
        <p:spPr>
          <a:xfrm>
            <a:off x="8154708" y="2245364"/>
            <a:ext cx="712079" cy="276999"/>
          </a:xfrm>
          <a:prstGeom prst="rect">
            <a:avLst/>
          </a:prstGeom>
          <a:noFill/>
        </p:spPr>
        <p:txBody>
          <a:bodyPr wrap="none" rtlCol="0">
            <a:spAutoFit/>
          </a:bodyPr>
          <a:lstStyle/>
          <a:p>
            <a:r>
              <a:rPr lang="en-GB" sz="1200" dirty="0">
                <a:solidFill>
                  <a:srgbClr val="FF0000"/>
                </a:solidFill>
                <a:latin typeface="Arial"/>
                <a:cs typeface="Arial"/>
              </a:rPr>
              <a:t>Woman</a:t>
            </a:r>
          </a:p>
        </p:txBody>
      </p:sp>
      <p:cxnSp>
        <p:nvCxnSpPr>
          <p:cNvPr id="19" name="Connecteur droit avec flèche 18"/>
          <p:cNvCxnSpPr>
            <a:stCxn id="15" idx="0"/>
            <a:endCxn id="12" idx="2"/>
          </p:cNvCxnSpPr>
          <p:nvPr/>
        </p:nvCxnSpPr>
        <p:spPr>
          <a:xfrm flipV="1">
            <a:off x="7591606" y="1739887"/>
            <a:ext cx="483904" cy="482797"/>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a:stCxn id="16" idx="0"/>
            <a:endCxn id="12" idx="2"/>
          </p:cNvCxnSpPr>
          <p:nvPr/>
        </p:nvCxnSpPr>
        <p:spPr>
          <a:xfrm flipH="1" flipV="1">
            <a:off x="8075510" y="1739887"/>
            <a:ext cx="435238" cy="505477"/>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ZoneTexte 22"/>
          <p:cNvSpPr txBox="1"/>
          <p:nvPr/>
        </p:nvSpPr>
        <p:spPr>
          <a:xfrm>
            <a:off x="7111458" y="1859796"/>
            <a:ext cx="768857" cy="261610"/>
          </a:xfrm>
          <a:prstGeom prst="rect">
            <a:avLst/>
          </a:prstGeom>
          <a:noFill/>
        </p:spPr>
        <p:txBody>
          <a:bodyPr wrap="none" rtlCol="0">
            <a:spAutoFit/>
          </a:bodyPr>
          <a:lstStyle/>
          <a:p>
            <a:r>
              <a:rPr lang="en-GB" sz="1100" i="1" dirty="0">
                <a:solidFill>
                  <a:srgbClr val="FF0000"/>
                </a:solidFill>
                <a:latin typeface="Arial"/>
                <a:cs typeface="Arial"/>
              </a:rPr>
              <a:t>subclass</a:t>
            </a:r>
          </a:p>
        </p:txBody>
      </p:sp>
      <p:sp>
        <p:nvSpPr>
          <p:cNvPr id="25" name="ZoneTexte 24"/>
          <p:cNvSpPr txBox="1"/>
          <p:nvPr/>
        </p:nvSpPr>
        <p:spPr>
          <a:xfrm>
            <a:off x="8295765" y="1842092"/>
            <a:ext cx="768857" cy="261610"/>
          </a:xfrm>
          <a:prstGeom prst="rect">
            <a:avLst/>
          </a:prstGeom>
          <a:noFill/>
        </p:spPr>
        <p:txBody>
          <a:bodyPr wrap="none" rtlCol="0">
            <a:spAutoFit/>
          </a:bodyPr>
          <a:lstStyle/>
          <a:p>
            <a:r>
              <a:rPr lang="en-GB" sz="1100" i="1" dirty="0">
                <a:solidFill>
                  <a:srgbClr val="FF0000"/>
                </a:solidFill>
                <a:latin typeface="Arial"/>
                <a:cs typeface="Arial"/>
              </a:rPr>
              <a:t>subclass</a:t>
            </a:r>
          </a:p>
        </p:txBody>
      </p:sp>
      <p:sp>
        <p:nvSpPr>
          <p:cNvPr id="35" name="ZoneTexte 34"/>
          <p:cNvSpPr txBox="1"/>
          <p:nvPr/>
        </p:nvSpPr>
        <p:spPr>
          <a:xfrm>
            <a:off x="2410491" y="5527665"/>
            <a:ext cx="731991" cy="276999"/>
          </a:xfrm>
          <a:prstGeom prst="rect">
            <a:avLst/>
          </a:prstGeom>
          <a:noFill/>
        </p:spPr>
        <p:txBody>
          <a:bodyPr wrap="none" rtlCol="0">
            <a:spAutoFit/>
          </a:bodyPr>
          <a:lstStyle/>
          <a:p>
            <a:r>
              <a:rPr lang="en-GB" sz="1200" dirty="0">
                <a:solidFill>
                  <a:srgbClr val="FF0000"/>
                </a:solidFill>
                <a:latin typeface="Arial"/>
                <a:cs typeface="Arial"/>
              </a:rPr>
              <a:t>Material</a:t>
            </a:r>
          </a:p>
        </p:txBody>
      </p:sp>
      <p:sp>
        <p:nvSpPr>
          <p:cNvPr id="36" name="ZoneTexte 35"/>
          <p:cNvSpPr txBox="1"/>
          <p:nvPr/>
        </p:nvSpPr>
        <p:spPr>
          <a:xfrm>
            <a:off x="2047626" y="6287461"/>
            <a:ext cx="583889" cy="276999"/>
          </a:xfrm>
          <a:prstGeom prst="rect">
            <a:avLst/>
          </a:prstGeom>
          <a:noFill/>
        </p:spPr>
        <p:txBody>
          <a:bodyPr wrap="none" rtlCol="0">
            <a:spAutoFit/>
          </a:bodyPr>
          <a:lstStyle/>
          <a:p>
            <a:r>
              <a:rPr lang="en-GB" sz="1200" dirty="0">
                <a:solidFill>
                  <a:srgbClr val="FF0000"/>
                </a:solidFill>
                <a:latin typeface="Arial"/>
                <a:cs typeface="Arial"/>
              </a:rPr>
              <a:t>Wood</a:t>
            </a:r>
          </a:p>
        </p:txBody>
      </p:sp>
      <p:sp>
        <p:nvSpPr>
          <p:cNvPr id="37" name="ZoneTexte 36"/>
          <p:cNvSpPr txBox="1"/>
          <p:nvPr/>
        </p:nvSpPr>
        <p:spPr>
          <a:xfrm>
            <a:off x="2852742" y="6310141"/>
            <a:ext cx="560971" cy="276999"/>
          </a:xfrm>
          <a:prstGeom prst="rect">
            <a:avLst/>
          </a:prstGeom>
          <a:noFill/>
        </p:spPr>
        <p:txBody>
          <a:bodyPr wrap="none" rtlCol="0">
            <a:spAutoFit/>
          </a:bodyPr>
          <a:lstStyle/>
          <a:p>
            <a:r>
              <a:rPr lang="en-GB" sz="1200" dirty="0">
                <a:solidFill>
                  <a:srgbClr val="FF0000"/>
                </a:solidFill>
                <a:latin typeface="Arial"/>
                <a:cs typeface="Arial"/>
              </a:rPr>
              <a:t>Metal</a:t>
            </a:r>
          </a:p>
        </p:txBody>
      </p:sp>
      <p:cxnSp>
        <p:nvCxnSpPr>
          <p:cNvPr id="38" name="Connecteur droit avec flèche 37"/>
          <p:cNvCxnSpPr>
            <a:stCxn id="36" idx="0"/>
            <a:endCxn id="35" idx="2"/>
          </p:cNvCxnSpPr>
          <p:nvPr/>
        </p:nvCxnSpPr>
        <p:spPr>
          <a:xfrm flipV="1">
            <a:off x="2339571" y="5804664"/>
            <a:ext cx="436916" cy="482797"/>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9" name="Connecteur droit avec flèche 38"/>
          <p:cNvCxnSpPr>
            <a:stCxn id="37" idx="0"/>
            <a:endCxn id="35" idx="2"/>
          </p:cNvCxnSpPr>
          <p:nvPr/>
        </p:nvCxnSpPr>
        <p:spPr>
          <a:xfrm flipH="1" flipV="1">
            <a:off x="2776487" y="5804664"/>
            <a:ext cx="356741" cy="505477"/>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0" name="ZoneTexte 39"/>
          <p:cNvSpPr txBox="1"/>
          <p:nvPr/>
        </p:nvSpPr>
        <p:spPr>
          <a:xfrm>
            <a:off x="1809492" y="5924573"/>
            <a:ext cx="768857" cy="261610"/>
          </a:xfrm>
          <a:prstGeom prst="rect">
            <a:avLst/>
          </a:prstGeom>
          <a:noFill/>
        </p:spPr>
        <p:txBody>
          <a:bodyPr wrap="none" rtlCol="0">
            <a:spAutoFit/>
          </a:bodyPr>
          <a:lstStyle/>
          <a:p>
            <a:r>
              <a:rPr lang="en-GB" sz="1100" i="1" dirty="0">
                <a:solidFill>
                  <a:srgbClr val="FF0000"/>
                </a:solidFill>
                <a:latin typeface="Arial"/>
                <a:cs typeface="Arial"/>
              </a:rPr>
              <a:t>subclass</a:t>
            </a:r>
          </a:p>
        </p:txBody>
      </p:sp>
      <p:sp>
        <p:nvSpPr>
          <p:cNvPr id="41" name="ZoneTexte 40"/>
          <p:cNvSpPr txBox="1"/>
          <p:nvPr/>
        </p:nvSpPr>
        <p:spPr>
          <a:xfrm>
            <a:off x="2993799" y="5906869"/>
            <a:ext cx="768857" cy="261610"/>
          </a:xfrm>
          <a:prstGeom prst="rect">
            <a:avLst/>
          </a:prstGeom>
          <a:noFill/>
        </p:spPr>
        <p:txBody>
          <a:bodyPr wrap="none" rtlCol="0">
            <a:spAutoFit/>
          </a:bodyPr>
          <a:lstStyle/>
          <a:p>
            <a:r>
              <a:rPr lang="en-GB" sz="1100" i="1" dirty="0">
                <a:solidFill>
                  <a:srgbClr val="FF0000"/>
                </a:solidFill>
                <a:latin typeface="Arial"/>
                <a:cs typeface="Arial"/>
              </a:rPr>
              <a:t>subclass</a:t>
            </a:r>
          </a:p>
        </p:txBody>
      </p:sp>
      <p:sp>
        <p:nvSpPr>
          <p:cNvPr id="18" name="Espace réservé du numéro de diapositive 17"/>
          <p:cNvSpPr>
            <a:spLocks noGrp="1"/>
          </p:cNvSpPr>
          <p:nvPr>
            <p:ph type="sldNum" sz="quarter" idx="12"/>
          </p:nvPr>
        </p:nvSpPr>
        <p:spPr/>
        <p:txBody>
          <a:bodyPr/>
          <a:lstStyle/>
          <a:p>
            <a:fld id="{797BA878-F508-457B-8E91-43F27B147CD5}" type="slidenum">
              <a:rPr lang="en-US" smtClean="0"/>
              <a:t>18</a:t>
            </a:fld>
            <a:endParaRPr lang="en-US"/>
          </a:p>
        </p:txBody>
      </p:sp>
    </p:spTree>
    <p:extLst>
      <p:ext uri="{BB962C8B-B14F-4D97-AF65-F5344CB8AC3E}">
        <p14:creationId xmlns:p14="http://schemas.microsoft.com/office/powerpoint/2010/main" val="186063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animBg="1"/>
      <p:bldP spid="10" grpId="0" animBg="1"/>
      <p:bldP spid="4" grpId="0"/>
      <p:bldP spid="13" grpId="0"/>
      <p:bldP spid="12" grpId="0"/>
      <p:bldP spid="15" grpId="0"/>
      <p:bldP spid="16" grpId="0"/>
      <p:bldP spid="23" grpId="0"/>
      <p:bldP spid="25" grpId="0"/>
      <p:bldP spid="35" grpId="0"/>
      <p:bldP spid="36" grpId="0"/>
      <p:bldP spid="37" grpId="0"/>
      <p:bldP spid="40"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5912EA-4BED-4C63-B6DE-C03ABF6DD516}"/>
              </a:ext>
            </a:extLst>
          </p:cNvPr>
          <p:cNvSpPr/>
          <p:nvPr/>
        </p:nvSpPr>
        <p:spPr>
          <a:xfrm>
            <a:off x="1200912" y="1447026"/>
            <a:ext cx="6992112" cy="4770537"/>
          </a:xfrm>
          <a:prstGeom prst="rect">
            <a:avLst/>
          </a:prstGeom>
        </p:spPr>
        <p:txBody>
          <a:bodyPr wrap="square">
            <a:spAutoFit/>
          </a:bodyPr>
          <a:lstStyle/>
          <a:p>
            <a:pPr algn="just"/>
            <a:r>
              <a:rPr lang="en-US" sz="1600" b="1" dirty="0">
                <a:latin typeface="Arial" panose="020B0604020202020204" pitchFamily="34" charset="0"/>
                <a:cs typeface="Arial" panose="020B0604020202020204" pitchFamily="34" charset="0"/>
              </a:rPr>
              <a:t>What is a Vocabulary?</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On the Semantic Web, </a:t>
            </a:r>
            <a:r>
              <a:rPr lang="en-US" sz="1600" b="1" dirty="0">
                <a:latin typeface="Arial" panose="020B0604020202020204" pitchFamily="34" charset="0"/>
                <a:cs typeface="Arial" panose="020B0604020202020204" pitchFamily="34" charset="0"/>
              </a:rPr>
              <a:t>vocabularies</a:t>
            </a:r>
            <a:r>
              <a:rPr lang="en-US" sz="1600" dirty="0">
                <a:latin typeface="Arial" panose="020B0604020202020204" pitchFamily="34" charset="0"/>
                <a:cs typeface="Arial" panose="020B0604020202020204" pitchFamily="34" charset="0"/>
              </a:rPr>
              <a:t> </a:t>
            </a:r>
            <a:r>
              <a:rPr lang="en-US" sz="1600" u="sng" dirty="0">
                <a:latin typeface="Arial" panose="020B0604020202020204" pitchFamily="34" charset="0"/>
                <a:cs typeface="Arial" panose="020B0604020202020204" pitchFamily="34" charset="0"/>
              </a:rPr>
              <a:t>define</a:t>
            </a:r>
            <a:r>
              <a:rPr lang="en-US" sz="1600" dirty="0">
                <a:latin typeface="Arial" panose="020B0604020202020204" pitchFamily="34" charset="0"/>
                <a:cs typeface="Arial" panose="020B0604020202020204" pitchFamily="34" charset="0"/>
              </a:rPr>
              <a:t> the </a:t>
            </a:r>
            <a:r>
              <a:rPr lang="en-US" sz="1600" b="1" dirty="0">
                <a:latin typeface="Arial" panose="020B0604020202020204" pitchFamily="34" charset="0"/>
                <a:cs typeface="Arial" panose="020B0604020202020204" pitchFamily="34" charset="0"/>
              </a:rPr>
              <a:t>concepts</a:t>
            </a:r>
            <a:r>
              <a:rPr lang="en-US" sz="1600" dirty="0">
                <a:latin typeface="Arial" panose="020B0604020202020204" pitchFamily="34" charset="0"/>
                <a:cs typeface="Arial" panose="020B0604020202020204" pitchFamily="34" charset="0"/>
              </a:rPr>
              <a:t> and </a:t>
            </a:r>
            <a:r>
              <a:rPr lang="en-US" sz="1600" b="1" dirty="0">
                <a:latin typeface="Arial" panose="020B0604020202020204" pitchFamily="34" charset="0"/>
                <a:cs typeface="Arial" panose="020B0604020202020204" pitchFamily="34" charset="0"/>
              </a:rPr>
              <a:t>relationships</a:t>
            </a:r>
            <a:r>
              <a:rPr lang="en-US" sz="1600" dirty="0">
                <a:latin typeface="Arial" panose="020B0604020202020204" pitchFamily="34" charset="0"/>
                <a:cs typeface="Arial" panose="020B0604020202020204" pitchFamily="34" charset="0"/>
              </a:rPr>
              <a:t> (also referred to as “terms”) used to </a:t>
            </a:r>
            <a:r>
              <a:rPr lang="en-US" sz="1600" u="sng" dirty="0">
                <a:latin typeface="Arial" panose="020B0604020202020204" pitchFamily="34" charset="0"/>
                <a:cs typeface="Arial" panose="020B0604020202020204" pitchFamily="34" charset="0"/>
              </a:rPr>
              <a:t>describe</a:t>
            </a:r>
            <a:r>
              <a:rPr lang="en-US" sz="1600" dirty="0">
                <a:latin typeface="Arial" panose="020B0604020202020204" pitchFamily="34" charset="0"/>
                <a:cs typeface="Arial" panose="020B0604020202020204" pitchFamily="34" charset="0"/>
              </a:rPr>
              <a:t> and </a:t>
            </a:r>
            <a:r>
              <a:rPr lang="en-US" sz="1600" u="sng" dirty="0">
                <a:latin typeface="Arial" panose="020B0604020202020204" pitchFamily="34" charset="0"/>
                <a:cs typeface="Arial" panose="020B0604020202020204" pitchFamily="34" charset="0"/>
              </a:rPr>
              <a:t>represent</a:t>
            </a:r>
            <a:r>
              <a:rPr lang="en-US" sz="1600" dirty="0">
                <a:latin typeface="Arial" panose="020B0604020202020204" pitchFamily="34" charset="0"/>
                <a:cs typeface="Arial" panose="020B0604020202020204" pitchFamily="34" charset="0"/>
              </a:rPr>
              <a:t> an </a:t>
            </a:r>
            <a:r>
              <a:rPr lang="en-US" sz="1600" u="sng" dirty="0">
                <a:latin typeface="Arial" panose="020B0604020202020204" pitchFamily="34" charset="0"/>
                <a:cs typeface="Arial" panose="020B0604020202020204" pitchFamily="34" charset="0"/>
              </a:rPr>
              <a:t>area of concern</a:t>
            </a:r>
            <a:r>
              <a:rPr lang="en-US" sz="1600" dirty="0">
                <a:latin typeface="Arial" panose="020B0604020202020204" pitchFamily="34" charset="0"/>
                <a:cs typeface="Arial" panose="020B0604020202020204" pitchFamily="34" charset="0"/>
              </a:rPr>
              <a:t>. </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Vocabularies are used to classify the terms that can be used in a particular application, characterize possible relationships, and define possible constraints on using those terms. </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In practice, vocabularies can be very complex (with several thousands of terms) or very simple (describing one or two concepts only).</a:t>
            </a:r>
          </a:p>
          <a:p>
            <a:pPr algn="just"/>
            <a:endParaRPr lang="en-US" sz="1600" dirty="0">
              <a:latin typeface="Arial" panose="020B0604020202020204" pitchFamily="34" charset="0"/>
              <a:cs typeface="Arial" panose="020B0604020202020204" pitchFamily="34" charset="0"/>
            </a:endParaRPr>
          </a:p>
          <a:p>
            <a:pPr algn="just"/>
            <a:r>
              <a:rPr lang="en-US" sz="1600" b="1" dirty="0">
                <a:latin typeface="Arial" panose="020B0604020202020204" pitchFamily="34" charset="0"/>
                <a:cs typeface="Arial" panose="020B0604020202020204" pitchFamily="34" charset="0"/>
              </a:rPr>
              <a:t>There is no clear division between what is referred to as “vocabularies” and “ontologies”</a:t>
            </a:r>
            <a:r>
              <a:rPr lang="en-US" sz="1600" dirty="0">
                <a:latin typeface="Arial" panose="020B0604020202020204" pitchFamily="34" charset="0"/>
                <a:cs typeface="Arial" panose="020B0604020202020204" pitchFamily="34" charset="0"/>
              </a:rPr>
              <a:t>. The trend is to use the word “ontology” for more complex, and possibly quite formal collection of terms, whereas “vocabulary” is used when such strict formalism is not necessarily used or only in a very loose sense. Vocabularies are the basic building blocks for inference techniques on the Semantic Web.</a:t>
            </a:r>
            <a:endParaRPr lang="en-GB" sz="16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497EC1A-6931-4BAA-854A-5B3F2E9FB964}"/>
              </a:ext>
            </a:extLst>
          </p:cNvPr>
          <p:cNvSpPr/>
          <p:nvPr/>
        </p:nvSpPr>
        <p:spPr>
          <a:xfrm>
            <a:off x="1173480" y="875205"/>
            <a:ext cx="6797040" cy="338554"/>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https://www.w3.org/standards/semanticweb/ontology</a:t>
            </a:r>
          </a:p>
        </p:txBody>
      </p:sp>
      <p:sp>
        <p:nvSpPr>
          <p:cNvPr id="8" name="ZoneTexte 7"/>
          <p:cNvSpPr txBox="1"/>
          <p:nvPr/>
        </p:nvSpPr>
        <p:spPr>
          <a:xfrm>
            <a:off x="54429" y="36286"/>
            <a:ext cx="7590089" cy="461665"/>
          </a:xfrm>
          <a:prstGeom prst="rect">
            <a:avLst/>
          </a:prstGeom>
          <a:noFill/>
        </p:spPr>
        <p:txBody>
          <a:bodyPr wrap="none" rtlCol="0">
            <a:spAutoFit/>
          </a:bodyPr>
          <a:lstStyle/>
          <a:p>
            <a:r>
              <a:rPr lang="en-GB" sz="2400" dirty="0">
                <a:solidFill>
                  <a:srgbClr val="800000"/>
                </a:solidFill>
                <a:latin typeface="Arial Black"/>
                <a:cs typeface="Arial Black"/>
              </a:rPr>
              <a:t>Vocabularies </a:t>
            </a:r>
            <a:r>
              <a:rPr lang="mr-IN" sz="2400" dirty="0">
                <a:solidFill>
                  <a:srgbClr val="800000"/>
                </a:solidFill>
                <a:latin typeface="Arial Black"/>
                <a:cs typeface="Arial Black"/>
              </a:rPr>
              <a:t>–</a:t>
            </a:r>
            <a:r>
              <a:rPr lang="en-GB" sz="2400" dirty="0">
                <a:solidFill>
                  <a:srgbClr val="800000"/>
                </a:solidFill>
                <a:latin typeface="Arial Black"/>
                <a:cs typeface="Arial Black"/>
              </a:rPr>
              <a:t> Ontologies </a:t>
            </a:r>
            <a:r>
              <a:rPr lang="mr-IN" sz="2400" dirty="0">
                <a:solidFill>
                  <a:srgbClr val="800000"/>
                </a:solidFill>
                <a:latin typeface="Arial Black"/>
                <a:cs typeface="Arial Black"/>
              </a:rPr>
              <a:t>–</a:t>
            </a:r>
            <a:r>
              <a:rPr lang="en-GB" sz="2400" dirty="0">
                <a:solidFill>
                  <a:srgbClr val="800000"/>
                </a:solidFill>
                <a:latin typeface="Arial Black"/>
                <a:cs typeface="Arial Black"/>
              </a:rPr>
              <a:t> Terminologies?</a:t>
            </a:r>
          </a:p>
        </p:txBody>
      </p:sp>
      <p:pic>
        <p:nvPicPr>
          <p:cNvPr id="5" name="Image 4"/>
          <p:cNvPicPr>
            <a:picLocks noChangeAspect="1"/>
          </p:cNvPicPr>
          <p:nvPr/>
        </p:nvPicPr>
        <p:blipFill>
          <a:blip r:embed="rId2" cstate="print"/>
          <a:stretch>
            <a:fillRect/>
          </a:stretch>
        </p:blipFill>
        <p:spPr>
          <a:xfrm>
            <a:off x="0" y="5403270"/>
            <a:ext cx="1190767" cy="1454730"/>
          </a:xfrm>
          <a:prstGeom prst="rect">
            <a:avLst/>
          </a:prstGeom>
        </p:spPr>
      </p:pic>
      <p:sp>
        <p:nvSpPr>
          <p:cNvPr id="2" name="Espace réservé du numéro de diapositive 1"/>
          <p:cNvSpPr>
            <a:spLocks noGrp="1"/>
          </p:cNvSpPr>
          <p:nvPr>
            <p:ph type="sldNum" sz="quarter" idx="12"/>
          </p:nvPr>
        </p:nvSpPr>
        <p:spPr/>
        <p:txBody>
          <a:bodyPr/>
          <a:lstStyle/>
          <a:p>
            <a:fld id="{797BA878-F508-457B-8E91-43F27B147CD5}" type="slidenum">
              <a:rPr lang="en-US" smtClean="0"/>
              <a:t>19</a:t>
            </a:fld>
            <a:endParaRPr lang="en-US"/>
          </a:p>
        </p:txBody>
      </p:sp>
    </p:spTree>
    <p:extLst>
      <p:ext uri="{BB962C8B-B14F-4D97-AF65-F5344CB8AC3E}">
        <p14:creationId xmlns:p14="http://schemas.microsoft.com/office/powerpoint/2010/main" val="397468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1502253"/>
            <a:ext cx="9144000" cy="5355747"/>
          </a:xfrm>
          <a:prstGeom prst="rect">
            <a:avLst/>
          </a:prstGeom>
        </p:spPr>
      </p:pic>
      <p:sp>
        <p:nvSpPr>
          <p:cNvPr id="3" name="ZoneTexte 2"/>
          <p:cNvSpPr txBox="1"/>
          <p:nvPr/>
        </p:nvSpPr>
        <p:spPr>
          <a:xfrm>
            <a:off x="0" y="-1"/>
            <a:ext cx="4372429" cy="714429"/>
          </a:xfrm>
          <a:prstGeom prst="rect">
            <a:avLst/>
          </a:prstGeom>
          <a:noFill/>
        </p:spPr>
        <p:txBody>
          <a:bodyPr wrap="square" lIns="180000" tIns="140400" bIns="140400" rtlCol="0">
            <a:spAutoFit/>
          </a:bodyPr>
          <a:lstStyle/>
          <a:p>
            <a:pPr marL="108000">
              <a:spcBef>
                <a:spcPts val="600"/>
              </a:spcBef>
              <a:spcAft>
                <a:spcPts val="600"/>
              </a:spcAft>
            </a:pPr>
            <a:r>
              <a:rPr lang="en-GB" sz="2800" dirty="0">
                <a:solidFill>
                  <a:srgbClr val="800000"/>
                </a:solidFill>
                <a:latin typeface="Arial Black"/>
                <a:cs typeface="Arial Black"/>
              </a:rPr>
              <a:t>Knowledge Graph</a:t>
            </a:r>
          </a:p>
        </p:txBody>
      </p:sp>
      <p:sp>
        <p:nvSpPr>
          <p:cNvPr id="2" name="ZoneTexte 1"/>
          <p:cNvSpPr txBox="1"/>
          <p:nvPr/>
        </p:nvSpPr>
        <p:spPr>
          <a:xfrm>
            <a:off x="1281554" y="2716572"/>
            <a:ext cx="2877711" cy="1277273"/>
          </a:xfrm>
          <a:prstGeom prst="rect">
            <a:avLst/>
          </a:prstGeom>
          <a:noFill/>
        </p:spPr>
        <p:txBody>
          <a:bodyPr wrap="none" rtlCol="0">
            <a:spAutoFit/>
          </a:bodyPr>
          <a:lstStyle/>
          <a:p>
            <a:pPr marL="285750" indent="-285750">
              <a:lnSpc>
                <a:spcPct val="130000"/>
              </a:lnSpc>
              <a:buFontTx/>
              <a:buChar char="-"/>
            </a:pPr>
            <a:r>
              <a:rPr lang="en-GB" sz="2000" b="1" dirty="0">
                <a:latin typeface="Arial"/>
                <a:cs typeface="Arial"/>
              </a:rPr>
              <a:t>Representing Data?</a:t>
            </a:r>
          </a:p>
          <a:p>
            <a:pPr marL="285750" indent="-285750">
              <a:lnSpc>
                <a:spcPct val="130000"/>
              </a:lnSpc>
              <a:buFontTx/>
              <a:buChar char="-"/>
            </a:pPr>
            <a:r>
              <a:rPr lang="en-GB" sz="2000" b="1" dirty="0">
                <a:latin typeface="Arial"/>
                <a:cs typeface="Arial"/>
              </a:rPr>
              <a:t>Linking Data?</a:t>
            </a:r>
          </a:p>
          <a:p>
            <a:pPr marL="285750" indent="-285750">
              <a:lnSpc>
                <a:spcPct val="130000"/>
              </a:lnSpc>
              <a:buFontTx/>
              <a:buChar char="-"/>
            </a:pPr>
            <a:r>
              <a:rPr lang="en-GB" sz="2000" b="1" dirty="0">
                <a:latin typeface="Arial"/>
                <a:cs typeface="Arial"/>
              </a:rPr>
              <a:t>Searching Data?</a:t>
            </a:r>
          </a:p>
        </p:txBody>
      </p:sp>
      <p:sp>
        <p:nvSpPr>
          <p:cNvPr id="5" name="ZoneTexte 4"/>
          <p:cNvSpPr txBox="1"/>
          <p:nvPr/>
        </p:nvSpPr>
        <p:spPr>
          <a:xfrm>
            <a:off x="560788" y="2093117"/>
            <a:ext cx="2287706" cy="461665"/>
          </a:xfrm>
          <a:prstGeom prst="rect">
            <a:avLst/>
          </a:prstGeom>
          <a:noFill/>
        </p:spPr>
        <p:txBody>
          <a:bodyPr wrap="none" rtlCol="0">
            <a:spAutoFit/>
          </a:bodyPr>
          <a:lstStyle/>
          <a:p>
            <a:r>
              <a:rPr lang="en-GB" sz="2400" dirty="0">
                <a:latin typeface="Arial Black"/>
                <a:cs typeface="Arial Black"/>
              </a:rPr>
              <a:t>Main Issues:</a:t>
            </a:r>
          </a:p>
        </p:txBody>
      </p:sp>
      <p:sp>
        <p:nvSpPr>
          <p:cNvPr id="6" name="Rectangle 5"/>
          <p:cNvSpPr/>
          <p:nvPr/>
        </p:nvSpPr>
        <p:spPr>
          <a:xfrm>
            <a:off x="442246" y="837289"/>
            <a:ext cx="8311954" cy="923330"/>
          </a:xfrm>
          <a:prstGeom prst="rect">
            <a:avLst/>
          </a:prstGeom>
        </p:spPr>
        <p:txBody>
          <a:bodyPr wrap="square">
            <a:spAutoFit/>
          </a:bodyPr>
          <a:lstStyle/>
          <a:p>
            <a:pPr algn="just"/>
            <a:r>
              <a:rPr lang="en-GB" dirty="0"/>
              <a:t>A knowledge graph is a special kind of database which stores </a:t>
            </a:r>
            <a:r>
              <a:rPr lang="en-GB" b="1" dirty="0"/>
              <a:t>knowledge in a machine-readable form</a:t>
            </a:r>
            <a:r>
              <a:rPr lang="en-GB" dirty="0"/>
              <a:t> and provides a means for information to be collected, organised, shared, searched and utilised. </a:t>
            </a:r>
          </a:p>
        </p:txBody>
      </p:sp>
      <p:sp>
        <p:nvSpPr>
          <p:cNvPr id="7" name="Espace réservé du numéro de diapositive 6"/>
          <p:cNvSpPr>
            <a:spLocks noGrp="1"/>
          </p:cNvSpPr>
          <p:nvPr>
            <p:ph type="sldNum" sz="quarter" idx="12"/>
          </p:nvPr>
        </p:nvSpPr>
        <p:spPr/>
        <p:txBody>
          <a:bodyPr/>
          <a:lstStyle/>
          <a:p>
            <a:fld id="{797BA878-F508-457B-8E91-43F27B147CD5}" type="slidenum">
              <a:rPr lang="en-US" smtClean="0"/>
              <a:t>2</a:t>
            </a:fld>
            <a:endParaRPr lang="en-US"/>
          </a:p>
        </p:txBody>
      </p:sp>
    </p:spTree>
    <p:extLst>
      <p:ext uri="{BB962C8B-B14F-4D97-AF65-F5344CB8AC3E}">
        <p14:creationId xmlns:p14="http://schemas.microsoft.com/office/powerpoint/2010/main" val="10776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4429" y="36286"/>
            <a:ext cx="7295843" cy="461665"/>
          </a:xfrm>
          <a:prstGeom prst="rect">
            <a:avLst/>
          </a:prstGeom>
          <a:noFill/>
        </p:spPr>
        <p:txBody>
          <a:bodyPr wrap="none" rtlCol="0">
            <a:spAutoFit/>
          </a:bodyPr>
          <a:lstStyle/>
          <a:p>
            <a:r>
              <a:rPr lang="en-GB" sz="2400" dirty="0">
                <a:solidFill>
                  <a:srgbClr val="800000"/>
                </a:solidFill>
                <a:latin typeface="Arial Black"/>
                <a:cs typeface="Arial Black"/>
              </a:rPr>
              <a:t>Vocabularies </a:t>
            </a:r>
            <a:r>
              <a:rPr lang="mr-IN" sz="2400" dirty="0">
                <a:solidFill>
                  <a:srgbClr val="800000"/>
                </a:solidFill>
                <a:latin typeface="Arial Black"/>
                <a:cs typeface="Arial Black"/>
              </a:rPr>
              <a:t>–</a:t>
            </a:r>
            <a:r>
              <a:rPr lang="en-GB" sz="2400" dirty="0">
                <a:solidFill>
                  <a:srgbClr val="800000"/>
                </a:solidFill>
                <a:latin typeface="Arial Black"/>
                <a:cs typeface="Arial Black"/>
              </a:rPr>
              <a:t> Ontologies </a:t>
            </a:r>
            <a:r>
              <a:rPr lang="mr-IN" sz="2400" dirty="0">
                <a:solidFill>
                  <a:srgbClr val="800000"/>
                </a:solidFill>
                <a:latin typeface="Arial Black"/>
                <a:cs typeface="Arial Black"/>
              </a:rPr>
              <a:t>–</a:t>
            </a:r>
            <a:r>
              <a:rPr lang="en-GB" sz="2400" dirty="0">
                <a:solidFill>
                  <a:srgbClr val="800000"/>
                </a:solidFill>
                <a:latin typeface="Arial Black"/>
                <a:cs typeface="Arial Black"/>
              </a:rPr>
              <a:t> Terminologies</a:t>
            </a:r>
          </a:p>
        </p:txBody>
      </p:sp>
      <p:sp>
        <p:nvSpPr>
          <p:cNvPr id="5" name="ZoneTexte 4"/>
          <p:cNvSpPr txBox="1"/>
          <p:nvPr/>
        </p:nvSpPr>
        <p:spPr>
          <a:xfrm>
            <a:off x="1748098" y="1238188"/>
            <a:ext cx="833883" cy="400110"/>
          </a:xfrm>
          <a:prstGeom prst="rect">
            <a:avLst/>
          </a:prstGeom>
          <a:noFill/>
        </p:spPr>
        <p:txBody>
          <a:bodyPr wrap="none" rtlCol="0">
            <a:spAutoFit/>
          </a:bodyPr>
          <a:lstStyle/>
          <a:p>
            <a:r>
              <a:rPr lang="fr-FR" b="1" dirty="0"/>
              <a:t>✓</a:t>
            </a:r>
            <a:r>
              <a:rPr lang="fr-FR" dirty="0"/>
              <a:t> </a:t>
            </a:r>
            <a:r>
              <a:rPr lang="fr-FR" sz="2000" b="1" dirty="0">
                <a:solidFill>
                  <a:srgbClr val="800000"/>
                </a:solidFill>
              </a:rPr>
              <a:t>RDF</a:t>
            </a:r>
          </a:p>
        </p:txBody>
      </p:sp>
      <p:sp>
        <p:nvSpPr>
          <p:cNvPr id="6" name="ZoneTexte 5"/>
          <p:cNvSpPr txBox="1"/>
          <p:nvPr/>
        </p:nvSpPr>
        <p:spPr>
          <a:xfrm>
            <a:off x="1748098" y="1798450"/>
            <a:ext cx="2483180" cy="400110"/>
          </a:xfrm>
          <a:prstGeom prst="rect">
            <a:avLst/>
          </a:prstGeom>
          <a:noFill/>
        </p:spPr>
        <p:txBody>
          <a:bodyPr wrap="none" rtlCol="0">
            <a:spAutoFit/>
          </a:bodyPr>
          <a:lstStyle/>
          <a:p>
            <a:r>
              <a:rPr lang="fr-FR" b="1" dirty="0"/>
              <a:t>✓</a:t>
            </a:r>
            <a:r>
              <a:rPr lang="fr-FR" dirty="0"/>
              <a:t> </a:t>
            </a:r>
            <a:r>
              <a:rPr lang="fr-FR" sz="2000" b="1" dirty="0">
                <a:solidFill>
                  <a:srgbClr val="800000"/>
                </a:solidFill>
              </a:rPr>
              <a:t>RDFS (RDF </a:t>
            </a:r>
            <a:r>
              <a:rPr lang="fr-FR" sz="2000" b="1" dirty="0" err="1">
                <a:solidFill>
                  <a:srgbClr val="800000"/>
                </a:solidFill>
              </a:rPr>
              <a:t>Schema</a:t>
            </a:r>
            <a:r>
              <a:rPr lang="fr-FR" sz="2000" b="1" dirty="0">
                <a:solidFill>
                  <a:srgbClr val="800000"/>
                </a:solidFill>
              </a:rPr>
              <a:t>)</a:t>
            </a:r>
          </a:p>
        </p:txBody>
      </p:sp>
      <p:sp>
        <p:nvSpPr>
          <p:cNvPr id="7" name="ZoneTexte 6"/>
          <p:cNvSpPr txBox="1"/>
          <p:nvPr/>
        </p:nvSpPr>
        <p:spPr>
          <a:xfrm>
            <a:off x="1748098" y="2387656"/>
            <a:ext cx="708848" cy="400110"/>
          </a:xfrm>
          <a:prstGeom prst="rect">
            <a:avLst/>
          </a:prstGeom>
          <a:noFill/>
        </p:spPr>
        <p:txBody>
          <a:bodyPr wrap="none" rtlCol="0">
            <a:spAutoFit/>
          </a:bodyPr>
          <a:lstStyle/>
          <a:p>
            <a:r>
              <a:rPr lang="fr-FR" b="1" dirty="0"/>
              <a:t>✓</a:t>
            </a:r>
            <a:r>
              <a:rPr lang="fr-FR" dirty="0"/>
              <a:t> </a:t>
            </a:r>
            <a:r>
              <a:rPr lang="fr-FR" sz="2000" b="1" dirty="0">
                <a:solidFill>
                  <a:srgbClr val="800000"/>
                </a:solidFill>
              </a:rPr>
              <a:t>DC</a:t>
            </a:r>
          </a:p>
        </p:txBody>
      </p:sp>
      <p:sp>
        <p:nvSpPr>
          <p:cNvPr id="8" name="ZoneTexte 7"/>
          <p:cNvSpPr txBox="1"/>
          <p:nvPr/>
        </p:nvSpPr>
        <p:spPr>
          <a:xfrm>
            <a:off x="1748098" y="3008882"/>
            <a:ext cx="967957" cy="400110"/>
          </a:xfrm>
          <a:prstGeom prst="rect">
            <a:avLst/>
          </a:prstGeom>
          <a:noFill/>
        </p:spPr>
        <p:txBody>
          <a:bodyPr wrap="none" rtlCol="0">
            <a:spAutoFit/>
          </a:bodyPr>
          <a:lstStyle/>
          <a:p>
            <a:r>
              <a:rPr lang="fr-FR" b="1" dirty="0"/>
              <a:t>✓</a:t>
            </a:r>
            <a:r>
              <a:rPr lang="fr-FR" dirty="0"/>
              <a:t> </a:t>
            </a:r>
            <a:r>
              <a:rPr lang="fr-FR" sz="2000" b="1" dirty="0">
                <a:solidFill>
                  <a:srgbClr val="800000"/>
                </a:solidFill>
              </a:rPr>
              <a:t>FOAF</a:t>
            </a:r>
          </a:p>
        </p:txBody>
      </p:sp>
      <p:sp>
        <p:nvSpPr>
          <p:cNvPr id="9" name="ZoneTexte 8"/>
          <p:cNvSpPr txBox="1"/>
          <p:nvPr/>
        </p:nvSpPr>
        <p:spPr>
          <a:xfrm>
            <a:off x="1740688" y="3630108"/>
            <a:ext cx="957250" cy="400110"/>
          </a:xfrm>
          <a:prstGeom prst="rect">
            <a:avLst/>
          </a:prstGeom>
          <a:noFill/>
        </p:spPr>
        <p:txBody>
          <a:bodyPr wrap="none" rtlCol="0">
            <a:spAutoFit/>
          </a:bodyPr>
          <a:lstStyle/>
          <a:p>
            <a:r>
              <a:rPr lang="fr-FR" b="1" dirty="0"/>
              <a:t>✓</a:t>
            </a:r>
            <a:r>
              <a:rPr lang="fr-FR" dirty="0"/>
              <a:t> </a:t>
            </a:r>
            <a:r>
              <a:rPr lang="fr-FR" sz="2000" b="1" dirty="0">
                <a:solidFill>
                  <a:srgbClr val="800000"/>
                </a:solidFill>
              </a:rPr>
              <a:t>SKOS</a:t>
            </a:r>
          </a:p>
        </p:txBody>
      </p:sp>
      <p:sp>
        <p:nvSpPr>
          <p:cNvPr id="10" name="ZoneTexte 9"/>
          <p:cNvSpPr txBox="1"/>
          <p:nvPr/>
        </p:nvSpPr>
        <p:spPr>
          <a:xfrm>
            <a:off x="1748098" y="4251334"/>
            <a:ext cx="922112" cy="400110"/>
          </a:xfrm>
          <a:prstGeom prst="rect">
            <a:avLst/>
          </a:prstGeom>
          <a:noFill/>
        </p:spPr>
        <p:txBody>
          <a:bodyPr wrap="none" rtlCol="0">
            <a:spAutoFit/>
          </a:bodyPr>
          <a:lstStyle/>
          <a:p>
            <a:r>
              <a:rPr lang="fr-FR" b="1" dirty="0"/>
              <a:t>✓</a:t>
            </a:r>
            <a:r>
              <a:rPr lang="fr-FR" dirty="0"/>
              <a:t> </a:t>
            </a:r>
            <a:r>
              <a:rPr lang="fr-FR" sz="2000" b="1" dirty="0">
                <a:solidFill>
                  <a:srgbClr val="800000"/>
                </a:solidFill>
              </a:rPr>
              <a:t>OWL</a:t>
            </a:r>
          </a:p>
        </p:txBody>
      </p:sp>
      <p:sp>
        <p:nvSpPr>
          <p:cNvPr id="2" name="Espace réservé du numéro de diapositive 1"/>
          <p:cNvSpPr>
            <a:spLocks noGrp="1"/>
          </p:cNvSpPr>
          <p:nvPr>
            <p:ph type="sldNum" sz="quarter" idx="12"/>
          </p:nvPr>
        </p:nvSpPr>
        <p:spPr/>
        <p:txBody>
          <a:bodyPr/>
          <a:lstStyle/>
          <a:p>
            <a:fld id="{797BA878-F508-457B-8E91-43F27B147CD5}" type="slidenum">
              <a:rPr lang="en-US" smtClean="0"/>
              <a:t>20</a:t>
            </a:fld>
            <a:endParaRPr lang="en-US"/>
          </a:p>
        </p:txBody>
      </p:sp>
    </p:spTree>
    <p:extLst>
      <p:ext uri="{BB962C8B-B14F-4D97-AF65-F5344CB8AC3E}">
        <p14:creationId xmlns:p14="http://schemas.microsoft.com/office/powerpoint/2010/main" val="4976725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21</a:t>
            </a:fld>
            <a:endParaRPr lang="fr-FR"/>
          </a:p>
        </p:txBody>
      </p:sp>
      <p:sp>
        <p:nvSpPr>
          <p:cNvPr id="5" name="ZoneTexte 4"/>
          <p:cNvSpPr txBox="1"/>
          <p:nvPr/>
        </p:nvSpPr>
        <p:spPr>
          <a:xfrm>
            <a:off x="461830" y="1048786"/>
            <a:ext cx="1879232" cy="923330"/>
          </a:xfrm>
          <a:prstGeom prst="rect">
            <a:avLst/>
          </a:prstGeom>
          <a:noFill/>
        </p:spPr>
        <p:txBody>
          <a:bodyPr wrap="none" rtlCol="0">
            <a:spAutoFit/>
          </a:bodyPr>
          <a:lstStyle/>
          <a:p>
            <a:r>
              <a:rPr lang="fr-FR" b="1" dirty="0"/>
              <a:t>Vocabulary</a:t>
            </a:r>
            <a:r>
              <a:rPr lang="fr-FR" b="1" baseline="30000" dirty="0"/>
              <a:t>1</a:t>
            </a:r>
            <a:r>
              <a:rPr lang="fr-FR" b="1" dirty="0"/>
              <a:t> RDF </a:t>
            </a:r>
            <a:r>
              <a:rPr lang="fr-FR" dirty="0"/>
              <a:t>:</a:t>
            </a:r>
          </a:p>
          <a:p>
            <a:endParaRPr lang="fr-FR" dirty="0"/>
          </a:p>
          <a:p>
            <a:endParaRPr lang="fr-FR" dirty="0"/>
          </a:p>
        </p:txBody>
      </p:sp>
      <p:sp>
        <p:nvSpPr>
          <p:cNvPr id="6" name="Rectangle 5"/>
          <p:cNvSpPr/>
          <p:nvPr/>
        </p:nvSpPr>
        <p:spPr>
          <a:xfrm>
            <a:off x="977481" y="1604820"/>
            <a:ext cx="7316222" cy="338554"/>
          </a:xfrm>
          <a:prstGeom prst="rect">
            <a:avLst/>
          </a:prstGeom>
        </p:spPr>
        <p:txBody>
          <a:bodyPr wrap="square">
            <a:spAutoFit/>
          </a:bodyPr>
          <a:lstStyle/>
          <a:p>
            <a:r>
              <a:rPr lang="en-GB" sz="1600" dirty="0"/>
              <a:t>« </a:t>
            </a:r>
            <a:r>
              <a:rPr lang="en-GB" sz="1600" b="1" dirty="0"/>
              <a:t>An RDF vocabulary is a collection of IRIs intended for use in RDF graphs</a:t>
            </a:r>
            <a:r>
              <a:rPr lang="en-GB" sz="1600" dirty="0"/>
              <a:t>. »</a:t>
            </a:r>
          </a:p>
        </p:txBody>
      </p:sp>
      <p:sp>
        <p:nvSpPr>
          <p:cNvPr id="7" name="Rectangle 6"/>
          <p:cNvSpPr/>
          <p:nvPr/>
        </p:nvSpPr>
        <p:spPr>
          <a:xfrm>
            <a:off x="1574011" y="2178619"/>
            <a:ext cx="6007703" cy="1477328"/>
          </a:xfrm>
          <a:prstGeom prst="rect">
            <a:avLst/>
          </a:prstGeom>
        </p:spPr>
        <p:txBody>
          <a:bodyPr wrap="square">
            <a:spAutoFit/>
          </a:bodyPr>
          <a:lstStyle/>
          <a:p>
            <a:r>
              <a:rPr lang="fr-FR" sz="1600" dirty="0"/>
              <a:t>An RDF triple </a:t>
            </a:r>
            <a:r>
              <a:rPr lang="fr-FR" sz="1600" dirty="0" err="1"/>
              <a:t>consists</a:t>
            </a:r>
            <a:r>
              <a:rPr lang="fr-FR" sz="1600" dirty="0"/>
              <a:t> of </a:t>
            </a:r>
            <a:r>
              <a:rPr lang="fr-FR" sz="1600" dirty="0" err="1"/>
              <a:t>three</a:t>
            </a:r>
            <a:r>
              <a:rPr lang="fr-FR" sz="1600" dirty="0"/>
              <a:t> components:</a:t>
            </a:r>
          </a:p>
          <a:p>
            <a:endParaRPr lang="fr-FR" sz="1600" dirty="0"/>
          </a:p>
          <a:p>
            <a:r>
              <a:rPr lang="fr-FR" sz="1600" dirty="0"/>
              <a:t>    - the </a:t>
            </a:r>
            <a:r>
              <a:rPr lang="fr-FR" sz="1600" dirty="0" err="1"/>
              <a:t>subject</a:t>
            </a:r>
            <a:r>
              <a:rPr lang="fr-FR" sz="1600" dirty="0"/>
              <a:t>, </a:t>
            </a:r>
            <a:r>
              <a:rPr lang="fr-FR" sz="1600" dirty="0" err="1"/>
              <a:t>which</a:t>
            </a:r>
            <a:r>
              <a:rPr lang="fr-FR" sz="1600" dirty="0"/>
              <a:t> </a:t>
            </a:r>
            <a:r>
              <a:rPr lang="fr-FR" sz="1600" dirty="0" err="1"/>
              <a:t>is</a:t>
            </a:r>
            <a:r>
              <a:rPr lang="fr-FR" sz="1600" dirty="0"/>
              <a:t> an IRI or a </a:t>
            </a:r>
            <a:r>
              <a:rPr lang="fr-FR" sz="1600" dirty="0" err="1"/>
              <a:t>blank</a:t>
            </a:r>
            <a:r>
              <a:rPr lang="fr-FR" sz="1600" dirty="0"/>
              <a:t> </a:t>
            </a:r>
            <a:r>
              <a:rPr lang="fr-FR" sz="1600" dirty="0" err="1"/>
              <a:t>node</a:t>
            </a:r>
            <a:endParaRPr lang="fr-FR" sz="1600" dirty="0"/>
          </a:p>
          <a:p>
            <a:pPr>
              <a:spcBef>
                <a:spcPts val="600"/>
              </a:spcBef>
            </a:pPr>
            <a:r>
              <a:rPr lang="fr-FR" sz="1600" dirty="0"/>
              <a:t>    - </a:t>
            </a:r>
            <a:r>
              <a:rPr lang="fr-FR" sz="1600" b="1" dirty="0">
                <a:solidFill>
                  <a:srgbClr val="800000"/>
                </a:solidFill>
              </a:rPr>
              <a:t>the </a:t>
            </a:r>
            <a:r>
              <a:rPr lang="fr-FR" sz="1600" b="1" dirty="0" err="1">
                <a:solidFill>
                  <a:srgbClr val="800000"/>
                </a:solidFill>
              </a:rPr>
              <a:t>predicate</a:t>
            </a:r>
            <a:r>
              <a:rPr lang="fr-FR" sz="1600" b="1" dirty="0">
                <a:solidFill>
                  <a:srgbClr val="800000"/>
                </a:solidFill>
              </a:rPr>
              <a:t>, </a:t>
            </a:r>
            <a:r>
              <a:rPr lang="fr-FR" sz="1600" b="1" dirty="0" err="1">
                <a:solidFill>
                  <a:srgbClr val="800000"/>
                </a:solidFill>
              </a:rPr>
              <a:t>which</a:t>
            </a:r>
            <a:r>
              <a:rPr lang="fr-FR" sz="1600" b="1" dirty="0">
                <a:solidFill>
                  <a:srgbClr val="800000"/>
                </a:solidFill>
              </a:rPr>
              <a:t> </a:t>
            </a:r>
            <a:r>
              <a:rPr lang="fr-FR" sz="1600" b="1" dirty="0" err="1">
                <a:solidFill>
                  <a:srgbClr val="800000"/>
                </a:solidFill>
              </a:rPr>
              <a:t>is</a:t>
            </a:r>
            <a:r>
              <a:rPr lang="fr-FR" sz="1600" b="1" dirty="0">
                <a:solidFill>
                  <a:srgbClr val="800000"/>
                </a:solidFill>
              </a:rPr>
              <a:t> an IRI</a:t>
            </a:r>
          </a:p>
          <a:p>
            <a:pPr>
              <a:spcBef>
                <a:spcPts val="600"/>
              </a:spcBef>
            </a:pPr>
            <a:r>
              <a:rPr lang="fr-FR" sz="1600" dirty="0"/>
              <a:t>    - the </a:t>
            </a:r>
            <a:r>
              <a:rPr lang="fr-FR" sz="1600" dirty="0" err="1"/>
              <a:t>object</a:t>
            </a:r>
            <a:r>
              <a:rPr lang="fr-FR" sz="1600" dirty="0"/>
              <a:t>, </a:t>
            </a:r>
            <a:r>
              <a:rPr lang="fr-FR" sz="1600" dirty="0" err="1"/>
              <a:t>which</a:t>
            </a:r>
            <a:r>
              <a:rPr lang="fr-FR" sz="1600" dirty="0"/>
              <a:t> </a:t>
            </a:r>
            <a:r>
              <a:rPr lang="fr-FR" sz="1600" dirty="0" err="1"/>
              <a:t>is</a:t>
            </a:r>
            <a:r>
              <a:rPr lang="fr-FR" sz="1600" dirty="0"/>
              <a:t> an IRI, a </a:t>
            </a:r>
            <a:r>
              <a:rPr lang="fr-FR" sz="1600" dirty="0" err="1"/>
              <a:t>literal</a:t>
            </a:r>
            <a:r>
              <a:rPr lang="fr-FR" sz="1600" dirty="0"/>
              <a:t> or a </a:t>
            </a:r>
            <a:r>
              <a:rPr lang="fr-FR" sz="1600" dirty="0" err="1"/>
              <a:t>blank</a:t>
            </a:r>
            <a:r>
              <a:rPr lang="fr-FR" sz="1600" dirty="0"/>
              <a:t> </a:t>
            </a:r>
            <a:r>
              <a:rPr lang="fr-FR" sz="1600" dirty="0" err="1"/>
              <a:t>node</a:t>
            </a:r>
            <a:endParaRPr lang="fr-FR" sz="1600" dirty="0"/>
          </a:p>
        </p:txBody>
      </p:sp>
      <p:sp>
        <p:nvSpPr>
          <p:cNvPr id="8" name="Rectangle 7"/>
          <p:cNvSpPr/>
          <p:nvPr/>
        </p:nvSpPr>
        <p:spPr>
          <a:xfrm>
            <a:off x="1956557" y="3772544"/>
            <a:ext cx="3089885" cy="307777"/>
          </a:xfrm>
          <a:prstGeom prst="rect">
            <a:avLst/>
          </a:prstGeom>
        </p:spPr>
        <p:txBody>
          <a:bodyPr wrap="none">
            <a:spAutoFit/>
          </a:bodyPr>
          <a:lstStyle/>
          <a:p>
            <a:r>
              <a:rPr lang="fr-FR" sz="1400" b="1" i="1" dirty="0"/>
              <a:t>IRI</a:t>
            </a:r>
            <a:r>
              <a:rPr lang="fr-FR" sz="1400" i="1" dirty="0"/>
              <a:t>: </a:t>
            </a:r>
            <a:r>
              <a:rPr lang="fr-FR" sz="1400" i="1" dirty="0" err="1"/>
              <a:t>Internationalized</a:t>
            </a:r>
            <a:r>
              <a:rPr lang="fr-FR" sz="1400" i="1" dirty="0"/>
              <a:t> Resource Identifier</a:t>
            </a:r>
          </a:p>
        </p:txBody>
      </p:sp>
      <p:sp>
        <p:nvSpPr>
          <p:cNvPr id="9" name="ZoneTexte 8"/>
          <p:cNvSpPr txBox="1"/>
          <p:nvPr/>
        </p:nvSpPr>
        <p:spPr>
          <a:xfrm>
            <a:off x="740817" y="5971695"/>
            <a:ext cx="5176380" cy="338554"/>
          </a:xfrm>
          <a:prstGeom prst="rect">
            <a:avLst/>
          </a:prstGeom>
          <a:noFill/>
        </p:spPr>
        <p:txBody>
          <a:bodyPr wrap="none" rtlCol="0">
            <a:spAutoFit/>
          </a:bodyPr>
          <a:lstStyle/>
          <a:p>
            <a:r>
              <a:rPr lang="en-GB" sz="1600" i="1" baseline="30000" dirty="0"/>
              <a:t>1</a:t>
            </a:r>
            <a:r>
              <a:rPr lang="en-GB" sz="1600" i="1" dirty="0"/>
              <a:t> : Ontology = Vocabulary whose terms are formally defined</a:t>
            </a:r>
          </a:p>
        </p:txBody>
      </p:sp>
      <p:sp>
        <p:nvSpPr>
          <p:cNvPr id="10" name="Rectangle 9"/>
          <p:cNvSpPr/>
          <p:nvPr/>
        </p:nvSpPr>
        <p:spPr>
          <a:xfrm>
            <a:off x="1930400" y="4034641"/>
            <a:ext cx="6819900" cy="1169551"/>
          </a:xfrm>
          <a:prstGeom prst="rect">
            <a:avLst/>
          </a:prstGeom>
        </p:spPr>
        <p:txBody>
          <a:bodyPr wrap="square">
            <a:spAutoFit/>
          </a:bodyPr>
          <a:lstStyle/>
          <a:p>
            <a:pPr algn="just"/>
            <a:r>
              <a:rPr lang="en-GB" sz="1400" i="1" dirty="0"/>
              <a:t>The Internationalized Resource Identifier (IRI) – is an internet protocol standard which extends the ASCII characters subset of the Uniform Resource Identifier (URI) protocol. While URIs are limited to a subset of the ASCII character set, IRIs may contain characters from the Universal Character Set (Unicode/ISO 10646), including Chinese, Japanese kanji, Korean, and Cyrillic characters.</a:t>
            </a:r>
          </a:p>
        </p:txBody>
      </p:sp>
      <p:sp>
        <p:nvSpPr>
          <p:cNvPr id="12" name="ZoneTexte 11"/>
          <p:cNvSpPr txBox="1"/>
          <p:nvPr/>
        </p:nvSpPr>
        <p:spPr>
          <a:xfrm>
            <a:off x="54429" y="36286"/>
            <a:ext cx="2877711" cy="461665"/>
          </a:xfrm>
          <a:prstGeom prst="rect">
            <a:avLst/>
          </a:prstGeom>
          <a:noFill/>
        </p:spPr>
        <p:txBody>
          <a:bodyPr wrap="none" rtlCol="0">
            <a:spAutoFit/>
          </a:bodyPr>
          <a:lstStyle/>
          <a:p>
            <a:r>
              <a:rPr lang="en-GB" sz="2400" dirty="0">
                <a:solidFill>
                  <a:srgbClr val="800000"/>
                </a:solidFill>
                <a:latin typeface="Arial Black"/>
                <a:cs typeface="Arial Black"/>
              </a:rPr>
              <a:t>RDF Vocabulary</a:t>
            </a:r>
          </a:p>
        </p:txBody>
      </p:sp>
    </p:spTree>
    <p:extLst>
      <p:ext uri="{BB962C8B-B14F-4D97-AF65-F5344CB8AC3E}">
        <p14:creationId xmlns:p14="http://schemas.microsoft.com/office/powerpoint/2010/main" val="7292366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22</a:t>
            </a:fld>
            <a:endParaRPr lang="fr-FR"/>
          </a:p>
        </p:txBody>
      </p:sp>
      <p:sp>
        <p:nvSpPr>
          <p:cNvPr id="5" name="ZoneTexte 4"/>
          <p:cNvSpPr txBox="1"/>
          <p:nvPr/>
        </p:nvSpPr>
        <p:spPr>
          <a:xfrm>
            <a:off x="529180" y="1135383"/>
            <a:ext cx="6552218" cy="369332"/>
          </a:xfrm>
          <a:prstGeom prst="rect">
            <a:avLst/>
          </a:prstGeom>
          <a:noFill/>
        </p:spPr>
        <p:txBody>
          <a:bodyPr wrap="square" rtlCol="0">
            <a:spAutoFit/>
          </a:bodyPr>
          <a:lstStyle/>
          <a:p>
            <a:r>
              <a:rPr lang="fr-FR" b="1" dirty="0"/>
              <a:t>Vocabulary RDF Schema 1.1 </a:t>
            </a:r>
            <a:r>
              <a:rPr lang="fr-FR" dirty="0"/>
              <a:t>(www.w3.org/TR/rdf-schema/)</a:t>
            </a:r>
          </a:p>
        </p:txBody>
      </p:sp>
      <p:sp>
        <p:nvSpPr>
          <p:cNvPr id="6" name="Rectangle 5"/>
          <p:cNvSpPr/>
          <p:nvPr/>
        </p:nvSpPr>
        <p:spPr>
          <a:xfrm>
            <a:off x="1208396" y="1889684"/>
            <a:ext cx="7027578" cy="584776"/>
          </a:xfrm>
          <a:prstGeom prst="rect">
            <a:avLst/>
          </a:prstGeom>
        </p:spPr>
        <p:txBody>
          <a:bodyPr wrap="square">
            <a:spAutoFit/>
          </a:bodyPr>
          <a:lstStyle/>
          <a:p>
            <a:r>
              <a:rPr lang="fr-FR" sz="1600" dirty="0"/>
              <a:t>RDF </a:t>
            </a:r>
            <a:r>
              <a:rPr lang="fr-FR" sz="1600" dirty="0" err="1"/>
              <a:t>Schema</a:t>
            </a:r>
            <a:r>
              <a:rPr lang="fr-FR" sz="1600" dirty="0"/>
              <a:t> </a:t>
            </a:r>
            <a:r>
              <a:rPr lang="fr-FR" sz="1600" dirty="0" err="1"/>
              <a:t>provides</a:t>
            </a:r>
            <a:r>
              <a:rPr lang="fr-FR" sz="1600" dirty="0"/>
              <a:t> a data-</a:t>
            </a:r>
            <a:r>
              <a:rPr lang="fr-FR" sz="1600" dirty="0" err="1"/>
              <a:t>modelling</a:t>
            </a:r>
            <a:r>
              <a:rPr lang="fr-FR" sz="1600" dirty="0"/>
              <a:t> </a:t>
            </a:r>
            <a:r>
              <a:rPr lang="fr-FR" sz="1600" dirty="0" err="1"/>
              <a:t>vocabulary</a:t>
            </a:r>
            <a:r>
              <a:rPr lang="fr-FR" sz="1600" dirty="0"/>
              <a:t> for RDF data.</a:t>
            </a:r>
          </a:p>
          <a:p>
            <a:r>
              <a:rPr lang="fr-FR" sz="1600" dirty="0"/>
              <a:t>RDF </a:t>
            </a:r>
            <a:r>
              <a:rPr lang="fr-FR" sz="1600" dirty="0" err="1"/>
              <a:t>Schema</a:t>
            </a:r>
            <a:r>
              <a:rPr lang="fr-FR" sz="1600" dirty="0"/>
              <a:t> </a:t>
            </a:r>
            <a:r>
              <a:rPr lang="fr-FR" sz="1600" dirty="0" err="1"/>
              <a:t>is</a:t>
            </a:r>
            <a:r>
              <a:rPr lang="fr-FR" sz="1600" dirty="0"/>
              <a:t> an extension of the basic RDF </a:t>
            </a:r>
            <a:r>
              <a:rPr lang="fr-FR" sz="1600" dirty="0" err="1"/>
              <a:t>vocabulary</a:t>
            </a:r>
            <a:r>
              <a:rPr lang="fr-FR" sz="1600" dirty="0"/>
              <a:t>.</a:t>
            </a: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1021" y="2700757"/>
            <a:ext cx="6985000" cy="1943100"/>
          </a:xfrm>
          <a:prstGeom prst="rect">
            <a:avLst/>
          </a:prstGeom>
          <a:effectLst>
            <a:outerShdw blurRad="63500" sx="102000" sy="102000" algn="ctr" rotWithShape="0">
              <a:prstClr val="black">
                <a:alpha val="40000"/>
              </a:prstClr>
            </a:outerShdw>
          </a:effectLst>
        </p:spPr>
      </p:pic>
      <p:sp>
        <p:nvSpPr>
          <p:cNvPr id="8" name="ZoneTexte 7"/>
          <p:cNvSpPr txBox="1"/>
          <p:nvPr/>
        </p:nvSpPr>
        <p:spPr>
          <a:xfrm>
            <a:off x="1270000" y="4991100"/>
            <a:ext cx="1338828" cy="1158779"/>
          </a:xfrm>
          <a:prstGeom prst="rect">
            <a:avLst/>
          </a:prstGeom>
          <a:noFill/>
        </p:spPr>
        <p:txBody>
          <a:bodyPr wrap="none" rtlCol="0">
            <a:spAutoFit/>
          </a:bodyPr>
          <a:lstStyle/>
          <a:p>
            <a:pPr>
              <a:lnSpc>
                <a:spcPct val="130000"/>
              </a:lnSpc>
            </a:pPr>
            <a:r>
              <a:rPr lang="en-GB" dirty="0" err="1"/>
              <a:t>rdf:Property</a:t>
            </a:r>
            <a:endParaRPr lang="en-GB" dirty="0"/>
          </a:p>
          <a:p>
            <a:pPr>
              <a:lnSpc>
                <a:spcPct val="130000"/>
              </a:lnSpc>
            </a:pPr>
            <a:r>
              <a:rPr lang="en-GB" dirty="0" err="1"/>
              <a:t>rdfs:domain</a:t>
            </a:r>
            <a:endParaRPr lang="en-GB" dirty="0"/>
          </a:p>
          <a:p>
            <a:pPr>
              <a:lnSpc>
                <a:spcPct val="130000"/>
              </a:lnSpc>
            </a:pPr>
            <a:r>
              <a:rPr lang="en-GB" dirty="0" err="1"/>
              <a:t>rdfs:range</a:t>
            </a:r>
            <a:endParaRPr lang="en-GB" dirty="0"/>
          </a:p>
        </p:txBody>
      </p:sp>
      <p:sp>
        <p:nvSpPr>
          <p:cNvPr id="11" name="ZoneTexte 10"/>
          <p:cNvSpPr txBox="1"/>
          <p:nvPr/>
        </p:nvSpPr>
        <p:spPr>
          <a:xfrm>
            <a:off x="54429" y="36286"/>
            <a:ext cx="3097122" cy="461665"/>
          </a:xfrm>
          <a:prstGeom prst="rect">
            <a:avLst/>
          </a:prstGeom>
          <a:noFill/>
        </p:spPr>
        <p:txBody>
          <a:bodyPr wrap="none" rtlCol="0">
            <a:spAutoFit/>
          </a:bodyPr>
          <a:lstStyle/>
          <a:p>
            <a:r>
              <a:rPr lang="en-GB" sz="2400" dirty="0">
                <a:solidFill>
                  <a:srgbClr val="800000"/>
                </a:solidFill>
                <a:latin typeface="Arial Black"/>
                <a:cs typeface="Arial Black"/>
              </a:rPr>
              <a:t>RDFS Vocabulary</a:t>
            </a:r>
          </a:p>
        </p:txBody>
      </p:sp>
    </p:spTree>
    <p:extLst>
      <p:ext uri="{BB962C8B-B14F-4D97-AF65-F5344CB8AC3E}">
        <p14:creationId xmlns:p14="http://schemas.microsoft.com/office/powerpoint/2010/main" val="10659643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23</a:t>
            </a:fld>
            <a:endParaRPr lang="fr-FR"/>
          </a:p>
        </p:txBody>
      </p:sp>
      <p:pic>
        <p:nvPicPr>
          <p:cNvPr id="4" name="Image 3" descr="Capture d'écran 2015-11-30 09.53.40.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8265" y="696933"/>
            <a:ext cx="6311681" cy="3113762"/>
          </a:xfrm>
          <a:prstGeom prst="rect">
            <a:avLst/>
          </a:prstGeom>
        </p:spPr>
      </p:pic>
      <p:pic>
        <p:nvPicPr>
          <p:cNvPr id="5" name="Image 4" descr="Capture d'écran 2015-11-30 09.54.17.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7889" y="3859760"/>
            <a:ext cx="8312946" cy="2882779"/>
          </a:xfrm>
          <a:prstGeom prst="rect">
            <a:avLst/>
          </a:prstGeom>
        </p:spPr>
      </p:pic>
      <p:sp>
        <p:nvSpPr>
          <p:cNvPr id="8" name="ZoneTexte 7"/>
          <p:cNvSpPr txBox="1"/>
          <p:nvPr/>
        </p:nvSpPr>
        <p:spPr>
          <a:xfrm>
            <a:off x="54429" y="36286"/>
            <a:ext cx="5056943" cy="461665"/>
          </a:xfrm>
          <a:prstGeom prst="rect">
            <a:avLst/>
          </a:prstGeom>
          <a:noFill/>
        </p:spPr>
        <p:txBody>
          <a:bodyPr wrap="none" rtlCol="0">
            <a:spAutoFit/>
          </a:bodyPr>
          <a:lstStyle/>
          <a:p>
            <a:r>
              <a:rPr lang="en-GB" sz="2400" dirty="0">
                <a:solidFill>
                  <a:srgbClr val="800000"/>
                </a:solidFill>
                <a:latin typeface="Arial Black"/>
                <a:cs typeface="Arial Black"/>
              </a:rPr>
              <a:t>RDF &amp; RDFS VOCABULARIES</a:t>
            </a:r>
          </a:p>
        </p:txBody>
      </p:sp>
    </p:spTree>
    <p:extLst>
      <p:ext uri="{BB962C8B-B14F-4D97-AF65-F5344CB8AC3E}">
        <p14:creationId xmlns:p14="http://schemas.microsoft.com/office/powerpoint/2010/main" val="197530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24</a:t>
            </a:fld>
            <a:endParaRPr lang="fr-FR"/>
          </a:p>
        </p:txBody>
      </p:sp>
      <p:sp>
        <p:nvSpPr>
          <p:cNvPr id="5" name="ZoneTexte 4"/>
          <p:cNvSpPr txBox="1"/>
          <p:nvPr/>
        </p:nvSpPr>
        <p:spPr>
          <a:xfrm>
            <a:off x="394479" y="1000931"/>
            <a:ext cx="6552218" cy="369332"/>
          </a:xfrm>
          <a:prstGeom prst="rect">
            <a:avLst/>
          </a:prstGeom>
          <a:noFill/>
        </p:spPr>
        <p:txBody>
          <a:bodyPr wrap="square" rtlCol="0">
            <a:spAutoFit/>
          </a:bodyPr>
          <a:lstStyle/>
          <a:p>
            <a:r>
              <a:rPr lang="fr-FR" b="1" dirty="0"/>
              <a:t>Vocabulary Dublin Core</a:t>
            </a:r>
            <a:endParaRPr lang="fr-FR" dirty="0"/>
          </a:p>
        </p:txBody>
      </p:sp>
      <p:sp>
        <p:nvSpPr>
          <p:cNvPr id="7" name="Rectangle 6"/>
          <p:cNvSpPr/>
          <p:nvPr/>
        </p:nvSpPr>
        <p:spPr>
          <a:xfrm>
            <a:off x="490696" y="1442771"/>
            <a:ext cx="8145304" cy="3200876"/>
          </a:xfrm>
          <a:prstGeom prst="rect">
            <a:avLst/>
          </a:prstGeom>
        </p:spPr>
        <p:txBody>
          <a:bodyPr wrap="square">
            <a:spAutoFit/>
          </a:bodyPr>
          <a:lstStyle/>
          <a:p>
            <a:pPr algn="just"/>
            <a:r>
              <a:rPr lang="en-GB" sz="1600"/>
              <a:t>The Dublin Core Schema is a small set of vocabulary terms that can be used to describe digital resources (video, images, web pages, etc.), as well as physical resources such as books or CDs, and objects like artworks. The full set of Dublin Core metadata terms can be found on the Dublin Core Metadata Initiative (DCMI) website. The original set of 15 classic metadata terms, known as the Dublin Core Metadata Element Set (DCMES), is endorsed in the following standards documents: </a:t>
            </a:r>
          </a:p>
          <a:p>
            <a:pPr marL="355600" algn="just">
              <a:spcBef>
                <a:spcPts val="600"/>
              </a:spcBef>
            </a:pPr>
            <a:r>
              <a:rPr lang="en-GB" sz="1600"/>
              <a:t>- IETF RFC 5013</a:t>
            </a:r>
          </a:p>
          <a:p>
            <a:pPr marL="355600" algn="just"/>
            <a:r>
              <a:rPr lang="en-GB" sz="1600"/>
              <a:t>- ISO Standard 15836-1:2017</a:t>
            </a:r>
          </a:p>
          <a:p>
            <a:pPr marL="355600" algn="just"/>
            <a:r>
              <a:rPr lang="en-GB" sz="1600"/>
              <a:t>- NISO Standard Z39.85</a:t>
            </a:r>
          </a:p>
          <a:p>
            <a:pPr algn="just">
              <a:spcBef>
                <a:spcPts val="600"/>
              </a:spcBef>
            </a:pPr>
            <a:r>
              <a:rPr lang="en-GB" sz="1600"/>
              <a:t>Dublin Core metadata may be used for multiple purposes, from simple resource description to combining metadata vocabularies of different metadata standards, to providing interoperability for metadata vocabularies in the linked data cloud and Semantic Web implementations. </a:t>
            </a:r>
          </a:p>
        </p:txBody>
      </p:sp>
      <p:pic>
        <p:nvPicPr>
          <p:cNvPr id="9" name="Image 8" descr="Capture d'écran 2015-11-30 10.01.2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8661" y="4818889"/>
            <a:ext cx="3606800" cy="1892300"/>
          </a:xfrm>
          <a:prstGeom prst="rect">
            <a:avLst/>
          </a:prstGeom>
          <a:effectLst>
            <a:outerShdw blurRad="63500" sx="102000" sy="102000" algn="ctr" rotWithShape="0">
              <a:prstClr val="black">
                <a:alpha val="40000"/>
              </a:prstClr>
            </a:outerShdw>
          </a:effectLst>
        </p:spPr>
      </p:pic>
      <p:sp>
        <p:nvSpPr>
          <p:cNvPr id="10" name="ZoneTexte 9"/>
          <p:cNvSpPr txBox="1"/>
          <p:nvPr/>
        </p:nvSpPr>
        <p:spPr>
          <a:xfrm>
            <a:off x="1593690" y="4790537"/>
            <a:ext cx="1422825" cy="369332"/>
          </a:xfrm>
          <a:prstGeom prst="rect">
            <a:avLst/>
          </a:prstGeom>
          <a:noFill/>
        </p:spPr>
        <p:txBody>
          <a:bodyPr wrap="none" rtlCol="0">
            <a:spAutoFit/>
          </a:bodyPr>
          <a:lstStyle/>
          <a:p>
            <a:r>
              <a:rPr lang="fr-FR" dirty="0"/>
              <a:t>15 </a:t>
            </a:r>
            <a:r>
              <a:rPr lang="fr-FR" dirty="0" err="1"/>
              <a:t>meta</a:t>
            </a:r>
            <a:r>
              <a:rPr lang="fr-FR" dirty="0"/>
              <a:t> data</a:t>
            </a:r>
          </a:p>
        </p:txBody>
      </p:sp>
      <p:pic>
        <p:nvPicPr>
          <p:cNvPr id="6" name="Image 5"/>
          <p:cNvPicPr>
            <a:picLocks noChangeAspect="1"/>
          </p:cNvPicPr>
          <p:nvPr/>
        </p:nvPicPr>
        <p:blipFill>
          <a:blip r:embed="rId3"/>
          <a:stretch>
            <a:fillRect/>
          </a:stretch>
        </p:blipFill>
        <p:spPr>
          <a:xfrm>
            <a:off x="7861300" y="0"/>
            <a:ext cx="1282700" cy="1430349"/>
          </a:xfrm>
          <a:prstGeom prst="rect">
            <a:avLst/>
          </a:prstGeom>
        </p:spPr>
      </p:pic>
      <p:sp>
        <p:nvSpPr>
          <p:cNvPr id="11" name="ZoneTexte 10"/>
          <p:cNvSpPr txBox="1"/>
          <p:nvPr/>
        </p:nvSpPr>
        <p:spPr>
          <a:xfrm>
            <a:off x="54429" y="36286"/>
            <a:ext cx="4966173" cy="461665"/>
          </a:xfrm>
          <a:prstGeom prst="rect">
            <a:avLst/>
          </a:prstGeom>
          <a:noFill/>
        </p:spPr>
        <p:txBody>
          <a:bodyPr wrap="none" rtlCol="0">
            <a:spAutoFit/>
          </a:bodyPr>
          <a:lstStyle/>
          <a:p>
            <a:r>
              <a:rPr lang="en-GB" sz="2400" dirty="0">
                <a:solidFill>
                  <a:srgbClr val="800000"/>
                </a:solidFill>
                <a:latin typeface="Arial Black"/>
                <a:cs typeface="Arial Black"/>
              </a:rPr>
              <a:t>Dublin Core Vocabulary (DC)</a:t>
            </a:r>
          </a:p>
        </p:txBody>
      </p:sp>
    </p:spTree>
    <p:extLst>
      <p:ext uri="{BB962C8B-B14F-4D97-AF65-F5344CB8AC3E}">
        <p14:creationId xmlns:p14="http://schemas.microsoft.com/office/powerpoint/2010/main" val="173610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25</a:t>
            </a:fld>
            <a:endParaRPr lang="fr-FR"/>
          </a:p>
        </p:txBody>
      </p:sp>
      <p:sp>
        <p:nvSpPr>
          <p:cNvPr id="5" name="ZoneTexte 4"/>
          <p:cNvSpPr txBox="1"/>
          <p:nvPr/>
        </p:nvSpPr>
        <p:spPr>
          <a:xfrm>
            <a:off x="394479" y="817861"/>
            <a:ext cx="6552218" cy="369332"/>
          </a:xfrm>
          <a:prstGeom prst="rect">
            <a:avLst/>
          </a:prstGeom>
          <a:noFill/>
        </p:spPr>
        <p:txBody>
          <a:bodyPr wrap="square" rtlCol="0">
            <a:spAutoFit/>
          </a:bodyPr>
          <a:lstStyle/>
          <a:p>
            <a:r>
              <a:rPr lang="fr-FR" b="1" dirty="0"/>
              <a:t>Vocabulaire Dublin </a:t>
            </a:r>
            <a:r>
              <a:rPr lang="fr-FR" b="1" dirty="0" err="1"/>
              <a:t>Core</a:t>
            </a:r>
            <a:endParaRPr lang="fr-FR" dirty="0"/>
          </a:p>
        </p:txBody>
      </p:sp>
      <p:pic>
        <p:nvPicPr>
          <p:cNvPr id="6" name="Image 5" descr="Capture d'écran 2015-11-30 10.05.30.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459192"/>
            <a:ext cx="9144000" cy="1757855"/>
          </a:xfrm>
          <a:prstGeom prst="rect">
            <a:avLst/>
          </a:prstGeom>
        </p:spPr>
      </p:pic>
      <p:pic>
        <p:nvPicPr>
          <p:cNvPr id="12" name="Image 11" descr="Capture d'écran 2015-11-30 10.07.00.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741101"/>
            <a:ext cx="9144000" cy="2774731"/>
          </a:xfrm>
          <a:prstGeom prst="rect">
            <a:avLst/>
          </a:prstGeom>
        </p:spPr>
      </p:pic>
      <p:pic>
        <p:nvPicPr>
          <p:cNvPr id="7" name="Image 6"/>
          <p:cNvPicPr>
            <a:picLocks noChangeAspect="1"/>
          </p:cNvPicPr>
          <p:nvPr/>
        </p:nvPicPr>
        <p:blipFill>
          <a:blip r:embed="rId4"/>
          <a:stretch>
            <a:fillRect/>
          </a:stretch>
        </p:blipFill>
        <p:spPr>
          <a:xfrm>
            <a:off x="3657600" y="2018073"/>
            <a:ext cx="5219700" cy="2321034"/>
          </a:xfrm>
          <a:prstGeom prst="rect">
            <a:avLst/>
          </a:prstGeom>
          <a:effectLst>
            <a:outerShdw blurRad="63500" sx="102000" sy="102000" algn="ctr" rotWithShape="0">
              <a:prstClr val="black">
                <a:alpha val="40000"/>
              </a:prstClr>
            </a:outerShdw>
          </a:effectLst>
        </p:spPr>
      </p:pic>
      <p:sp>
        <p:nvSpPr>
          <p:cNvPr id="10" name="ZoneTexte 9"/>
          <p:cNvSpPr txBox="1"/>
          <p:nvPr/>
        </p:nvSpPr>
        <p:spPr>
          <a:xfrm>
            <a:off x="54429" y="36286"/>
            <a:ext cx="4966173" cy="461665"/>
          </a:xfrm>
          <a:prstGeom prst="rect">
            <a:avLst/>
          </a:prstGeom>
          <a:noFill/>
        </p:spPr>
        <p:txBody>
          <a:bodyPr wrap="none" rtlCol="0">
            <a:spAutoFit/>
          </a:bodyPr>
          <a:lstStyle/>
          <a:p>
            <a:r>
              <a:rPr lang="en-GB" sz="2400" dirty="0">
                <a:solidFill>
                  <a:srgbClr val="800000"/>
                </a:solidFill>
                <a:latin typeface="Arial Black"/>
                <a:cs typeface="Arial Black"/>
              </a:rPr>
              <a:t>Dublin Core Vocabulary (DC)</a:t>
            </a:r>
          </a:p>
        </p:txBody>
      </p:sp>
    </p:spTree>
    <p:extLst>
      <p:ext uri="{BB962C8B-B14F-4D97-AF65-F5344CB8AC3E}">
        <p14:creationId xmlns:p14="http://schemas.microsoft.com/office/powerpoint/2010/main" val="63796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26</a:t>
            </a:fld>
            <a:endParaRPr lang="fr-FR"/>
          </a:p>
        </p:txBody>
      </p:sp>
      <p:pic>
        <p:nvPicPr>
          <p:cNvPr id="7" name="Image 6"/>
          <p:cNvPicPr>
            <a:picLocks noChangeAspect="1"/>
          </p:cNvPicPr>
          <p:nvPr/>
        </p:nvPicPr>
        <p:blipFill>
          <a:blip r:embed="rId2" cstate="print"/>
          <a:stretch>
            <a:fillRect/>
          </a:stretch>
        </p:blipFill>
        <p:spPr>
          <a:xfrm>
            <a:off x="7097354" y="1525218"/>
            <a:ext cx="1636160" cy="1160186"/>
          </a:xfrm>
          <a:prstGeom prst="rect">
            <a:avLst/>
          </a:prstGeom>
        </p:spPr>
      </p:pic>
      <p:sp>
        <p:nvSpPr>
          <p:cNvPr id="9" name="Rectangle 8"/>
          <p:cNvSpPr/>
          <p:nvPr/>
        </p:nvSpPr>
        <p:spPr>
          <a:xfrm>
            <a:off x="582998" y="1576131"/>
            <a:ext cx="6238826" cy="1323439"/>
          </a:xfrm>
          <a:prstGeom prst="rect">
            <a:avLst/>
          </a:prstGeom>
        </p:spPr>
        <p:txBody>
          <a:bodyPr wrap="square">
            <a:spAutoFit/>
          </a:bodyPr>
          <a:lstStyle/>
          <a:p>
            <a:pPr algn="just"/>
            <a:r>
              <a:rPr lang="en-GB" sz="1600" dirty="0"/>
              <a:t>FOAF (an acronym of Friend of a friend) is a </a:t>
            </a:r>
            <a:r>
              <a:rPr lang="en-GB" sz="1600" b="1" dirty="0"/>
              <a:t>machine-readable ontology describing persons</a:t>
            </a:r>
            <a:r>
              <a:rPr lang="en-GB" sz="1600" dirty="0"/>
              <a:t>, their activities and their relations to other people and objects. Anyone can use FOAF to describe him- or herself. FOAF allows groups of people to describe social networks without the need for a centralised database.</a:t>
            </a:r>
          </a:p>
        </p:txBody>
      </p:sp>
      <p:pic>
        <p:nvPicPr>
          <p:cNvPr id="13" name="Image 12"/>
          <p:cNvPicPr>
            <a:picLocks noChangeAspect="1"/>
          </p:cNvPicPr>
          <p:nvPr/>
        </p:nvPicPr>
        <p:blipFill>
          <a:blip r:embed="rId3" cstate="print"/>
          <a:stretch>
            <a:fillRect/>
          </a:stretch>
        </p:blipFill>
        <p:spPr>
          <a:xfrm>
            <a:off x="7816821" y="3698440"/>
            <a:ext cx="1060583" cy="1196298"/>
          </a:xfrm>
          <a:prstGeom prst="rect">
            <a:avLst/>
          </a:prstGeom>
        </p:spPr>
      </p:pic>
      <p:sp>
        <p:nvSpPr>
          <p:cNvPr id="10" name="Rectangle 9"/>
          <p:cNvSpPr/>
          <p:nvPr/>
        </p:nvSpPr>
        <p:spPr>
          <a:xfrm>
            <a:off x="573375" y="3468788"/>
            <a:ext cx="6940985" cy="1815882"/>
          </a:xfrm>
          <a:prstGeom prst="rect">
            <a:avLst/>
          </a:prstGeom>
        </p:spPr>
        <p:txBody>
          <a:bodyPr wrap="square">
            <a:spAutoFit/>
          </a:bodyPr>
          <a:lstStyle/>
          <a:p>
            <a:pPr algn="just"/>
            <a:r>
              <a:rPr lang="en-GB" sz="1600" dirty="0"/>
              <a:t>FOAF is a descriptive vocabulary expressed using the Resource Description Framework (RDF) and the Web Ontology Language (OWL). Computers may use these FOAF profiles to find, for example, all people living in Europe, or to list all people both you and a friend of yours know.[1][2] This is accomplished by defining relationships between people. Each profile has a unique identifier (such as the person's e-mail addresses, a Jabber ID, or a URI of the homepage or weblog of the person), which is used when defining these relationships.</a:t>
            </a:r>
          </a:p>
        </p:txBody>
      </p:sp>
      <p:sp>
        <p:nvSpPr>
          <p:cNvPr id="14" name="ZoneTexte 13"/>
          <p:cNvSpPr txBox="1"/>
          <p:nvPr/>
        </p:nvSpPr>
        <p:spPr>
          <a:xfrm>
            <a:off x="54429" y="36286"/>
            <a:ext cx="6503703" cy="461665"/>
          </a:xfrm>
          <a:prstGeom prst="rect">
            <a:avLst/>
          </a:prstGeom>
          <a:noFill/>
        </p:spPr>
        <p:txBody>
          <a:bodyPr wrap="none" rtlCol="0">
            <a:spAutoFit/>
          </a:bodyPr>
          <a:lstStyle/>
          <a:p>
            <a:r>
              <a:rPr lang="en-GB" sz="2400" dirty="0">
                <a:solidFill>
                  <a:srgbClr val="800000"/>
                </a:solidFill>
                <a:latin typeface="Arial Black"/>
                <a:cs typeface="Arial Black"/>
              </a:rPr>
              <a:t>Friend Of A Friend Vocabulary (FOAF)</a:t>
            </a:r>
          </a:p>
        </p:txBody>
      </p:sp>
    </p:spTree>
    <p:extLst>
      <p:ext uri="{BB962C8B-B14F-4D97-AF65-F5344CB8AC3E}">
        <p14:creationId xmlns:p14="http://schemas.microsoft.com/office/powerpoint/2010/main" val="19730031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27</a:t>
            </a:fld>
            <a:endParaRPr lang="fr-FR"/>
          </a:p>
        </p:txBody>
      </p:sp>
      <p:pic>
        <p:nvPicPr>
          <p:cNvPr id="4" name="Image 3" descr="Capture d'écran 2015-11-30 10.12.2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852" y="1696794"/>
            <a:ext cx="7325560" cy="4428137"/>
          </a:xfrm>
          <a:prstGeom prst="rect">
            <a:avLst/>
          </a:prstGeom>
        </p:spPr>
      </p:pic>
      <p:sp>
        <p:nvSpPr>
          <p:cNvPr id="8" name="ZoneTexte 7"/>
          <p:cNvSpPr txBox="1"/>
          <p:nvPr/>
        </p:nvSpPr>
        <p:spPr>
          <a:xfrm>
            <a:off x="54429" y="36286"/>
            <a:ext cx="6503703" cy="461665"/>
          </a:xfrm>
          <a:prstGeom prst="rect">
            <a:avLst/>
          </a:prstGeom>
          <a:noFill/>
        </p:spPr>
        <p:txBody>
          <a:bodyPr wrap="none" rtlCol="0">
            <a:spAutoFit/>
          </a:bodyPr>
          <a:lstStyle/>
          <a:p>
            <a:r>
              <a:rPr lang="en-GB" sz="2400" dirty="0">
                <a:solidFill>
                  <a:srgbClr val="800000"/>
                </a:solidFill>
                <a:latin typeface="Arial Black"/>
                <a:cs typeface="Arial Black"/>
              </a:rPr>
              <a:t>Friend Of A Friend Vocabulary (FOAF)</a:t>
            </a:r>
          </a:p>
        </p:txBody>
      </p:sp>
    </p:spTree>
    <p:extLst>
      <p:ext uri="{BB962C8B-B14F-4D97-AF65-F5344CB8AC3E}">
        <p14:creationId xmlns:p14="http://schemas.microsoft.com/office/powerpoint/2010/main" val="40027770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28</a:t>
            </a:fld>
            <a:endParaRPr lang="fr-FR"/>
          </a:p>
        </p:txBody>
      </p:sp>
      <p:pic>
        <p:nvPicPr>
          <p:cNvPr id="3" name="Image 2" descr="Capture d'écran 2015-11-30 10.20.29.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29180" y="1484808"/>
            <a:ext cx="6939700" cy="5305838"/>
          </a:xfrm>
          <a:prstGeom prst="rect">
            <a:avLst/>
          </a:prstGeom>
        </p:spPr>
      </p:pic>
      <p:sp>
        <p:nvSpPr>
          <p:cNvPr id="9" name="ZoneTexte 8"/>
          <p:cNvSpPr txBox="1"/>
          <p:nvPr/>
        </p:nvSpPr>
        <p:spPr>
          <a:xfrm>
            <a:off x="54429" y="36286"/>
            <a:ext cx="6503703" cy="461665"/>
          </a:xfrm>
          <a:prstGeom prst="rect">
            <a:avLst/>
          </a:prstGeom>
          <a:noFill/>
        </p:spPr>
        <p:txBody>
          <a:bodyPr wrap="none" rtlCol="0">
            <a:spAutoFit/>
          </a:bodyPr>
          <a:lstStyle/>
          <a:p>
            <a:r>
              <a:rPr lang="en-GB" sz="2400" dirty="0">
                <a:solidFill>
                  <a:srgbClr val="800000"/>
                </a:solidFill>
                <a:latin typeface="Arial Black"/>
                <a:cs typeface="Arial Black"/>
              </a:rPr>
              <a:t>Friend Of A Friend Vocabulary (FOAF)</a:t>
            </a:r>
          </a:p>
        </p:txBody>
      </p:sp>
    </p:spTree>
    <p:extLst>
      <p:ext uri="{BB962C8B-B14F-4D97-AF65-F5344CB8AC3E}">
        <p14:creationId xmlns:p14="http://schemas.microsoft.com/office/powerpoint/2010/main" val="7603556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29</a:t>
            </a:fld>
            <a:endParaRPr lang="fr-FR"/>
          </a:p>
        </p:txBody>
      </p:sp>
      <p:pic>
        <p:nvPicPr>
          <p:cNvPr id="4" name="Image 3" descr="Capture d'écran 2015-11-30 10.21.45.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248" y="1817419"/>
            <a:ext cx="7973599" cy="3744031"/>
          </a:xfrm>
          <a:prstGeom prst="rect">
            <a:avLst/>
          </a:prstGeom>
        </p:spPr>
      </p:pic>
      <p:sp>
        <p:nvSpPr>
          <p:cNvPr id="8" name="ZoneTexte 7"/>
          <p:cNvSpPr txBox="1"/>
          <p:nvPr/>
        </p:nvSpPr>
        <p:spPr>
          <a:xfrm>
            <a:off x="54429" y="36286"/>
            <a:ext cx="6503703" cy="461665"/>
          </a:xfrm>
          <a:prstGeom prst="rect">
            <a:avLst/>
          </a:prstGeom>
          <a:noFill/>
        </p:spPr>
        <p:txBody>
          <a:bodyPr wrap="none" rtlCol="0">
            <a:spAutoFit/>
          </a:bodyPr>
          <a:lstStyle/>
          <a:p>
            <a:r>
              <a:rPr lang="en-GB" sz="2400" dirty="0">
                <a:solidFill>
                  <a:srgbClr val="800000"/>
                </a:solidFill>
                <a:latin typeface="Arial Black"/>
                <a:cs typeface="Arial Black"/>
              </a:rPr>
              <a:t>Friend Of A Friend Vocabulary (FOAF)</a:t>
            </a:r>
          </a:p>
        </p:txBody>
      </p:sp>
    </p:spTree>
    <p:extLst>
      <p:ext uri="{BB962C8B-B14F-4D97-AF65-F5344CB8AC3E}">
        <p14:creationId xmlns:p14="http://schemas.microsoft.com/office/powerpoint/2010/main" val="7110805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4429" y="36286"/>
            <a:ext cx="5300399" cy="461665"/>
          </a:xfrm>
          <a:prstGeom prst="rect">
            <a:avLst/>
          </a:prstGeom>
          <a:noFill/>
        </p:spPr>
        <p:txBody>
          <a:bodyPr wrap="none" rtlCol="0">
            <a:spAutoFit/>
          </a:bodyPr>
          <a:lstStyle/>
          <a:p>
            <a:r>
              <a:rPr lang="en-US" sz="2400" dirty="0">
                <a:solidFill>
                  <a:srgbClr val="800000"/>
                </a:solidFill>
                <a:latin typeface="Arial Black"/>
                <a:cs typeface="Arial Black"/>
              </a:rPr>
              <a:t>Building the Knowledge Graph</a:t>
            </a:r>
          </a:p>
        </p:txBody>
      </p:sp>
      <p:pic>
        <p:nvPicPr>
          <p:cNvPr id="5" name="Image 4"/>
          <p:cNvPicPr>
            <a:picLocks noChangeAspect="1"/>
          </p:cNvPicPr>
          <p:nvPr/>
        </p:nvPicPr>
        <p:blipFill>
          <a:blip r:embed="rId2"/>
          <a:stretch>
            <a:fillRect/>
          </a:stretch>
        </p:blipFill>
        <p:spPr>
          <a:xfrm>
            <a:off x="0" y="1502253"/>
            <a:ext cx="9144000" cy="5355747"/>
          </a:xfrm>
          <a:prstGeom prst="rect">
            <a:avLst/>
          </a:prstGeom>
        </p:spPr>
      </p:pic>
      <p:sp>
        <p:nvSpPr>
          <p:cNvPr id="6" name="ZoneTexte 5"/>
          <p:cNvSpPr txBox="1"/>
          <p:nvPr/>
        </p:nvSpPr>
        <p:spPr>
          <a:xfrm>
            <a:off x="1009402" y="1627910"/>
            <a:ext cx="2877711" cy="1277273"/>
          </a:xfrm>
          <a:prstGeom prst="rect">
            <a:avLst/>
          </a:prstGeom>
          <a:noFill/>
        </p:spPr>
        <p:txBody>
          <a:bodyPr wrap="none" rtlCol="0">
            <a:spAutoFit/>
          </a:bodyPr>
          <a:lstStyle/>
          <a:p>
            <a:pPr marL="285750" indent="-285750">
              <a:lnSpc>
                <a:spcPct val="130000"/>
              </a:lnSpc>
              <a:buFontTx/>
              <a:buChar char="-"/>
            </a:pPr>
            <a:r>
              <a:rPr lang="en-GB" sz="2000" b="1" dirty="0">
                <a:latin typeface="Arial"/>
                <a:cs typeface="Arial"/>
              </a:rPr>
              <a:t>Representing Data?</a:t>
            </a:r>
          </a:p>
          <a:p>
            <a:pPr marL="285750" indent="-285750">
              <a:lnSpc>
                <a:spcPct val="130000"/>
              </a:lnSpc>
              <a:buFontTx/>
              <a:buChar char="-"/>
            </a:pPr>
            <a:r>
              <a:rPr lang="en-GB" sz="2000" b="1" dirty="0">
                <a:latin typeface="Arial"/>
                <a:cs typeface="Arial"/>
              </a:rPr>
              <a:t>Linking Data?</a:t>
            </a:r>
          </a:p>
          <a:p>
            <a:pPr marL="285750" indent="-285750">
              <a:lnSpc>
                <a:spcPct val="130000"/>
              </a:lnSpc>
              <a:buFontTx/>
              <a:buChar char="-"/>
            </a:pPr>
            <a:r>
              <a:rPr lang="en-GB" sz="2000" b="1" dirty="0">
                <a:solidFill>
                  <a:schemeClr val="bg2">
                    <a:lumMod val="90000"/>
                  </a:schemeClr>
                </a:solidFill>
                <a:latin typeface="Arial"/>
                <a:cs typeface="Arial"/>
              </a:rPr>
              <a:t>Searching Data?</a:t>
            </a:r>
          </a:p>
        </p:txBody>
      </p:sp>
      <p:sp>
        <p:nvSpPr>
          <p:cNvPr id="7" name="ZoneTexte 6"/>
          <p:cNvSpPr txBox="1"/>
          <p:nvPr/>
        </p:nvSpPr>
        <p:spPr>
          <a:xfrm>
            <a:off x="288636" y="1004455"/>
            <a:ext cx="2287706" cy="461665"/>
          </a:xfrm>
          <a:prstGeom prst="rect">
            <a:avLst/>
          </a:prstGeom>
          <a:noFill/>
        </p:spPr>
        <p:txBody>
          <a:bodyPr wrap="none" rtlCol="0">
            <a:spAutoFit/>
          </a:bodyPr>
          <a:lstStyle/>
          <a:p>
            <a:r>
              <a:rPr lang="en-GB" sz="2400" dirty="0">
                <a:latin typeface="Arial Black"/>
                <a:cs typeface="Arial Black"/>
              </a:rPr>
              <a:t>Main Issues:</a:t>
            </a:r>
          </a:p>
        </p:txBody>
      </p:sp>
      <p:sp>
        <p:nvSpPr>
          <p:cNvPr id="2" name="Espace réservé du numéro de diapositive 1"/>
          <p:cNvSpPr>
            <a:spLocks noGrp="1"/>
          </p:cNvSpPr>
          <p:nvPr>
            <p:ph type="sldNum" sz="quarter" idx="12"/>
          </p:nvPr>
        </p:nvSpPr>
        <p:spPr/>
        <p:txBody>
          <a:bodyPr/>
          <a:lstStyle/>
          <a:p>
            <a:fld id="{797BA878-F508-457B-8E91-43F27B147CD5}" type="slidenum">
              <a:rPr lang="en-US" smtClean="0">
                <a:solidFill>
                  <a:prstClr val="black">
                    <a:tint val="75000"/>
                  </a:prstClr>
                </a:solidFill>
                <a:latin typeface="Calibri"/>
              </a:rPr>
              <a:pPr/>
              <a:t>3</a:t>
            </a:fld>
            <a:endParaRPr lang="en-US">
              <a:solidFill>
                <a:prstClr val="black">
                  <a:tint val="75000"/>
                </a:prstClr>
              </a:solidFill>
              <a:latin typeface="Calibri"/>
            </a:endParaRPr>
          </a:p>
        </p:txBody>
      </p:sp>
    </p:spTree>
    <p:extLst>
      <p:ext uri="{BB962C8B-B14F-4D97-AF65-F5344CB8AC3E}">
        <p14:creationId xmlns:p14="http://schemas.microsoft.com/office/powerpoint/2010/main" val="31077832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30</a:t>
            </a:fld>
            <a:endParaRPr lang="fr-FR"/>
          </a:p>
        </p:txBody>
      </p:sp>
      <p:sp>
        <p:nvSpPr>
          <p:cNvPr id="5" name="ZoneTexte 4"/>
          <p:cNvSpPr txBox="1"/>
          <p:nvPr/>
        </p:nvSpPr>
        <p:spPr>
          <a:xfrm>
            <a:off x="338680" y="995683"/>
            <a:ext cx="6552218" cy="369332"/>
          </a:xfrm>
          <a:prstGeom prst="rect">
            <a:avLst/>
          </a:prstGeom>
          <a:noFill/>
        </p:spPr>
        <p:txBody>
          <a:bodyPr wrap="square" rtlCol="0">
            <a:spAutoFit/>
          </a:bodyPr>
          <a:lstStyle/>
          <a:p>
            <a:r>
              <a:rPr lang="fr-FR" dirty="0">
                <a:hlinkClick r:id="rId2"/>
              </a:rPr>
              <a:t>https://www.w3.org/TR/skos-reference/</a:t>
            </a:r>
            <a:r>
              <a:rPr lang="fr-FR" dirty="0"/>
              <a:t> </a:t>
            </a:r>
          </a:p>
        </p:txBody>
      </p:sp>
      <p:sp>
        <p:nvSpPr>
          <p:cNvPr id="7" name="Rectangle 6"/>
          <p:cNvSpPr/>
          <p:nvPr/>
        </p:nvSpPr>
        <p:spPr>
          <a:xfrm>
            <a:off x="647700" y="1678086"/>
            <a:ext cx="8267700" cy="2385268"/>
          </a:xfrm>
          <a:prstGeom prst="rect">
            <a:avLst/>
          </a:prstGeom>
          <a:solidFill>
            <a:schemeClr val="bg1">
              <a:lumMod val="95000"/>
            </a:schemeClr>
          </a:solidFill>
        </p:spPr>
        <p:txBody>
          <a:bodyPr wrap="square">
            <a:spAutoFit/>
          </a:bodyPr>
          <a:lstStyle/>
          <a:p>
            <a:pPr algn="just">
              <a:spcBef>
                <a:spcPts val="600"/>
              </a:spcBef>
            </a:pPr>
            <a:r>
              <a:rPr lang="en-US" sz="1600" dirty="0"/>
              <a:t>Many knowledge organization systems, such as thesauri, taxonomies, classification schemes and subject heading systems, share a similar structure, and are used in similar applications. SKOS captures much of this similarity and makes it explicit, to enable data and technology sharing across diverse applications.</a:t>
            </a:r>
          </a:p>
          <a:p>
            <a:pPr algn="just">
              <a:spcBef>
                <a:spcPts val="600"/>
              </a:spcBef>
            </a:pPr>
            <a:r>
              <a:rPr lang="en-US" sz="1600" dirty="0"/>
              <a:t>The SKOS data model provides a standard, low-cost migration path for porting existing knowledge organization systems to the Semantic Web. SKOS also provides a lightweight, intuitive language for developing and sharing new knowledge organization systems. It may be used on its own, or in combination with formal knowledge representation languages such as the Web Ontology language (OWL).</a:t>
            </a:r>
          </a:p>
        </p:txBody>
      </p:sp>
      <p:sp>
        <p:nvSpPr>
          <p:cNvPr id="8" name="ZoneTexte 7"/>
          <p:cNvSpPr txBox="1"/>
          <p:nvPr/>
        </p:nvSpPr>
        <p:spPr>
          <a:xfrm>
            <a:off x="54429" y="36286"/>
            <a:ext cx="8190832" cy="461665"/>
          </a:xfrm>
          <a:prstGeom prst="rect">
            <a:avLst/>
          </a:prstGeom>
          <a:noFill/>
        </p:spPr>
        <p:txBody>
          <a:bodyPr wrap="none" rtlCol="0">
            <a:spAutoFit/>
          </a:bodyPr>
          <a:lstStyle/>
          <a:p>
            <a:r>
              <a:rPr lang="en-GB" sz="2400" dirty="0">
                <a:solidFill>
                  <a:srgbClr val="800000"/>
                </a:solidFill>
                <a:latin typeface="Arial Black"/>
                <a:cs typeface="Arial Black"/>
              </a:rPr>
              <a:t>Simple Knowledge Organization System (SKOS)</a:t>
            </a:r>
          </a:p>
        </p:txBody>
      </p:sp>
      <p:sp>
        <p:nvSpPr>
          <p:cNvPr id="9" name="ZoneTexte 8"/>
          <p:cNvSpPr txBox="1"/>
          <p:nvPr/>
        </p:nvSpPr>
        <p:spPr>
          <a:xfrm>
            <a:off x="592058" y="4358467"/>
            <a:ext cx="1441998" cy="369332"/>
          </a:xfrm>
          <a:prstGeom prst="rect">
            <a:avLst/>
          </a:prstGeom>
          <a:noFill/>
        </p:spPr>
        <p:txBody>
          <a:bodyPr wrap="none" rtlCol="0">
            <a:spAutoFit/>
          </a:bodyPr>
          <a:lstStyle/>
          <a:p>
            <a:r>
              <a:rPr lang="fr-FR" b="1" dirty="0" err="1"/>
              <a:t>skos:Concept</a:t>
            </a:r>
            <a:endParaRPr lang="fr-FR" b="1" dirty="0"/>
          </a:p>
        </p:txBody>
      </p:sp>
      <p:sp>
        <p:nvSpPr>
          <p:cNvPr id="10" name="ZoneTexte 9"/>
          <p:cNvSpPr txBox="1"/>
          <p:nvPr/>
        </p:nvSpPr>
        <p:spPr>
          <a:xfrm>
            <a:off x="2353381" y="4381714"/>
            <a:ext cx="6161969" cy="1908215"/>
          </a:xfrm>
          <a:prstGeom prst="rect">
            <a:avLst/>
          </a:prstGeom>
          <a:noFill/>
        </p:spPr>
        <p:txBody>
          <a:bodyPr wrap="square" rtlCol="0">
            <a:spAutoFit/>
          </a:bodyPr>
          <a:lstStyle/>
          <a:p>
            <a:r>
              <a:rPr lang="fr-FR" b="1" dirty="0" err="1"/>
              <a:t>skos:broader</a:t>
            </a:r>
            <a:endParaRPr lang="fr-FR" b="1" dirty="0"/>
          </a:p>
          <a:p>
            <a:r>
              <a:rPr lang="fr-FR" b="1" dirty="0" err="1"/>
              <a:t>skos:narrower</a:t>
            </a:r>
            <a:endParaRPr lang="fr-FR" b="1" dirty="0"/>
          </a:p>
          <a:p>
            <a:endParaRPr lang="fr-FR" sz="1050" dirty="0"/>
          </a:p>
          <a:p>
            <a:pPr algn="just"/>
            <a:r>
              <a:rPr lang="en-US" sz="1400" dirty="0"/>
              <a:t>The properties </a:t>
            </a:r>
            <a:r>
              <a:rPr lang="en-US" sz="1400" dirty="0" err="1"/>
              <a:t>skos:broader</a:t>
            </a:r>
            <a:r>
              <a:rPr lang="en-US" sz="1400" dirty="0"/>
              <a:t> and </a:t>
            </a:r>
            <a:r>
              <a:rPr lang="en-US" sz="1400" dirty="0" err="1"/>
              <a:t>skos:narrower</a:t>
            </a:r>
            <a:r>
              <a:rPr lang="en-US" sz="1400" dirty="0"/>
              <a:t> are used to assert a direct hierarchical link between two SKOS concepts. A triple &lt;A&gt; </a:t>
            </a:r>
            <a:r>
              <a:rPr lang="en-US" sz="1400" dirty="0" err="1"/>
              <a:t>skos:broader</a:t>
            </a:r>
            <a:r>
              <a:rPr lang="en-US" sz="1400" dirty="0"/>
              <a:t> &lt;B&gt; asserts that &lt;B&gt;, the object of the triple, is a broader concept than &lt;A&gt;, the subject of the triple. Similarly, a triple &lt;C&gt; </a:t>
            </a:r>
            <a:r>
              <a:rPr lang="en-US" sz="1400" dirty="0" err="1"/>
              <a:t>skos:narrower</a:t>
            </a:r>
            <a:r>
              <a:rPr lang="en-US" sz="1400" dirty="0"/>
              <a:t> &lt;D&gt; asserts that &lt;D&gt;, the object of the triple, is a narrower concept than &lt;C&gt;, the subject of the triple.</a:t>
            </a:r>
            <a:endParaRPr lang="fr-FR" sz="1400" dirty="0"/>
          </a:p>
        </p:txBody>
      </p:sp>
    </p:spTree>
    <p:extLst>
      <p:ext uri="{BB962C8B-B14F-4D97-AF65-F5344CB8AC3E}">
        <p14:creationId xmlns:p14="http://schemas.microsoft.com/office/powerpoint/2010/main" val="32469809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31</a:t>
            </a:fld>
            <a:endParaRPr lang="fr-FR"/>
          </a:p>
        </p:txBody>
      </p:sp>
      <p:sp>
        <p:nvSpPr>
          <p:cNvPr id="5" name="ZoneTexte 4"/>
          <p:cNvSpPr txBox="1"/>
          <p:nvPr/>
        </p:nvSpPr>
        <p:spPr>
          <a:xfrm>
            <a:off x="338680" y="995683"/>
            <a:ext cx="6552218" cy="369332"/>
          </a:xfrm>
          <a:prstGeom prst="rect">
            <a:avLst/>
          </a:prstGeom>
          <a:noFill/>
        </p:spPr>
        <p:txBody>
          <a:bodyPr wrap="square" rtlCol="0">
            <a:spAutoFit/>
          </a:bodyPr>
          <a:lstStyle/>
          <a:p>
            <a:r>
              <a:rPr lang="fr-FR" b="1" dirty="0"/>
              <a:t>Vocabulary OWL </a:t>
            </a:r>
            <a:r>
              <a:rPr lang="fr-FR" dirty="0"/>
              <a:t>(</a:t>
            </a:r>
            <a:r>
              <a:rPr lang="fr-FR" dirty="0" err="1"/>
              <a:t>https</a:t>
            </a:r>
            <a:r>
              <a:rPr lang="fr-FR" dirty="0"/>
              <a:t>://www.w3.org/TR/</a:t>
            </a:r>
            <a:r>
              <a:rPr lang="fr-FR" dirty="0" err="1"/>
              <a:t>owl-ref</a:t>
            </a:r>
            <a:r>
              <a:rPr lang="fr-FR" dirty="0"/>
              <a:t>/)</a:t>
            </a:r>
          </a:p>
        </p:txBody>
      </p:sp>
      <p:sp>
        <p:nvSpPr>
          <p:cNvPr id="7" name="Rectangle 6"/>
          <p:cNvSpPr/>
          <p:nvPr/>
        </p:nvSpPr>
        <p:spPr>
          <a:xfrm>
            <a:off x="427404" y="3232419"/>
            <a:ext cx="8267700" cy="3123932"/>
          </a:xfrm>
          <a:prstGeom prst="rect">
            <a:avLst/>
          </a:prstGeom>
          <a:solidFill>
            <a:schemeClr val="bg1">
              <a:lumMod val="95000"/>
            </a:schemeClr>
          </a:solidFill>
        </p:spPr>
        <p:txBody>
          <a:bodyPr wrap="square">
            <a:spAutoFit/>
          </a:bodyPr>
          <a:lstStyle/>
          <a:p>
            <a:pPr algn="just"/>
            <a:r>
              <a:rPr lang="en-GB" b="1" dirty="0"/>
              <a:t>5.2.1 </a:t>
            </a:r>
            <a:r>
              <a:rPr lang="en-GB" b="1" dirty="0" err="1"/>
              <a:t>owl:sameAs</a:t>
            </a:r>
            <a:endParaRPr lang="en-GB" b="1" dirty="0"/>
          </a:p>
          <a:p>
            <a:endParaRPr lang="en-GB" sz="900" dirty="0"/>
          </a:p>
          <a:p>
            <a:r>
              <a:rPr lang="en-GB" sz="1400" dirty="0"/>
              <a:t>The built-in OWL property </a:t>
            </a:r>
            <a:r>
              <a:rPr lang="en-GB" sz="1400" dirty="0" err="1"/>
              <a:t>owl:sameAs</a:t>
            </a:r>
            <a:r>
              <a:rPr lang="en-GB" sz="1400" dirty="0"/>
              <a:t> links an individual to an individual. Such an </a:t>
            </a:r>
            <a:r>
              <a:rPr lang="en-GB" sz="1400" dirty="0" err="1"/>
              <a:t>owl:sameAs</a:t>
            </a:r>
            <a:r>
              <a:rPr lang="en-GB" sz="1400" dirty="0"/>
              <a:t> statement indicates that two URI references actually refer to the same thing: the individuals have the same "identity".</a:t>
            </a:r>
          </a:p>
          <a:p>
            <a:endParaRPr lang="en-GB" sz="900" dirty="0"/>
          </a:p>
          <a:p>
            <a:r>
              <a:rPr lang="en-GB" sz="1400" dirty="0"/>
              <a:t>For individuals such as "people" this notion is relatively easy to understand. For example, we could state that the following two URI references actually refer to the same person:</a:t>
            </a:r>
          </a:p>
          <a:p>
            <a:endParaRPr lang="en-GB" sz="900" dirty="0"/>
          </a:p>
          <a:p>
            <a:r>
              <a:rPr lang="en-GB" sz="1400" dirty="0"/>
              <a:t>&lt;</a:t>
            </a:r>
            <a:r>
              <a:rPr lang="en-GB" sz="1400" dirty="0" err="1"/>
              <a:t>rdf:Description</a:t>
            </a:r>
            <a:r>
              <a:rPr lang="en-GB" sz="1400" dirty="0"/>
              <a:t> </a:t>
            </a:r>
            <a:r>
              <a:rPr lang="en-GB" sz="1400" dirty="0" err="1"/>
              <a:t>rdf:about</a:t>
            </a:r>
            <a:r>
              <a:rPr lang="en-GB" sz="1400" dirty="0"/>
              <a:t>="#</a:t>
            </a:r>
            <a:r>
              <a:rPr lang="en-GB" sz="1400" dirty="0" err="1"/>
              <a:t>William_Jefferson_Clinton</a:t>
            </a:r>
            <a:r>
              <a:rPr lang="en-GB" sz="1400" dirty="0"/>
              <a:t>"&gt;</a:t>
            </a:r>
          </a:p>
          <a:p>
            <a:r>
              <a:rPr lang="en-GB" sz="1400" dirty="0"/>
              <a:t>  	&lt;</a:t>
            </a:r>
            <a:r>
              <a:rPr lang="en-GB" sz="1400" dirty="0" err="1"/>
              <a:t>owl:sameAs</a:t>
            </a:r>
            <a:r>
              <a:rPr lang="en-GB" sz="1400" dirty="0"/>
              <a:t> </a:t>
            </a:r>
            <a:r>
              <a:rPr lang="en-GB" sz="1400" dirty="0" err="1"/>
              <a:t>rdf:resource</a:t>
            </a:r>
            <a:r>
              <a:rPr lang="en-GB" sz="1400" dirty="0"/>
              <a:t>="#</a:t>
            </a:r>
            <a:r>
              <a:rPr lang="en-GB" sz="1400" dirty="0" err="1"/>
              <a:t>BillClinton</a:t>
            </a:r>
            <a:r>
              <a:rPr lang="en-GB" sz="1400" dirty="0"/>
              <a:t>"/&gt;</a:t>
            </a:r>
          </a:p>
          <a:p>
            <a:r>
              <a:rPr lang="en-GB" sz="1400" dirty="0"/>
              <a:t>&lt;/</a:t>
            </a:r>
            <a:r>
              <a:rPr lang="en-GB" sz="1400" dirty="0" err="1"/>
              <a:t>rdf:Description</a:t>
            </a:r>
            <a:r>
              <a:rPr lang="en-GB" sz="1400" dirty="0"/>
              <a:t>&gt;</a:t>
            </a:r>
          </a:p>
          <a:p>
            <a:endParaRPr lang="en-GB" sz="900" dirty="0"/>
          </a:p>
          <a:p>
            <a:r>
              <a:rPr lang="en-GB" sz="1400" dirty="0"/>
              <a:t>The </a:t>
            </a:r>
            <a:r>
              <a:rPr lang="en-GB" sz="1400" dirty="0" err="1"/>
              <a:t>owl:sameAs</a:t>
            </a:r>
            <a:r>
              <a:rPr lang="en-GB" sz="1400" dirty="0"/>
              <a:t> statements are often used in defining mappings between ontologies. It is unrealistic to assume everybody will use the same name to refer to individuals. That would require some grand design, which is contrary to the spirit of the web. </a:t>
            </a:r>
          </a:p>
        </p:txBody>
      </p:sp>
      <p:sp>
        <p:nvSpPr>
          <p:cNvPr id="8" name="ZoneTexte 7"/>
          <p:cNvSpPr txBox="1"/>
          <p:nvPr/>
        </p:nvSpPr>
        <p:spPr>
          <a:xfrm>
            <a:off x="54429" y="36286"/>
            <a:ext cx="7366921" cy="461665"/>
          </a:xfrm>
          <a:prstGeom prst="rect">
            <a:avLst/>
          </a:prstGeom>
          <a:noFill/>
        </p:spPr>
        <p:txBody>
          <a:bodyPr wrap="none" rtlCol="0">
            <a:spAutoFit/>
          </a:bodyPr>
          <a:lstStyle/>
          <a:p>
            <a:r>
              <a:rPr lang="en-GB" sz="2400" dirty="0">
                <a:solidFill>
                  <a:srgbClr val="800000"/>
                </a:solidFill>
                <a:latin typeface="Arial Black"/>
                <a:cs typeface="Arial Black"/>
              </a:rPr>
              <a:t>Ontology Web Language Vocabulary (OWL)</a:t>
            </a:r>
          </a:p>
        </p:txBody>
      </p:sp>
      <p:sp>
        <p:nvSpPr>
          <p:cNvPr id="3" name="Rectangle 2"/>
          <p:cNvSpPr/>
          <p:nvPr/>
        </p:nvSpPr>
        <p:spPr>
          <a:xfrm>
            <a:off x="338678" y="1543855"/>
            <a:ext cx="8445151" cy="1323439"/>
          </a:xfrm>
          <a:prstGeom prst="rect">
            <a:avLst/>
          </a:prstGeom>
        </p:spPr>
        <p:txBody>
          <a:bodyPr wrap="square">
            <a:spAutoFit/>
          </a:bodyPr>
          <a:lstStyle/>
          <a:p>
            <a:pPr algn="just"/>
            <a:r>
              <a:rPr lang="en-US" sz="1600" dirty="0"/>
              <a:t>The Web Ontology Language OWL is a semantic markup language for publishing and sharing ontologies on the World Wide Web. OWL is developed as a vocabulary extension of RDF (the Resource Description Framework) and is derived from the DAML+OIL Web Ontology Language. This document contains a structured informal description of the full set of OWL language constructs and is meant to serve as a reference for OWL users who want to construct OWL ontologies. </a:t>
            </a:r>
            <a:endParaRPr lang="fr-FR" sz="1600" dirty="0"/>
          </a:p>
        </p:txBody>
      </p:sp>
    </p:spTree>
    <p:extLst>
      <p:ext uri="{BB962C8B-B14F-4D97-AF65-F5344CB8AC3E}">
        <p14:creationId xmlns:p14="http://schemas.microsoft.com/office/powerpoint/2010/main" val="34582091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4429" y="36286"/>
            <a:ext cx="5454889" cy="461665"/>
          </a:xfrm>
          <a:prstGeom prst="rect">
            <a:avLst/>
          </a:prstGeom>
          <a:noFill/>
        </p:spPr>
        <p:txBody>
          <a:bodyPr wrap="none" rtlCol="0">
            <a:spAutoFit/>
          </a:bodyPr>
          <a:lstStyle/>
          <a:p>
            <a:r>
              <a:rPr lang="en-US" sz="2400" dirty="0">
                <a:solidFill>
                  <a:srgbClr val="800000"/>
                </a:solidFill>
                <a:latin typeface="Arial Black"/>
                <a:cs typeface="Arial Black"/>
              </a:rPr>
              <a:t>Querying the Knowledge Graph</a:t>
            </a:r>
          </a:p>
        </p:txBody>
      </p:sp>
      <p:pic>
        <p:nvPicPr>
          <p:cNvPr id="5" name="Image 4"/>
          <p:cNvPicPr>
            <a:picLocks noChangeAspect="1"/>
          </p:cNvPicPr>
          <p:nvPr/>
        </p:nvPicPr>
        <p:blipFill>
          <a:blip r:embed="rId2"/>
          <a:stretch>
            <a:fillRect/>
          </a:stretch>
        </p:blipFill>
        <p:spPr>
          <a:xfrm>
            <a:off x="0" y="1502253"/>
            <a:ext cx="9144000" cy="5355747"/>
          </a:xfrm>
          <a:prstGeom prst="rect">
            <a:avLst/>
          </a:prstGeom>
        </p:spPr>
      </p:pic>
      <p:pic>
        <p:nvPicPr>
          <p:cNvPr id="6" name="Image 5"/>
          <p:cNvPicPr>
            <a:picLocks noChangeAspect="1"/>
          </p:cNvPicPr>
          <p:nvPr/>
        </p:nvPicPr>
        <p:blipFill>
          <a:blip r:embed="rId3" cstate="print">
            <a:clrChange>
              <a:clrFrom>
                <a:srgbClr val="FFFFFF"/>
              </a:clrFrom>
              <a:clrTo>
                <a:srgbClr val="FFFFFF">
                  <a:alpha val="0"/>
                </a:srgbClr>
              </a:clrTo>
            </a:clrChange>
          </a:blip>
          <a:stretch>
            <a:fillRect/>
          </a:stretch>
        </p:blipFill>
        <p:spPr>
          <a:xfrm>
            <a:off x="1" y="5228897"/>
            <a:ext cx="1333500" cy="1629103"/>
          </a:xfrm>
          <a:prstGeom prst="rect">
            <a:avLst/>
          </a:prstGeom>
        </p:spPr>
      </p:pic>
      <p:sp>
        <p:nvSpPr>
          <p:cNvPr id="7" name="ZoneTexte 6"/>
          <p:cNvSpPr txBox="1"/>
          <p:nvPr/>
        </p:nvSpPr>
        <p:spPr>
          <a:xfrm>
            <a:off x="1009402" y="1627910"/>
            <a:ext cx="2877711" cy="1277273"/>
          </a:xfrm>
          <a:prstGeom prst="rect">
            <a:avLst/>
          </a:prstGeom>
          <a:noFill/>
        </p:spPr>
        <p:txBody>
          <a:bodyPr wrap="none" rtlCol="0">
            <a:spAutoFit/>
          </a:bodyPr>
          <a:lstStyle/>
          <a:p>
            <a:pPr marL="285750" indent="-285750">
              <a:lnSpc>
                <a:spcPct val="130000"/>
              </a:lnSpc>
              <a:buFontTx/>
              <a:buChar char="-"/>
            </a:pPr>
            <a:r>
              <a:rPr lang="en-GB" sz="2000" b="1" dirty="0">
                <a:solidFill>
                  <a:schemeClr val="bg2">
                    <a:lumMod val="90000"/>
                  </a:schemeClr>
                </a:solidFill>
                <a:latin typeface="Arial"/>
                <a:cs typeface="Arial"/>
              </a:rPr>
              <a:t>Representing Data?</a:t>
            </a:r>
          </a:p>
          <a:p>
            <a:pPr marL="285750" indent="-285750">
              <a:lnSpc>
                <a:spcPct val="130000"/>
              </a:lnSpc>
              <a:buFontTx/>
              <a:buChar char="-"/>
            </a:pPr>
            <a:r>
              <a:rPr lang="en-GB" sz="2000" b="1" dirty="0">
                <a:solidFill>
                  <a:schemeClr val="bg2">
                    <a:lumMod val="90000"/>
                  </a:schemeClr>
                </a:solidFill>
                <a:latin typeface="Arial"/>
                <a:cs typeface="Arial"/>
              </a:rPr>
              <a:t>Linking Data?</a:t>
            </a:r>
          </a:p>
          <a:p>
            <a:pPr marL="285750" indent="-285750">
              <a:lnSpc>
                <a:spcPct val="130000"/>
              </a:lnSpc>
              <a:buFontTx/>
              <a:buChar char="-"/>
            </a:pPr>
            <a:r>
              <a:rPr lang="en-GB" sz="2000" b="1" dirty="0">
                <a:latin typeface="Arial"/>
                <a:cs typeface="Arial"/>
              </a:rPr>
              <a:t>Searching Data?</a:t>
            </a:r>
          </a:p>
        </p:txBody>
      </p:sp>
      <p:sp>
        <p:nvSpPr>
          <p:cNvPr id="8" name="ZoneTexte 7"/>
          <p:cNvSpPr txBox="1"/>
          <p:nvPr/>
        </p:nvSpPr>
        <p:spPr>
          <a:xfrm>
            <a:off x="288636" y="1004455"/>
            <a:ext cx="2287706" cy="461665"/>
          </a:xfrm>
          <a:prstGeom prst="rect">
            <a:avLst/>
          </a:prstGeom>
          <a:noFill/>
        </p:spPr>
        <p:txBody>
          <a:bodyPr wrap="none" rtlCol="0">
            <a:spAutoFit/>
          </a:bodyPr>
          <a:lstStyle/>
          <a:p>
            <a:r>
              <a:rPr lang="en-GB" sz="2400" dirty="0">
                <a:latin typeface="Arial Black"/>
                <a:cs typeface="Arial Black"/>
              </a:rPr>
              <a:t>Main Issues:</a:t>
            </a:r>
          </a:p>
        </p:txBody>
      </p:sp>
      <p:sp>
        <p:nvSpPr>
          <p:cNvPr id="2" name="Espace réservé du numéro de diapositive 1"/>
          <p:cNvSpPr>
            <a:spLocks noGrp="1"/>
          </p:cNvSpPr>
          <p:nvPr>
            <p:ph type="sldNum" sz="quarter" idx="12"/>
          </p:nvPr>
        </p:nvSpPr>
        <p:spPr/>
        <p:txBody>
          <a:bodyPr/>
          <a:lstStyle/>
          <a:p>
            <a:fld id="{797BA878-F508-457B-8E91-43F27B147CD5}" type="slidenum">
              <a:rPr lang="en-US" smtClean="0"/>
              <a:t>32</a:t>
            </a:fld>
            <a:endParaRPr lang="en-US"/>
          </a:p>
        </p:txBody>
      </p:sp>
    </p:spTree>
    <p:extLst>
      <p:ext uri="{BB962C8B-B14F-4D97-AF65-F5344CB8AC3E}">
        <p14:creationId xmlns:p14="http://schemas.microsoft.com/office/powerpoint/2010/main" val="88435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33</a:t>
            </a:fld>
            <a:endParaRPr lang="fr-FR"/>
          </a:p>
        </p:txBody>
      </p:sp>
      <p:sp>
        <p:nvSpPr>
          <p:cNvPr id="7" name="ZoneTexte 6"/>
          <p:cNvSpPr txBox="1"/>
          <p:nvPr/>
        </p:nvSpPr>
        <p:spPr>
          <a:xfrm>
            <a:off x="386397" y="1030096"/>
            <a:ext cx="3968116" cy="400110"/>
          </a:xfrm>
          <a:prstGeom prst="rect">
            <a:avLst/>
          </a:prstGeom>
          <a:noFill/>
        </p:spPr>
        <p:txBody>
          <a:bodyPr wrap="none" rtlCol="0">
            <a:spAutoFit/>
          </a:bodyPr>
          <a:lstStyle/>
          <a:p>
            <a:r>
              <a:rPr lang="fr-FR" dirty="0"/>
              <a:t>✓ </a:t>
            </a:r>
            <a:r>
              <a:rPr lang="fr-FR" sz="2000" b="1" dirty="0">
                <a:solidFill>
                  <a:srgbClr val="800000"/>
                </a:solidFill>
              </a:rPr>
              <a:t>A </a:t>
            </a:r>
            <a:r>
              <a:rPr lang="fr-FR" sz="2000" b="1" dirty="0" err="1">
                <a:solidFill>
                  <a:srgbClr val="800000"/>
                </a:solidFill>
              </a:rPr>
              <a:t>Query</a:t>
            </a:r>
            <a:r>
              <a:rPr lang="fr-FR" sz="2000" b="1" dirty="0">
                <a:solidFill>
                  <a:srgbClr val="800000"/>
                </a:solidFill>
              </a:rPr>
              <a:t> </a:t>
            </a:r>
            <a:r>
              <a:rPr lang="fr-FR" sz="2000" b="1" dirty="0" err="1">
                <a:solidFill>
                  <a:srgbClr val="800000"/>
                </a:solidFill>
              </a:rPr>
              <a:t>Language</a:t>
            </a:r>
            <a:r>
              <a:rPr lang="fr-FR" sz="2000" b="1" dirty="0">
                <a:solidFill>
                  <a:srgbClr val="800000"/>
                </a:solidFill>
              </a:rPr>
              <a:t> for RDF Graph</a:t>
            </a:r>
          </a:p>
        </p:txBody>
      </p:sp>
      <p:sp>
        <p:nvSpPr>
          <p:cNvPr id="8" name="ZoneTexte 7"/>
          <p:cNvSpPr txBox="1"/>
          <p:nvPr/>
        </p:nvSpPr>
        <p:spPr>
          <a:xfrm>
            <a:off x="778325" y="1856464"/>
            <a:ext cx="7548417" cy="369332"/>
          </a:xfrm>
          <a:prstGeom prst="rect">
            <a:avLst/>
          </a:prstGeom>
          <a:noFill/>
        </p:spPr>
        <p:txBody>
          <a:bodyPr wrap="square" rtlCol="0">
            <a:spAutoFit/>
          </a:bodyPr>
          <a:lstStyle/>
          <a:p>
            <a:pPr algn="just"/>
            <a:r>
              <a:rPr lang="en-GB" b="1" dirty="0"/>
              <a:t>➥ a SPARQL query consists of writing a </a:t>
            </a:r>
            <a:r>
              <a:rPr lang="en-GB" b="1" u="sng" dirty="0"/>
              <a:t>query graph</a:t>
            </a:r>
          </a:p>
        </p:txBody>
      </p:sp>
      <p:sp>
        <p:nvSpPr>
          <p:cNvPr id="11" name="ZoneTexte 10"/>
          <p:cNvSpPr txBox="1"/>
          <p:nvPr/>
        </p:nvSpPr>
        <p:spPr>
          <a:xfrm>
            <a:off x="778325" y="4191494"/>
            <a:ext cx="7548417" cy="646331"/>
          </a:xfrm>
          <a:prstGeom prst="rect">
            <a:avLst/>
          </a:prstGeom>
          <a:noFill/>
        </p:spPr>
        <p:txBody>
          <a:bodyPr wrap="square" rtlCol="0">
            <a:spAutoFit/>
          </a:bodyPr>
          <a:lstStyle/>
          <a:p>
            <a:pPr algn="just">
              <a:tabLst>
                <a:tab pos="1789113" algn="l"/>
                <a:tab pos="1976438" algn="l"/>
              </a:tabLst>
            </a:pPr>
            <a:r>
              <a:rPr lang="en-GB" b="1" dirty="0"/>
              <a:t>➥ Retrieval: 	- graph matching</a:t>
            </a:r>
          </a:p>
          <a:p>
            <a:pPr marL="1976438" indent="-187325" algn="just"/>
            <a:r>
              <a:rPr lang="en-GB" b="1" dirty="0"/>
              <a:t>- graphs which match with the query graph </a:t>
            </a:r>
          </a:p>
        </p:txBody>
      </p:sp>
      <p:pic>
        <p:nvPicPr>
          <p:cNvPr id="9" name="Image 8"/>
          <p:cNvPicPr>
            <a:picLocks noChangeAspect="1"/>
          </p:cNvPicPr>
          <p:nvPr/>
        </p:nvPicPr>
        <p:blipFill>
          <a:blip r:embed="rId2" cstate="print"/>
          <a:stretch>
            <a:fillRect/>
          </a:stretch>
        </p:blipFill>
        <p:spPr>
          <a:xfrm>
            <a:off x="8315303" y="74226"/>
            <a:ext cx="730345" cy="730345"/>
          </a:xfrm>
          <a:prstGeom prst="rect">
            <a:avLst/>
          </a:prstGeom>
        </p:spPr>
      </p:pic>
      <p:sp>
        <p:nvSpPr>
          <p:cNvPr id="3" name="Rectangle 2"/>
          <p:cNvSpPr/>
          <p:nvPr/>
        </p:nvSpPr>
        <p:spPr>
          <a:xfrm>
            <a:off x="1219200" y="2339539"/>
            <a:ext cx="6692900" cy="1477328"/>
          </a:xfrm>
          <a:prstGeom prst="rect">
            <a:avLst/>
          </a:prstGeom>
        </p:spPr>
        <p:txBody>
          <a:bodyPr wrap="square">
            <a:spAutoFit/>
          </a:bodyPr>
          <a:lstStyle/>
          <a:p>
            <a:r>
              <a:rPr lang="en-GB" dirty="0"/>
              <a:t>Most forms of SPARQL query contain a set of triple patterns called a </a:t>
            </a:r>
            <a:r>
              <a:rPr lang="en-GB" b="1" dirty="0"/>
              <a:t>basic graph pattern</a:t>
            </a:r>
            <a:r>
              <a:rPr lang="en-GB" dirty="0"/>
              <a:t>. </a:t>
            </a:r>
          </a:p>
          <a:p>
            <a:endParaRPr lang="en-GB" dirty="0"/>
          </a:p>
          <a:p>
            <a:r>
              <a:rPr lang="en-GB" dirty="0"/>
              <a:t>Triple patterns are like RDF triples except that each of the subject, predicate and object may be a variable. </a:t>
            </a:r>
          </a:p>
        </p:txBody>
      </p:sp>
      <p:sp>
        <p:nvSpPr>
          <p:cNvPr id="4" name="Rectangle 3"/>
          <p:cNvSpPr/>
          <p:nvPr/>
        </p:nvSpPr>
        <p:spPr>
          <a:xfrm>
            <a:off x="2590800" y="4963636"/>
            <a:ext cx="5435600" cy="1200329"/>
          </a:xfrm>
          <a:prstGeom prst="rect">
            <a:avLst/>
          </a:prstGeom>
        </p:spPr>
        <p:txBody>
          <a:bodyPr wrap="square">
            <a:spAutoFit/>
          </a:bodyPr>
          <a:lstStyle/>
          <a:p>
            <a:pPr algn="just"/>
            <a:r>
              <a:rPr lang="en-GB"/>
              <a:t>A basic graph pattern matches a subgraph of the RDF data when RDF terms from that subgraph may be substituted for the variables and the result is RDF graph equivalent to the subgraph.</a:t>
            </a:r>
          </a:p>
        </p:txBody>
      </p:sp>
      <p:sp>
        <p:nvSpPr>
          <p:cNvPr id="12" name="ZoneTexte 11"/>
          <p:cNvSpPr txBox="1"/>
          <p:nvPr/>
        </p:nvSpPr>
        <p:spPr>
          <a:xfrm>
            <a:off x="54429" y="36286"/>
            <a:ext cx="1537350" cy="461665"/>
          </a:xfrm>
          <a:prstGeom prst="rect">
            <a:avLst/>
          </a:prstGeom>
          <a:noFill/>
        </p:spPr>
        <p:txBody>
          <a:bodyPr wrap="none" rtlCol="0">
            <a:spAutoFit/>
          </a:bodyPr>
          <a:lstStyle/>
          <a:p>
            <a:r>
              <a:rPr lang="en-GB" sz="2400" dirty="0">
                <a:solidFill>
                  <a:srgbClr val="800000"/>
                </a:solidFill>
                <a:latin typeface="Arial Black"/>
                <a:cs typeface="Arial Black"/>
              </a:rPr>
              <a:t>SPARQL</a:t>
            </a:r>
          </a:p>
        </p:txBody>
      </p:sp>
    </p:spTree>
    <p:extLst>
      <p:ext uri="{BB962C8B-B14F-4D97-AF65-F5344CB8AC3E}">
        <p14:creationId xmlns:p14="http://schemas.microsoft.com/office/powerpoint/2010/main" val="41249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950052" y="4416500"/>
            <a:ext cx="1431272" cy="50800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dirty="0">
                <a:solidFill>
                  <a:srgbClr val="000000"/>
                </a:solidFill>
              </a:rPr>
              <a:t>?name</a:t>
            </a:r>
          </a:p>
        </p:txBody>
      </p:sp>
      <p:sp>
        <p:nvSpPr>
          <p:cNvPr id="3" name="Ellipse 2"/>
          <p:cNvSpPr/>
          <p:nvPr/>
        </p:nvSpPr>
        <p:spPr>
          <a:xfrm>
            <a:off x="2856560" y="3225167"/>
            <a:ext cx="1567395" cy="50800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dirty="0">
                <a:solidFill>
                  <a:schemeClr val="tx1"/>
                </a:solidFill>
              </a:rPr>
              <a:t>?person</a:t>
            </a:r>
          </a:p>
        </p:txBody>
      </p:sp>
      <p:cxnSp>
        <p:nvCxnSpPr>
          <p:cNvPr id="4" name="Connecteur en arc 3"/>
          <p:cNvCxnSpPr>
            <a:stCxn id="3" idx="4"/>
            <a:endCxn id="2" idx="6"/>
          </p:cNvCxnSpPr>
          <p:nvPr/>
        </p:nvCxnSpPr>
        <p:spPr>
          <a:xfrm rot="5400000">
            <a:off x="2542125" y="3572366"/>
            <a:ext cx="937333" cy="1258934"/>
          </a:xfrm>
          <a:prstGeom prst="curvedConnector2">
            <a:avLst/>
          </a:prstGeom>
          <a:ln w="9525" cmpd="sng">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2083359" y="3914378"/>
            <a:ext cx="1223950" cy="369332"/>
          </a:xfrm>
          <a:prstGeom prst="rect">
            <a:avLst/>
          </a:prstGeom>
          <a:noFill/>
        </p:spPr>
        <p:txBody>
          <a:bodyPr wrap="none" rtlCol="0">
            <a:spAutoFit/>
          </a:bodyPr>
          <a:lstStyle/>
          <a:p>
            <a:r>
              <a:rPr lang="en-GB" i="1" dirty="0">
                <a:solidFill>
                  <a:schemeClr val="accent1">
                    <a:lumMod val="75000"/>
                  </a:schemeClr>
                </a:solidFill>
              </a:rPr>
              <a:t>foaf:name</a:t>
            </a:r>
          </a:p>
        </p:txBody>
      </p:sp>
      <p:sp>
        <p:nvSpPr>
          <p:cNvPr id="9" name="ZoneTexte 8"/>
          <p:cNvSpPr txBox="1"/>
          <p:nvPr/>
        </p:nvSpPr>
        <p:spPr>
          <a:xfrm>
            <a:off x="4396649" y="2417469"/>
            <a:ext cx="980645" cy="369332"/>
          </a:xfrm>
          <a:prstGeom prst="rect">
            <a:avLst/>
          </a:prstGeom>
          <a:noFill/>
        </p:spPr>
        <p:txBody>
          <a:bodyPr wrap="none" rtlCol="0">
            <a:spAutoFit/>
          </a:bodyPr>
          <a:lstStyle/>
          <a:p>
            <a:r>
              <a:rPr lang="en-GB" i="1" dirty="0">
                <a:solidFill>
                  <a:schemeClr val="accent1">
                    <a:lumMod val="75000"/>
                  </a:schemeClr>
                </a:solidFill>
              </a:rPr>
              <a:t>rdf:type</a:t>
            </a:r>
          </a:p>
        </p:txBody>
      </p:sp>
      <p:sp>
        <p:nvSpPr>
          <p:cNvPr id="10" name="Ellipse 9"/>
          <p:cNvSpPr/>
          <p:nvPr/>
        </p:nvSpPr>
        <p:spPr>
          <a:xfrm>
            <a:off x="5439178" y="1557376"/>
            <a:ext cx="2237757" cy="50800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dirty="0">
                <a:solidFill>
                  <a:srgbClr val="000000"/>
                </a:solidFill>
              </a:rPr>
              <a:t>foaf:Person</a:t>
            </a:r>
          </a:p>
        </p:txBody>
      </p:sp>
      <p:cxnSp>
        <p:nvCxnSpPr>
          <p:cNvPr id="11" name="Connecteur en arc 10"/>
          <p:cNvCxnSpPr>
            <a:stCxn id="3" idx="7"/>
            <a:endCxn id="10" idx="2"/>
          </p:cNvCxnSpPr>
          <p:nvPr/>
        </p:nvCxnSpPr>
        <p:spPr>
          <a:xfrm rot="5400000" flipH="1" flipV="1">
            <a:off x="4072703" y="1933088"/>
            <a:ext cx="1488186" cy="1244763"/>
          </a:xfrm>
          <a:prstGeom prst="curvedConnector2">
            <a:avLst/>
          </a:prstGeom>
          <a:ln w="9525" cmpd="sng">
            <a:headEnd type="none"/>
            <a:tailEnd type="stealth" w="lg" len="lg"/>
          </a:ln>
          <a:effectLst/>
        </p:spPr>
        <p:style>
          <a:lnRef idx="2">
            <a:schemeClr val="accent1"/>
          </a:lnRef>
          <a:fillRef idx="0">
            <a:schemeClr val="accent1"/>
          </a:fillRef>
          <a:effectRef idx="1">
            <a:schemeClr val="accent1"/>
          </a:effectRef>
          <a:fontRef idx="minor">
            <a:schemeClr val="tx1"/>
          </a:fontRef>
        </p:style>
      </p:cxnSp>
      <p:pic>
        <p:nvPicPr>
          <p:cNvPr id="12" name="Image 11"/>
          <p:cNvPicPr>
            <a:picLocks noChangeAspect="1"/>
          </p:cNvPicPr>
          <p:nvPr/>
        </p:nvPicPr>
        <p:blipFill>
          <a:blip r:embed="rId2" cstate="print"/>
          <a:stretch>
            <a:fillRect/>
          </a:stretch>
        </p:blipFill>
        <p:spPr>
          <a:xfrm>
            <a:off x="8315303" y="74226"/>
            <a:ext cx="730345" cy="730345"/>
          </a:xfrm>
          <a:prstGeom prst="rect">
            <a:avLst/>
          </a:prstGeom>
        </p:spPr>
      </p:pic>
      <p:sp>
        <p:nvSpPr>
          <p:cNvPr id="13" name="ZoneTexte 12"/>
          <p:cNvSpPr txBox="1"/>
          <p:nvPr/>
        </p:nvSpPr>
        <p:spPr>
          <a:xfrm>
            <a:off x="54429" y="36286"/>
            <a:ext cx="1537350" cy="461665"/>
          </a:xfrm>
          <a:prstGeom prst="rect">
            <a:avLst/>
          </a:prstGeom>
          <a:noFill/>
        </p:spPr>
        <p:txBody>
          <a:bodyPr wrap="none" rtlCol="0">
            <a:spAutoFit/>
          </a:bodyPr>
          <a:lstStyle/>
          <a:p>
            <a:r>
              <a:rPr lang="en-GB" sz="2400" dirty="0">
                <a:solidFill>
                  <a:srgbClr val="800000"/>
                </a:solidFill>
                <a:latin typeface="Arial Black"/>
                <a:cs typeface="Arial Black"/>
              </a:rPr>
              <a:t>SPARQL</a:t>
            </a:r>
          </a:p>
        </p:txBody>
      </p:sp>
      <p:sp>
        <p:nvSpPr>
          <p:cNvPr id="15" name="ZoneTexte 14"/>
          <p:cNvSpPr txBox="1"/>
          <p:nvPr/>
        </p:nvSpPr>
        <p:spPr>
          <a:xfrm>
            <a:off x="759758" y="1100001"/>
            <a:ext cx="3608680" cy="369332"/>
          </a:xfrm>
          <a:prstGeom prst="rect">
            <a:avLst/>
          </a:prstGeom>
          <a:noFill/>
        </p:spPr>
        <p:txBody>
          <a:bodyPr wrap="none" rtlCol="0">
            <a:spAutoFit/>
          </a:bodyPr>
          <a:lstStyle/>
          <a:p>
            <a:r>
              <a:rPr lang="en-GB" b="1" dirty="0"/>
              <a:t>I’m looking for the names of people</a:t>
            </a:r>
          </a:p>
        </p:txBody>
      </p:sp>
      <p:sp>
        <p:nvSpPr>
          <p:cNvPr id="26" name="ZoneTexte 25"/>
          <p:cNvSpPr txBox="1"/>
          <p:nvPr/>
        </p:nvSpPr>
        <p:spPr>
          <a:xfrm>
            <a:off x="2676154" y="5670111"/>
            <a:ext cx="5755978" cy="369332"/>
          </a:xfrm>
          <a:prstGeom prst="rect">
            <a:avLst/>
          </a:prstGeom>
          <a:noFill/>
        </p:spPr>
        <p:txBody>
          <a:bodyPr wrap="none" rtlCol="0">
            <a:spAutoFit/>
          </a:bodyPr>
          <a:lstStyle/>
          <a:p>
            <a:r>
              <a:rPr lang="en-GB" dirty="0"/>
              <a:t>=&gt; all the possible couples of values of ?person and ?name </a:t>
            </a:r>
          </a:p>
        </p:txBody>
      </p:sp>
      <p:sp>
        <p:nvSpPr>
          <p:cNvPr id="27" name="ZoneTexte 26"/>
          <p:cNvSpPr txBox="1"/>
          <p:nvPr/>
        </p:nvSpPr>
        <p:spPr>
          <a:xfrm>
            <a:off x="1644026" y="2069258"/>
            <a:ext cx="1546667" cy="369332"/>
          </a:xfrm>
          <a:prstGeom prst="rect">
            <a:avLst/>
          </a:prstGeom>
          <a:noFill/>
        </p:spPr>
        <p:txBody>
          <a:bodyPr wrap="none" rtlCol="0">
            <a:spAutoFit/>
          </a:bodyPr>
          <a:lstStyle/>
          <a:p>
            <a:r>
              <a:rPr lang="en-GB" b="1" dirty="0">
                <a:solidFill>
                  <a:srgbClr val="316B97"/>
                </a:solidFill>
              </a:rPr>
              <a:t>Graph Pattern</a:t>
            </a:r>
          </a:p>
        </p:txBody>
      </p:sp>
      <p:sp>
        <p:nvSpPr>
          <p:cNvPr id="5" name="Espace réservé du numéro de diapositive 4"/>
          <p:cNvSpPr>
            <a:spLocks noGrp="1"/>
          </p:cNvSpPr>
          <p:nvPr>
            <p:ph type="sldNum" sz="quarter" idx="12"/>
          </p:nvPr>
        </p:nvSpPr>
        <p:spPr/>
        <p:txBody>
          <a:bodyPr/>
          <a:lstStyle/>
          <a:p>
            <a:fld id="{797BA878-F508-457B-8E91-43F27B147CD5}" type="slidenum">
              <a:rPr lang="en-US" smtClean="0"/>
              <a:t>34</a:t>
            </a:fld>
            <a:endParaRPr lang="en-US"/>
          </a:p>
        </p:txBody>
      </p:sp>
    </p:spTree>
    <p:extLst>
      <p:ext uri="{BB962C8B-B14F-4D97-AF65-F5344CB8AC3E}">
        <p14:creationId xmlns:p14="http://schemas.microsoft.com/office/powerpoint/2010/main" val="80427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8" grpId="0"/>
      <p:bldP spid="8" grpId="1"/>
      <p:bldP spid="9" grpId="0"/>
      <p:bldP spid="9" grpId="1"/>
      <p:bldP spid="10" grpId="0" animBg="1"/>
      <p:bldP spid="10" grpId="1" animBg="1"/>
      <p:bldP spid="26" grpId="0"/>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35</a:t>
            </a:fld>
            <a:endParaRPr lang="fr-FR"/>
          </a:p>
        </p:txBody>
      </p:sp>
      <p:sp>
        <p:nvSpPr>
          <p:cNvPr id="7" name="ZoneTexte 6"/>
          <p:cNvSpPr txBox="1"/>
          <p:nvPr/>
        </p:nvSpPr>
        <p:spPr>
          <a:xfrm>
            <a:off x="386397" y="1030096"/>
            <a:ext cx="5626022" cy="400110"/>
          </a:xfrm>
          <a:prstGeom prst="rect">
            <a:avLst/>
          </a:prstGeom>
          <a:noFill/>
        </p:spPr>
        <p:txBody>
          <a:bodyPr wrap="none" rtlCol="0">
            <a:spAutoFit/>
          </a:bodyPr>
          <a:lstStyle/>
          <a:p>
            <a:r>
              <a:rPr lang="fr-FR" dirty="0"/>
              <a:t>✓ </a:t>
            </a:r>
            <a:r>
              <a:rPr lang="fr-FR" sz="2000" b="1" dirty="0">
                <a:solidFill>
                  <a:srgbClr val="800000"/>
                </a:solidFill>
              </a:rPr>
              <a:t>S</a:t>
            </a:r>
            <a:r>
              <a:rPr lang="fr-FR" sz="2000" dirty="0">
                <a:solidFill>
                  <a:srgbClr val="800000"/>
                </a:solidFill>
              </a:rPr>
              <a:t>PARQL</a:t>
            </a:r>
            <a:r>
              <a:rPr lang="fr-FR" sz="2000" b="1" dirty="0">
                <a:solidFill>
                  <a:srgbClr val="800000"/>
                </a:solidFill>
              </a:rPr>
              <a:t> P</a:t>
            </a:r>
            <a:r>
              <a:rPr lang="fr-FR" sz="2000" dirty="0">
                <a:solidFill>
                  <a:srgbClr val="800000"/>
                </a:solidFill>
              </a:rPr>
              <a:t>rotocol</a:t>
            </a:r>
            <a:r>
              <a:rPr lang="fr-FR" sz="2000" b="1" dirty="0">
                <a:solidFill>
                  <a:srgbClr val="800000"/>
                </a:solidFill>
              </a:rPr>
              <a:t> A</a:t>
            </a:r>
            <a:r>
              <a:rPr lang="fr-FR" sz="2000" dirty="0">
                <a:solidFill>
                  <a:srgbClr val="800000"/>
                </a:solidFill>
              </a:rPr>
              <a:t>nd</a:t>
            </a:r>
            <a:r>
              <a:rPr lang="fr-FR" sz="2000" b="1" dirty="0">
                <a:solidFill>
                  <a:srgbClr val="800000"/>
                </a:solidFill>
              </a:rPr>
              <a:t> R</a:t>
            </a:r>
            <a:r>
              <a:rPr lang="fr-FR" sz="2000" dirty="0">
                <a:solidFill>
                  <a:srgbClr val="800000"/>
                </a:solidFill>
              </a:rPr>
              <a:t>DF</a:t>
            </a:r>
            <a:r>
              <a:rPr lang="fr-FR" sz="2000" b="1" dirty="0">
                <a:solidFill>
                  <a:srgbClr val="800000"/>
                </a:solidFill>
              </a:rPr>
              <a:t> </a:t>
            </a:r>
            <a:r>
              <a:rPr lang="fr-FR" sz="2000" b="1" dirty="0" err="1">
                <a:solidFill>
                  <a:srgbClr val="800000"/>
                </a:solidFill>
              </a:rPr>
              <a:t>Q</a:t>
            </a:r>
            <a:r>
              <a:rPr lang="fr-FR" sz="2000" dirty="0" err="1">
                <a:solidFill>
                  <a:srgbClr val="800000"/>
                </a:solidFill>
              </a:rPr>
              <a:t>uery</a:t>
            </a:r>
            <a:r>
              <a:rPr lang="fr-FR" sz="2000" dirty="0">
                <a:solidFill>
                  <a:srgbClr val="800000"/>
                </a:solidFill>
              </a:rPr>
              <a:t> </a:t>
            </a:r>
            <a:r>
              <a:rPr lang="fr-FR" sz="2000" dirty="0" err="1">
                <a:solidFill>
                  <a:srgbClr val="800000"/>
                </a:solidFill>
              </a:rPr>
              <a:t>Language</a:t>
            </a:r>
            <a:endParaRPr lang="fr-FR" sz="2000" dirty="0">
              <a:solidFill>
                <a:srgbClr val="800000"/>
              </a:solidFill>
            </a:endParaRPr>
          </a:p>
        </p:txBody>
      </p:sp>
      <p:sp>
        <p:nvSpPr>
          <p:cNvPr id="9" name="Rectangle 8"/>
          <p:cNvSpPr/>
          <p:nvPr/>
        </p:nvSpPr>
        <p:spPr>
          <a:xfrm>
            <a:off x="728163" y="1534471"/>
            <a:ext cx="4147289" cy="369332"/>
          </a:xfrm>
          <a:prstGeom prst="rect">
            <a:avLst/>
          </a:prstGeom>
        </p:spPr>
        <p:txBody>
          <a:bodyPr wrap="none">
            <a:spAutoFit/>
          </a:bodyPr>
          <a:lstStyle/>
          <a:p>
            <a:r>
              <a:rPr lang="fr-FR" dirty="0">
                <a:solidFill>
                  <a:srgbClr val="0000FF"/>
                </a:solidFill>
              </a:rPr>
              <a:t>http://www.w3.org/TR/</a:t>
            </a:r>
            <a:r>
              <a:rPr lang="fr-FR" dirty="0" err="1">
                <a:solidFill>
                  <a:srgbClr val="0000FF"/>
                </a:solidFill>
              </a:rPr>
              <a:t>rdf-sparql-query</a:t>
            </a:r>
            <a:r>
              <a:rPr lang="fr-FR" dirty="0">
                <a:solidFill>
                  <a:srgbClr val="0000FF"/>
                </a:solidFill>
              </a:rPr>
              <a:t>/</a:t>
            </a:r>
          </a:p>
        </p:txBody>
      </p:sp>
      <p:pic>
        <p:nvPicPr>
          <p:cNvPr id="3" name="Image 2"/>
          <p:cNvPicPr>
            <a:picLocks noChangeAspect="1"/>
          </p:cNvPicPr>
          <p:nvPr/>
        </p:nvPicPr>
        <p:blipFill>
          <a:blip r:embed="rId2" cstate="print"/>
          <a:stretch>
            <a:fillRect/>
          </a:stretch>
        </p:blipFill>
        <p:spPr>
          <a:xfrm>
            <a:off x="7698763" y="74226"/>
            <a:ext cx="1346886" cy="1346886"/>
          </a:xfrm>
          <a:prstGeom prst="rect">
            <a:avLst/>
          </a:prstGeom>
        </p:spPr>
      </p:pic>
      <p:sp>
        <p:nvSpPr>
          <p:cNvPr id="11" name="Rectangle 10"/>
          <p:cNvSpPr/>
          <p:nvPr/>
        </p:nvSpPr>
        <p:spPr>
          <a:xfrm>
            <a:off x="762000" y="2172038"/>
            <a:ext cx="6743700" cy="923330"/>
          </a:xfrm>
          <a:prstGeom prst="rect">
            <a:avLst/>
          </a:prstGeom>
        </p:spPr>
        <p:txBody>
          <a:bodyPr wrap="square">
            <a:spAutoFit/>
          </a:bodyPr>
          <a:lstStyle/>
          <a:p>
            <a:r>
              <a:rPr lang="en-GB" dirty="0"/>
              <a:t>SPARQL is an RDF query language—that is, a semantic query language for databases—able to retrieve and manipulate data stored in Resource Description Framework (RDF) format.</a:t>
            </a:r>
          </a:p>
        </p:txBody>
      </p:sp>
      <p:pic>
        <p:nvPicPr>
          <p:cNvPr id="12" name="Image 11"/>
          <p:cNvPicPr>
            <a:picLocks noChangeAspect="1"/>
          </p:cNvPicPr>
          <p:nvPr/>
        </p:nvPicPr>
        <p:blipFill>
          <a:blip r:embed="rId3"/>
          <a:stretch>
            <a:fillRect/>
          </a:stretch>
        </p:blipFill>
        <p:spPr>
          <a:xfrm>
            <a:off x="7708900" y="2128766"/>
            <a:ext cx="1102114" cy="1274834"/>
          </a:xfrm>
          <a:prstGeom prst="rect">
            <a:avLst/>
          </a:prstGeom>
        </p:spPr>
      </p:pic>
      <p:sp>
        <p:nvSpPr>
          <p:cNvPr id="13" name="ZoneTexte 12"/>
          <p:cNvSpPr txBox="1"/>
          <p:nvPr/>
        </p:nvSpPr>
        <p:spPr>
          <a:xfrm>
            <a:off x="774700" y="3302000"/>
            <a:ext cx="3734165" cy="369332"/>
          </a:xfrm>
          <a:prstGeom prst="rect">
            <a:avLst/>
          </a:prstGeom>
          <a:noFill/>
        </p:spPr>
        <p:txBody>
          <a:bodyPr wrap="none" rtlCol="0">
            <a:spAutoFit/>
          </a:bodyPr>
          <a:lstStyle/>
          <a:p>
            <a:r>
              <a:rPr lang="en-GB" dirty="0"/>
              <a:t>Similar to SQL for Relational Database</a:t>
            </a:r>
          </a:p>
        </p:txBody>
      </p:sp>
      <p:sp>
        <p:nvSpPr>
          <p:cNvPr id="14" name="Rectangle 13"/>
          <p:cNvSpPr/>
          <p:nvPr/>
        </p:nvSpPr>
        <p:spPr>
          <a:xfrm>
            <a:off x="838200" y="3927039"/>
            <a:ext cx="6515100" cy="1815882"/>
          </a:xfrm>
          <a:prstGeom prst="rect">
            <a:avLst/>
          </a:prstGeom>
          <a:solidFill>
            <a:srgbClr val="F2F2F2"/>
          </a:solidFill>
        </p:spPr>
        <p:txBody>
          <a:bodyPr wrap="square">
            <a:spAutoFit/>
          </a:bodyPr>
          <a:lstStyle/>
          <a:p>
            <a:pPr>
              <a:tabLst>
                <a:tab pos="812800" algn="l"/>
              </a:tabLst>
            </a:pPr>
            <a:r>
              <a:rPr lang="en-GB" sz="1600" b="1" dirty="0"/>
              <a:t>PREFIX 	foaf: &lt;http://xmlns.com/foaf/0.1/&gt;</a:t>
            </a:r>
          </a:p>
          <a:p>
            <a:pPr>
              <a:tabLst>
                <a:tab pos="812800" algn="l"/>
              </a:tabLst>
            </a:pPr>
            <a:r>
              <a:rPr lang="en-GB" sz="1600" b="1" dirty="0"/>
              <a:t>SELECT 	distinct ?name </a:t>
            </a:r>
          </a:p>
          <a:p>
            <a:pPr>
              <a:tabLst>
                <a:tab pos="812800" algn="l"/>
              </a:tabLst>
            </a:pPr>
            <a:r>
              <a:rPr lang="en-GB" sz="1600" b="1" dirty="0"/>
              <a:t>WHERE</a:t>
            </a:r>
          </a:p>
          <a:p>
            <a:pPr>
              <a:tabLst>
                <a:tab pos="812800" algn="l"/>
              </a:tabLst>
            </a:pPr>
            <a:r>
              <a:rPr lang="en-GB" sz="1600" b="1" dirty="0"/>
              <a:t> 	 { ?person  rdf:type    foaf:Person .</a:t>
            </a:r>
          </a:p>
          <a:p>
            <a:pPr>
              <a:tabLst>
                <a:tab pos="812800" algn="l"/>
              </a:tabLst>
            </a:pPr>
            <a:r>
              <a:rPr lang="en-GB" sz="1600" b="1" dirty="0"/>
              <a:t>    	   ?person  foaf:name  	?name</a:t>
            </a:r>
          </a:p>
          <a:p>
            <a:pPr>
              <a:tabLst>
                <a:tab pos="812800" algn="l"/>
              </a:tabLst>
            </a:pPr>
            <a:r>
              <a:rPr lang="en-GB" sz="1600" b="1" dirty="0"/>
              <a:t>	}</a:t>
            </a:r>
          </a:p>
          <a:p>
            <a:pPr>
              <a:tabLst>
                <a:tab pos="812800" algn="l"/>
              </a:tabLst>
            </a:pPr>
            <a:r>
              <a:rPr lang="en-GB" sz="1600" b="1" dirty="0"/>
              <a:t>LIMIT 10</a:t>
            </a:r>
            <a:endParaRPr lang="en-GB" sz="1600" dirty="0"/>
          </a:p>
        </p:txBody>
      </p:sp>
      <p:sp>
        <p:nvSpPr>
          <p:cNvPr id="15" name="ZoneTexte 14"/>
          <p:cNvSpPr txBox="1"/>
          <p:nvPr/>
        </p:nvSpPr>
        <p:spPr>
          <a:xfrm>
            <a:off x="840895" y="6054228"/>
            <a:ext cx="5974523" cy="369332"/>
          </a:xfrm>
          <a:prstGeom prst="rect">
            <a:avLst/>
          </a:prstGeom>
          <a:noFill/>
        </p:spPr>
        <p:txBody>
          <a:bodyPr wrap="square" rtlCol="0">
            <a:spAutoFit/>
          </a:bodyPr>
          <a:lstStyle/>
          <a:p>
            <a:pPr>
              <a:spcBef>
                <a:spcPts val="600"/>
              </a:spcBef>
            </a:pPr>
            <a:r>
              <a:rPr lang="fr-FR" dirty="0"/>
              <a:t>The full-stop expresses the "</a:t>
            </a:r>
            <a:r>
              <a:rPr lang="fr-FR" dirty="0" err="1"/>
              <a:t>conjunction</a:t>
            </a:r>
            <a:r>
              <a:rPr lang="fr-FR" dirty="0"/>
              <a:t>"</a:t>
            </a:r>
          </a:p>
        </p:txBody>
      </p:sp>
      <p:sp>
        <p:nvSpPr>
          <p:cNvPr id="17" name="ZoneTexte 16"/>
          <p:cNvSpPr txBox="1"/>
          <p:nvPr/>
        </p:nvSpPr>
        <p:spPr>
          <a:xfrm>
            <a:off x="54429" y="36286"/>
            <a:ext cx="1537350" cy="461665"/>
          </a:xfrm>
          <a:prstGeom prst="rect">
            <a:avLst/>
          </a:prstGeom>
          <a:noFill/>
        </p:spPr>
        <p:txBody>
          <a:bodyPr wrap="none" rtlCol="0">
            <a:spAutoFit/>
          </a:bodyPr>
          <a:lstStyle/>
          <a:p>
            <a:r>
              <a:rPr lang="en-GB" sz="2400" dirty="0">
                <a:solidFill>
                  <a:srgbClr val="800000"/>
                </a:solidFill>
                <a:latin typeface="Arial Black"/>
                <a:cs typeface="Arial Black"/>
              </a:rPr>
              <a:t>SPARQL</a:t>
            </a:r>
          </a:p>
        </p:txBody>
      </p:sp>
    </p:spTree>
    <p:extLst>
      <p:ext uri="{BB962C8B-B14F-4D97-AF65-F5344CB8AC3E}">
        <p14:creationId xmlns:p14="http://schemas.microsoft.com/office/powerpoint/2010/main" val="86286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36</a:t>
            </a:fld>
            <a:endParaRPr lang="fr-FR"/>
          </a:p>
        </p:txBody>
      </p:sp>
      <p:sp>
        <p:nvSpPr>
          <p:cNvPr id="7" name="ZoneTexte 6"/>
          <p:cNvSpPr txBox="1"/>
          <p:nvPr/>
        </p:nvSpPr>
        <p:spPr>
          <a:xfrm>
            <a:off x="386397" y="1030096"/>
            <a:ext cx="1300356" cy="400110"/>
          </a:xfrm>
          <a:prstGeom prst="rect">
            <a:avLst/>
          </a:prstGeom>
          <a:noFill/>
        </p:spPr>
        <p:txBody>
          <a:bodyPr wrap="none" rtlCol="0">
            <a:spAutoFit/>
          </a:bodyPr>
          <a:lstStyle/>
          <a:p>
            <a:r>
              <a:rPr lang="en-GB"/>
              <a:t>✓ </a:t>
            </a:r>
            <a:r>
              <a:rPr lang="en-GB" sz="2000" b="1">
                <a:solidFill>
                  <a:srgbClr val="800000"/>
                </a:solidFill>
              </a:rPr>
              <a:t>Queries</a:t>
            </a:r>
          </a:p>
        </p:txBody>
      </p:sp>
      <p:sp>
        <p:nvSpPr>
          <p:cNvPr id="3" name="ZoneTexte 2"/>
          <p:cNvSpPr txBox="1"/>
          <p:nvPr/>
        </p:nvSpPr>
        <p:spPr>
          <a:xfrm>
            <a:off x="770222" y="1524593"/>
            <a:ext cx="6278278" cy="4662815"/>
          </a:xfrm>
          <a:prstGeom prst="rect">
            <a:avLst/>
          </a:prstGeom>
          <a:noFill/>
          <a:ln>
            <a:solidFill>
              <a:srgbClr val="000000"/>
            </a:solidFill>
          </a:ln>
        </p:spPr>
        <p:txBody>
          <a:bodyPr wrap="square" rtlCol="0">
            <a:spAutoFit/>
          </a:bodyPr>
          <a:lstStyle/>
          <a:p>
            <a:r>
              <a:rPr lang="en-GB" b="1" i="1" dirty="0"/>
              <a:t>Name spaces (prefixes)</a:t>
            </a:r>
            <a:r>
              <a:rPr lang="en-GB" i="1" dirty="0"/>
              <a:t>:</a:t>
            </a:r>
          </a:p>
          <a:p>
            <a:endParaRPr lang="en-GB" sz="900" dirty="0"/>
          </a:p>
          <a:p>
            <a:r>
              <a:rPr lang="en-GB" dirty="0"/>
              <a:t>	</a:t>
            </a:r>
            <a:r>
              <a:rPr lang="en-GB" b="1" dirty="0">
                <a:solidFill>
                  <a:srgbClr val="800000"/>
                </a:solidFill>
              </a:rPr>
              <a:t>prefix</a:t>
            </a:r>
            <a:r>
              <a:rPr lang="en-GB" dirty="0">
                <a:solidFill>
                  <a:srgbClr val="800000"/>
                </a:solidFill>
              </a:rPr>
              <a:t> </a:t>
            </a:r>
            <a:r>
              <a:rPr lang="en-GB" dirty="0"/>
              <a:t>p1: &lt;…&gt;</a:t>
            </a:r>
          </a:p>
          <a:p>
            <a:r>
              <a:rPr lang="en-GB" dirty="0"/>
              <a:t>	</a:t>
            </a:r>
            <a:r>
              <a:rPr lang="en-GB" b="1" dirty="0">
                <a:solidFill>
                  <a:srgbClr val="800000"/>
                </a:solidFill>
              </a:rPr>
              <a:t>prefix</a:t>
            </a:r>
            <a:r>
              <a:rPr lang="en-GB" dirty="0">
                <a:solidFill>
                  <a:srgbClr val="800000"/>
                </a:solidFill>
              </a:rPr>
              <a:t> </a:t>
            </a:r>
            <a:r>
              <a:rPr lang="en-GB" dirty="0"/>
              <a:t>p2:&lt;…&gt;</a:t>
            </a:r>
          </a:p>
          <a:p>
            <a:r>
              <a:rPr lang="en-GB" dirty="0"/>
              <a:t>	…</a:t>
            </a:r>
          </a:p>
          <a:p>
            <a:endParaRPr lang="en-GB" sz="900" dirty="0"/>
          </a:p>
          <a:p>
            <a:r>
              <a:rPr lang="en-GB" b="1" i="1" dirty="0"/>
              <a:t>Selected variables</a:t>
            </a:r>
            <a:r>
              <a:rPr lang="en-GB" i="1" dirty="0"/>
              <a:t>:</a:t>
            </a:r>
          </a:p>
          <a:p>
            <a:endParaRPr lang="en-GB" sz="900" dirty="0"/>
          </a:p>
          <a:p>
            <a:r>
              <a:rPr lang="en-GB" dirty="0"/>
              <a:t>	</a:t>
            </a:r>
            <a:r>
              <a:rPr lang="en-GB" b="1" dirty="0">
                <a:solidFill>
                  <a:srgbClr val="800000"/>
                </a:solidFill>
              </a:rPr>
              <a:t>select</a:t>
            </a:r>
            <a:r>
              <a:rPr lang="en-GB" dirty="0"/>
              <a:t>…</a:t>
            </a:r>
          </a:p>
          <a:p>
            <a:endParaRPr lang="en-GB" sz="900" dirty="0"/>
          </a:p>
          <a:p>
            <a:r>
              <a:rPr lang="en-GB" b="1" i="1" dirty="0"/>
              <a:t>Query graph pattern</a:t>
            </a:r>
            <a:r>
              <a:rPr lang="en-GB" i="1" dirty="0"/>
              <a:t>:</a:t>
            </a:r>
          </a:p>
          <a:p>
            <a:endParaRPr lang="en-GB" sz="900" dirty="0"/>
          </a:p>
          <a:p>
            <a:r>
              <a:rPr lang="en-GB" dirty="0"/>
              <a:t>	</a:t>
            </a:r>
            <a:r>
              <a:rPr lang="en-GB" b="1" dirty="0">
                <a:solidFill>
                  <a:srgbClr val="800000"/>
                </a:solidFill>
              </a:rPr>
              <a:t>where</a:t>
            </a:r>
            <a:r>
              <a:rPr lang="en-GB" dirty="0"/>
              <a:t> {</a:t>
            </a:r>
          </a:p>
          <a:p>
            <a:r>
              <a:rPr lang="en-GB" dirty="0"/>
              <a:t>		…</a:t>
            </a:r>
          </a:p>
          <a:p>
            <a:r>
              <a:rPr lang="en-GB" dirty="0"/>
              <a:t>	}</a:t>
            </a:r>
          </a:p>
          <a:p>
            <a:endParaRPr lang="en-GB" sz="900" dirty="0"/>
          </a:p>
          <a:p>
            <a:r>
              <a:rPr lang="en-GB" b="1" i="1" dirty="0"/>
              <a:t>Modifiers</a:t>
            </a:r>
            <a:r>
              <a:rPr lang="en-GB" i="1" dirty="0"/>
              <a:t>: </a:t>
            </a:r>
          </a:p>
          <a:p>
            <a:endParaRPr lang="en-GB" sz="900" i="1" dirty="0"/>
          </a:p>
          <a:p>
            <a:r>
              <a:rPr lang="en-GB" dirty="0"/>
              <a:t>	</a:t>
            </a:r>
            <a:r>
              <a:rPr lang="en-GB" b="1" dirty="0">
                <a:solidFill>
                  <a:srgbClr val="800000"/>
                </a:solidFill>
              </a:rPr>
              <a:t>limit</a:t>
            </a:r>
            <a:r>
              <a:rPr lang="en-GB" dirty="0"/>
              <a:t>…</a:t>
            </a:r>
          </a:p>
          <a:p>
            <a:r>
              <a:rPr lang="en-GB" dirty="0"/>
              <a:t>	</a:t>
            </a:r>
            <a:r>
              <a:rPr lang="en-GB" b="1" dirty="0">
                <a:solidFill>
                  <a:srgbClr val="800000"/>
                </a:solidFill>
              </a:rPr>
              <a:t>order by </a:t>
            </a:r>
            <a:r>
              <a:rPr lang="en-GB" dirty="0"/>
              <a:t>…</a:t>
            </a:r>
          </a:p>
        </p:txBody>
      </p:sp>
      <p:pic>
        <p:nvPicPr>
          <p:cNvPr id="8" name="Image 7"/>
          <p:cNvPicPr>
            <a:picLocks noChangeAspect="1"/>
          </p:cNvPicPr>
          <p:nvPr/>
        </p:nvPicPr>
        <p:blipFill>
          <a:blip r:embed="rId2" cstate="print"/>
          <a:stretch>
            <a:fillRect/>
          </a:stretch>
        </p:blipFill>
        <p:spPr>
          <a:xfrm>
            <a:off x="8315303" y="74226"/>
            <a:ext cx="730345" cy="730345"/>
          </a:xfrm>
          <a:prstGeom prst="rect">
            <a:avLst/>
          </a:prstGeom>
        </p:spPr>
      </p:pic>
      <p:sp>
        <p:nvSpPr>
          <p:cNvPr id="4" name="Rectangle 3"/>
          <p:cNvSpPr/>
          <p:nvPr/>
        </p:nvSpPr>
        <p:spPr>
          <a:xfrm>
            <a:off x="2959100" y="5631240"/>
            <a:ext cx="6032500" cy="1077218"/>
          </a:xfrm>
          <a:prstGeom prst="rect">
            <a:avLst/>
          </a:prstGeom>
          <a:solidFill>
            <a:srgbClr val="F2F2F2"/>
          </a:solidFill>
        </p:spPr>
        <p:txBody>
          <a:bodyPr wrap="square">
            <a:spAutoFit/>
          </a:bodyPr>
          <a:lstStyle/>
          <a:p>
            <a:r>
              <a:rPr lang="en-GB" sz="1600" b="1" dirty="0"/>
              <a:t>Query patterns </a:t>
            </a:r>
            <a:r>
              <a:rPr lang="en-GB" sz="1600" dirty="0"/>
              <a:t>generate an unordered collection of </a:t>
            </a:r>
            <a:r>
              <a:rPr lang="en-GB" sz="1600" b="1" dirty="0"/>
              <a:t>solutions</a:t>
            </a:r>
            <a:r>
              <a:rPr lang="en-GB" sz="1600" dirty="0"/>
              <a:t>. These solutions are then treated as a sequence on which </a:t>
            </a:r>
            <a:r>
              <a:rPr lang="en-GB" sz="1600" b="1" dirty="0"/>
              <a:t>sequence modifiers </a:t>
            </a:r>
            <a:r>
              <a:rPr lang="en-GB" sz="1600" dirty="0"/>
              <a:t>are applied to create another sequence. Finally, this latter sequence is used to generate one of the results of a SPARQL query form.</a:t>
            </a:r>
          </a:p>
        </p:txBody>
      </p:sp>
      <p:sp>
        <p:nvSpPr>
          <p:cNvPr id="9" name="ZoneTexte 8"/>
          <p:cNvSpPr txBox="1"/>
          <p:nvPr/>
        </p:nvSpPr>
        <p:spPr>
          <a:xfrm>
            <a:off x="54429" y="36286"/>
            <a:ext cx="1537350" cy="461665"/>
          </a:xfrm>
          <a:prstGeom prst="rect">
            <a:avLst/>
          </a:prstGeom>
          <a:noFill/>
        </p:spPr>
        <p:txBody>
          <a:bodyPr wrap="none" rtlCol="0">
            <a:spAutoFit/>
          </a:bodyPr>
          <a:lstStyle/>
          <a:p>
            <a:r>
              <a:rPr lang="en-GB" sz="2400" dirty="0">
                <a:solidFill>
                  <a:srgbClr val="800000"/>
                </a:solidFill>
                <a:latin typeface="Arial Black"/>
                <a:cs typeface="Arial Black"/>
              </a:rPr>
              <a:t>SPARQL</a:t>
            </a:r>
          </a:p>
        </p:txBody>
      </p:sp>
    </p:spTree>
    <p:extLst>
      <p:ext uri="{BB962C8B-B14F-4D97-AF65-F5344CB8AC3E}">
        <p14:creationId xmlns:p14="http://schemas.microsoft.com/office/powerpoint/2010/main" val="359397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37</a:t>
            </a:fld>
            <a:endParaRPr lang="fr-FR"/>
          </a:p>
        </p:txBody>
      </p:sp>
      <p:sp>
        <p:nvSpPr>
          <p:cNvPr id="14" name="Rectangle 13"/>
          <p:cNvSpPr/>
          <p:nvPr/>
        </p:nvSpPr>
        <p:spPr>
          <a:xfrm>
            <a:off x="889000" y="853639"/>
            <a:ext cx="7327900" cy="1815882"/>
          </a:xfrm>
          <a:prstGeom prst="rect">
            <a:avLst/>
          </a:prstGeom>
          <a:solidFill>
            <a:srgbClr val="F2F2F2"/>
          </a:solidFill>
        </p:spPr>
        <p:txBody>
          <a:bodyPr wrap="square">
            <a:spAutoFit/>
          </a:bodyPr>
          <a:lstStyle/>
          <a:p>
            <a:pPr>
              <a:tabLst>
                <a:tab pos="812800" algn="l"/>
              </a:tabLst>
            </a:pPr>
            <a:r>
              <a:rPr lang="en-GB" sz="1600" b="1" dirty="0"/>
              <a:t>PREFIX 	foaf: &lt;http://xmlns.com/foaf/0.1/&gt;</a:t>
            </a:r>
          </a:p>
          <a:p>
            <a:pPr>
              <a:tabLst>
                <a:tab pos="812800" algn="l"/>
              </a:tabLst>
            </a:pPr>
            <a:r>
              <a:rPr lang="en-GB" sz="1600" b="1" dirty="0"/>
              <a:t>SELECT 	distinct ?name </a:t>
            </a:r>
          </a:p>
          <a:p>
            <a:pPr>
              <a:tabLst>
                <a:tab pos="812800" algn="l"/>
              </a:tabLst>
            </a:pPr>
            <a:r>
              <a:rPr lang="en-GB" sz="1600" b="1" dirty="0"/>
              <a:t>WHERE</a:t>
            </a:r>
          </a:p>
          <a:p>
            <a:pPr>
              <a:tabLst>
                <a:tab pos="812800" algn="l"/>
              </a:tabLst>
            </a:pPr>
            <a:r>
              <a:rPr lang="en-GB" sz="1600" b="1" dirty="0"/>
              <a:t> 	 { ?person  rdf:type    foaf:Person .</a:t>
            </a:r>
          </a:p>
          <a:p>
            <a:pPr>
              <a:tabLst>
                <a:tab pos="812800" algn="l"/>
              </a:tabLst>
            </a:pPr>
            <a:r>
              <a:rPr lang="en-GB" sz="1600" b="1" dirty="0"/>
              <a:t>    	   ?person  foaf:name  	?name</a:t>
            </a:r>
          </a:p>
          <a:p>
            <a:pPr>
              <a:tabLst>
                <a:tab pos="812800" algn="l"/>
              </a:tabLst>
            </a:pPr>
            <a:r>
              <a:rPr lang="en-GB" sz="1600" b="1" dirty="0"/>
              <a:t>	}</a:t>
            </a:r>
          </a:p>
          <a:p>
            <a:pPr>
              <a:tabLst>
                <a:tab pos="812800" algn="l"/>
              </a:tabLst>
            </a:pPr>
            <a:r>
              <a:rPr lang="en-GB" sz="1600" b="1" dirty="0"/>
              <a:t>LIMIT 10</a:t>
            </a:r>
            <a:endParaRPr lang="en-GB" sz="1600" dirty="0"/>
          </a:p>
        </p:txBody>
      </p:sp>
      <p:pic>
        <p:nvPicPr>
          <p:cNvPr id="15" name="Image 14"/>
          <p:cNvPicPr>
            <a:picLocks noChangeAspect="1"/>
          </p:cNvPicPr>
          <p:nvPr/>
        </p:nvPicPr>
        <p:blipFill>
          <a:blip r:embed="rId2" cstate="print"/>
          <a:stretch>
            <a:fillRect/>
          </a:stretch>
        </p:blipFill>
        <p:spPr>
          <a:xfrm>
            <a:off x="8315303" y="74226"/>
            <a:ext cx="730345" cy="730345"/>
          </a:xfrm>
          <a:prstGeom prst="rect">
            <a:avLst/>
          </a:prstGeom>
        </p:spPr>
      </p:pic>
      <p:sp>
        <p:nvSpPr>
          <p:cNvPr id="4" name="Rectangle 3"/>
          <p:cNvSpPr/>
          <p:nvPr/>
        </p:nvSpPr>
        <p:spPr>
          <a:xfrm>
            <a:off x="876300" y="3515836"/>
            <a:ext cx="7391400" cy="923330"/>
          </a:xfrm>
          <a:prstGeom prst="rect">
            <a:avLst/>
          </a:prstGeom>
        </p:spPr>
        <p:txBody>
          <a:bodyPr wrap="square">
            <a:spAutoFit/>
          </a:bodyPr>
          <a:lstStyle/>
          <a:p>
            <a:pPr algn="just"/>
            <a:r>
              <a:rPr lang="en-GB" dirty="0"/>
              <a:t>This query joins together all of the triples with a matching subject, where the type predicate, “rdf:type", is a person (foaf:Person), and the person has one or more names (foaf:name). </a:t>
            </a:r>
          </a:p>
        </p:txBody>
      </p:sp>
      <p:sp>
        <p:nvSpPr>
          <p:cNvPr id="5" name="Rectangle 4"/>
          <p:cNvSpPr/>
          <p:nvPr/>
        </p:nvSpPr>
        <p:spPr>
          <a:xfrm>
            <a:off x="863600" y="4582636"/>
            <a:ext cx="7353300" cy="1000274"/>
          </a:xfrm>
          <a:prstGeom prst="rect">
            <a:avLst/>
          </a:prstGeom>
        </p:spPr>
        <p:txBody>
          <a:bodyPr wrap="square">
            <a:spAutoFit/>
          </a:bodyPr>
          <a:lstStyle/>
          <a:p>
            <a:pPr algn="just"/>
            <a:r>
              <a:rPr lang="en-GB" dirty="0"/>
              <a:t>The result of the join is a set of rows – ?person, ?name. </a:t>
            </a:r>
          </a:p>
          <a:p>
            <a:pPr algn="just">
              <a:spcBef>
                <a:spcPts val="600"/>
              </a:spcBef>
            </a:pPr>
            <a:r>
              <a:rPr lang="en-GB" dirty="0"/>
              <a:t>This query returns the ?name because ?person is often a complex URI rather than a human-friendly string. </a:t>
            </a:r>
          </a:p>
        </p:txBody>
      </p:sp>
      <p:sp>
        <p:nvSpPr>
          <p:cNvPr id="9" name="ZoneTexte 8"/>
          <p:cNvSpPr txBox="1"/>
          <p:nvPr/>
        </p:nvSpPr>
        <p:spPr>
          <a:xfrm>
            <a:off x="54429" y="36286"/>
            <a:ext cx="1537350" cy="461665"/>
          </a:xfrm>
          <a:prstGeom prst="rect">
            <a:avLst/>
          </a:prstGeom>
          <a:noFill/>
        </p:spPr>
        <p:txBody>
          <a:bodyPr wrap="none" rtlCol="0">
            <a:spAutoFit/>
          </a:bodyPr>
          <a:lstStyle/>
          <a:p>
            <a:r>
              <a:rPr lang="en-GB" sz="2400" dirty="0">
                <a:solidFill>
                  <a:srgbClr val="800000"/>
                </a:solidFill>
                <a:latin typeface="Arial Black"/>
                <a:cs typeface="Arial Black"/>
              </a:rPr>
              <a:t>SPARQL</a:t>
            </a:r>
          </a:p>
        </p:txBody>
      </p:sp>
    </p:spTree>
    <p:extLst>
      <p:ext uri="{BB962C8B-B14F-4D97-AF65-F5344CB8AC3E}">
        <p14:creationId xmlns:p14="http://schemas.microsoft.com/office/powerpoint/2010/main" val="193884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3035" y="1390454"/>
            <a:ext cx="3648636" cy="1477328"/>
          </a:xfrm>
          <a:prstGeom prst="rect">
            <a:avLst/>
          </a:prstGeom>
          <a:solidFill>
            <a:schemeClr val="bg1">
              <a:lumMod val="95000"/>
            </a:schemeClr>
          </a:solidFill>
        </p:spPr>
        <p:txBody>
          <a:bodyPr wrap="square">
            <a:spAutoFit/>
          </a:bodyPr>
          <a:lstStyle/>
          <a:p>
            <a:r>
              <a:rPr lang="en-GB" dirty="0"/>
              <a:t>select distinct *</a:t>
            </a:r>
          </a:p>
          <a:p>
            <a:r>
              <a:rPr lang="en-GB" dirty="0"/>
              <a:t>where {	?x </a:t>
            </a:r>
            <a:r>
              <a:rPr lang="en-GB" dirty="0" err="1"/>
              <a:t>rdf:type</a:t>
            </a:r>
            <a:r>
              <a:rPr lang="en-GB" dirty="0"/>
              <a:t> </a:t>
            </a:r>
            <a:r>
              <a:rPr lang="en-GB" dirty="0" err="1"/>
              <a:t>foaf:Person</a:t>
            </a:r>
            <a:r>
              <a:rPr lang="en-GB" dirty="0"/>
              <a:t>.</a:t>
            </a:r>
          </a:p>
          <a:p>
            <a:r>
              <a:rPr lang="en-GB" dirty="0"/>
              <a:t>		?x </a:t>
            </a:r>
            <a:r>
              <a:rPr lang="en-GB" dirty="0" err="1"/>
              <a:t>rdfs:label</a:t>
            </a:r>
            <a:r>
              <a:rPr lang="en-GB" dirty="0"/>
              <a:t> "</a:t>
            </a:r>
            <a:r>
              <a:rPr lang="en-GB" dirty="0" err="1"/>
              <a:t>Socrate</a:t>
            </a:r>
            <a:r>
              <a:rPr lang="en-GB" dirty="0"/>
              <a:t>"@</a:t>
            </a:r>
            <a:r>
              <a:rPr lang="en-GB" dirty="0" err="1"/>
              <a:t>fr.</a:t>
            </a:r>
            <a:endParaRPr lang="en-GB" dirty="0"/>
          </a:p>
          <a:p>
            <a:r>
              <a:rPr lang="en-GB" dirty="0"/>
              <a:t>		?x </a:t>
            </a:r>
            <a:r>
              <a:rPr lang="en-GB" dirty="0" err="1"/>
              <a:t>foaf:depiction</a:t>
            </a:r>
            <a:r>
              <a:rPr lang="en-GB" dirty="0"/>
              <a:t> ?z</a:t>
            </a:r>
          </a:p>
          <a:p>
            <a:r>
              <a:rPr lang="en-GB" dirty="0"/>
              <a:t>}</a:t>
            </a:r>
          </a:p>
        </p:txBody>
      </p:sp>
      <p:sp>
        <p:nvSpPr>
          <p:cNvPr id="5" name="Rectangle 4"/>
          <p:cNvSpPr/>
          <p:nvPr/>
        </p:nvSpPr>
        <p:spPr>
          <a:xfrm>
            <a:off x="660217" y="716287"/>
            <a:ext cx="2803332" cy="369332"/>
          </a:xfrm>
          <a:prstGeom prst="rect">
            <a:avLst/>
          </a:prstGeom>
        </p:spPr>
        <p:txBody>
          <a:bodyPr wrap="none">
            <a:spAutoFit/>
          </a:bodyPr>
          <a:lstStyle/>
          <a:p>
            <a:r>
              <a:rPr lang="en-GB" dirty="0"/>
              <a:t>http://</a:t>
            </a:r>
            <a:r>
              <a:rPr lang="en-GB" dirty="0">
                <a:solidFill>
                  <a:srgbClr val="FF0000"/>
                </a:solidFill>
              </a:rPr>
              <a:t>fr.</a:t>
            </a:r>
            <a:r>
              <a:rPr lang="en-GB" dirty="0"/>
              <a:t>dbpedia.org/sparql</a:t>
            </a:r>
          </a:p>
        </p:txBody>
      </p:sp>
      <p:pic>
        <p:nvPicPr>
          <p:cNvPr id="6" name="Image 5"/>
          <p:cNvPicPr>
            <a:picLocks noChangeAspect="1"/>
          </p:cNvPicPr>
          <p:nvPr/>
        </p:nvPicPr>
        <p:blipFill>
          <a:blip r:embed="rId2"/>
          <a:stretch>
            <a:fillRect/>
          </a:stretch>
        </p:blipFill>
        <p:spPr>
          <a:xfrm>
            <a:off x="450824" y="4974523"/>
            <a:ext cx="7059010" cy="552527"/>
          </a:xfrm>
          <a:prstGeom prst="rect">
            <a:avLst/>
          </a:prstGeom>
        </p:spPr>
      </p:pic>
      <p:pic>
        <p:nvPicPr>
          <p:cNvPr id="7" name="Image 6"/>
          <p:cNvPicPr>
            <a:picLocks noChangeAspect="1"/>
          </p:cNvPicPr>
          <p:nvPr/>
        </p:nvPicPr>
        <p:blipFill>
          <a:blip r:embed="rId3"/>
          <a:stretch>
            <a:fillRect/>
          </a:stretch>
        </p:blipFill>
        <p:spPr>
          <a:xfrm>
            <a:off x="5826655" y="493059"/>
            <a:ext cx="2629051" cy="4017086"/>
          </a:xfrm>
          <a:prstGeom prst="rect">
            <a:avLst/>
          </a:prstGeom>
        </p:spPr>
      </p:pic>
    </p:spTree>
    <p:extLst>
      <p:ext uri="{BB962C8B-B14F-4D97-AF65-F5344CB8AC3E}">
        <p14:creationId xmlns:p14="http://schemas.microsoft.com/office/powerpoint/2010/main" val="41930173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stretch>
            <a:fillRect/>
          </a:stretch>
        </p:blipFill>
        <p:spPr>
          <a:xfrm>
            <a:off x="8315303" y="74226"/>
            <a:ext cx="730345" cy="730345"/>
          </a:xfrm>
          <a:prstGeom prst="rect">
            <a:avLst/>
          </a:prstGeom>
        </p:spPr>
      </p:pic>
      <p:sp>
        <p:nvSpPr>
          <p:cNvPr id="3" name="ZoneTexte 2"/>
          <p:cNvSpPr txBox="1"/>
          <p:nvPr/>
        </p:nvSpPr>
        <p:spPr>
          <a:xfrm>
            <a:off x="54429" y="36286"/>
            <a:ext cx="1452642" cy="461665"/>
          </a:xfrm>
          <a:prstGeom prst="rect">
            <a:avLst/>
          </a:prstGeom>
          <a:noFill/>
        </p:spPr>
        <p:txBody>
          <a:bodyPr wrap="none" rtlCol="0">
            <a:spAutoFit/>
          </a:bodyPr>
          <a:lstStyle/>
          <a:p>
            <a:r>
              <a:rPr lang="en-GB" sz="2400" dirty="0">
                <a:solidFill>
                  <a:srgbClr val="800000"/>
                </a:solidFill>
                <a:latin typeface="Arial Black"/>
                <a:cs typeface="Arial Black"/>
              </a:rPr>
              <a:t>ISSUES</a:t>
            </a:r>
          </a:p>
        </p:txBody>
      </p:sp>
      <p:pic>
        <p:nvPicPr>
          <p:cNvPr id="4" name="Image 3"/>
          <p:cNvPicPr>
            <a:picLocks noChangeAspect="1"/>
          </p:cNvPicPr>
          <p:nvPr/>
        </p:nvPicPr>
        <p:blipFill>
          <a:blip r:embed="rId3" cstate="print">
            <a:clrChange>
              <a:clrFrom>
                <a:srgbClr val="FFFFFF"/>
              </a:clrFrom>
              <a:clrTo>
                <a:srgbClr val="FFFFFF">
                  <a:alpha val="0"/>
                </a:srgbClr>
              </a:clrTo>
            </a:clrChange>
          </a:blip>
          <a:stretch>
            <a:fillRect/>
          </a:stretch>
        </p:blipFill>
        <p:spPr>
          <a:xfrm>
            <a:off x="1" y="5228897"/>
            <a:ext cx="1333500" cy="1629103"/>
          </a:xfrm>
          <a:prstGeom prst="rect">
            <a:avLst/>
          </a:prstGeom>
        </p:spPr>
      </p:pic>
      <p:sp>
        <p:nvSpPr>
          <p:cNvPr id="6" name="Ellipse 5"/>
          <p:cNvSpPr/>
          <p:nvPr/>
        </p:nvSpPr>
        <p:spPr>
          <a:xfrm>
            <a:off x="2573070" y="4087024"/>
            <a:ext cx="1567395" cy="50800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dirty="0">
                <a:solidFill>
                  <a:schemeClr val="tx1"/>
                </a:solidFill>
              </a:rPr>
              <a:t>?person</a:t>
            </a:r>
          </a:p>
        </p:txBody>
      </p:sp>
      <p:sp>
        <p:nvSpPr>
          <p:cNvPr id="8" name="ZoneTexte 7"/>
          <p:cNvSpPr txBox="1"/>
          <p:nvPr/>
        </p:nvSpPr>
        <p:spPr>
          <a:xfrm>
            <a:off x="4357644" y="2593934"/>
            <a:ext cx="573306" cy="369332"/>
          </a:xfrm>
          <a:prstGeom prst="rect">
            <a:avLst/>
          </a:prstGeom>
          <a:noFill/>
        </p:spPr>
        <p:txBody>
          <a:bodyPr wrap="none" rtlCol="0">
            <a:spAutoFit/>
          </a:bodyPr>
          <a:lstStyle/>
          <a:p>
            <a:r>
              <a:rPr lang="en-GB" i="1" dirty="0">
                <a:solidFill>
                  <a:srgbClr val="316B97"/>
                </a:solidFill>
              </a:rPr>
              <a:t>is-a</a:t>
            </a:r>
          </a:p>
        </p:txBody>
      </p:sp>
      <p:sp>
        <p:nvSpPr>
          <p:cNvPr id="9" name="Ellipse 8"/>
          <p:cNvSpPr/>
          <p:nvPr/>
        </p:nvSpPr>
        <p:spPr>
          <a:xfrm>
            <a:off x="4923910" y="1575077"/>
            <a:ext cx="1811835" cy="508000"/>
          </a:xfrm>
          <a:prstGeom prst="ellipse">
            <a:avLst/>
          </a:prstGeom>
          <a:noFill/>
          <a:ln>
            <a:solidFill>
              <a:srgbClr val="316B97"/>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dirty="0">
                <a:solidFill>
                  <a:schemeClr val="tx1"/>
                </a:solidFill>
              </a:rPr>
              <a:t>Person</a:t>
            </a:r>
          </a:p>
        </p:txBody>
      </p:sp>
      <p:cxnSp>
        <p:nvCxnSpPr>
          <p:cNvPr id="10" name="Connecteur en arc 9"/>
          <p:cNvCxnSpPr>
            <a:stCxn id="6" idx="0"/>
            <a:endCxn id="9" idx="4"/>
          </p:cNvCxnSpPr>
          <p:nvPr/>
        </p:nvCxnSpPr>
        <p:spPr>
          <a:xfrm rot="5400000" flipH="1" flipV="1">
            <a:off x="3591325" y="1848521"/>
            <a:ext cx="2003947" cy="2473060"/>
          </a:xfrm>
          <a:prstGeom prst="curvedConnector3">
            <a:avLst>
              <a:gd name="adj1" fmla="val 50000"/>
            </a:avLst>
          </a:prstGeom>
          <a:ln w="9525" cmpd="sng">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4385309" y="4572111"/>
            <a:ext cx="771340" cy="369332"/>
          </a:xfrm>
          <a:prstGeom prst="rect">
            <a:avLst/>
          </a:prstGeom>
          <a:noFill/>
        </p:spPr>
        <p:txBody>
          <a:bodyPr wrap="none" rtlCol="0">
            <a:spAutoFit/>
          </a:bodyPr>
          <a:lstStyle/>
          <a:p>
            <a:r>
              <a:rPr lang="en-GB" i="1" dirty="0">
                <a:solidFill>
                  <a:srgbClr val="316B97"/>
                </a:solidFill>
              </a:rPr>
              <a:t>name</a:t>
            </a:r>
          </a:p>
        </p:txBody>
      </p:sp>
      <p:sp>
        <p:nvSpPr>
          <p:cNvPr id="13" name="Ellipse 12"/>
          <p:cNvSpPr/>
          <p:nvPr/>
        </p:nvSpPr>
        <p:spPr>
          <a:xfrm>
            <a:off x="6437066" y="4721298"/>
            <a:ext cx="1976945" cy="50800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dirty="0">
                <a:solidFill>
                  <a:srgbClr val="000000"/>
                </a:solidFill>
              </a:rPr>
              <a:t>?name</a:t>
            </a:r>
          </a:p>
        </p:txBody>
      </p:sp>
      <p:cxnSp>
        <p:nvCxnSpPr>
          <p:cNvPr id="14" name="Connecteur en arc 13"/>
          <p:cNvCxnSpPr>
            <a:stCxn id="6" idx="6"/>
            <a:endCxn id="13" idx="2"/>
          </p:cNvCxnSpPr>
          <p:nvPr/>
        </p:nvCxnSpPr>
        <p:spPr>
          <a:xfrm>
            <a:off x="4140465" y="4341024"/>
            <a:ext cx="2296601" cy="634274"/>
          </a:xfrm>
          <a:prstGeom prst="curvedConnector3">
            <a:avLst>
              <a:gd name="adj1" fmla="val 50000"/>
            </a:avLst>
          </a:prstGeom>
          <a:ln w="9525" cmpd="sng">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16" name="ZoneTexte 15"/>
          <p:cNvSpPr txBox="1"/>
          <p:nvPr/>
        </p:nvSpPr>
        <p:spPr>
          <a:xfrm>
            <a:off x="635022" y="816496"/>
            <a:ext cx="4070721" cy="369332"/>
          </a:xfrm>
          <a:prstGeom prst="rect">
            <a:avLst/>
          </a:prstGeom>
          <a:noFill/>
        </p:spPr>
        <p:txBody>
          <a:bodyPr wrap="none" rtlCol="0">
            <a:spAutoFit/>
          </a:bodyPr>
          <a:lstStyle/>
          <a:p>
            <a:r>
              <a:rPr lang="en-GB" b="1" dirty="0">
                <a:latin typeface="Arial"/>
                <a:cs typeface="Arial"/>
              </a:rPr>
              <a:t>I’m looking for the names of people</a:t>
            </a:r>
          </a:p>
        </p:txBody>
      </p:sp>
      <p:sp>
        <p:nvSpPr>
          <p:cNvPr id="17" name="ZoneTexte 16"/>
          <p:cNvSpPr txBox="1"/>
          <p:nvPr/>
        </p:nvSpPr>
        <p:spPr>
          <a:xfrm>
            <a:off x="601001" y="1485569"/>
            <a:ext cx="3925323" cy="938719"/>
          </a:xfrm>
          <a:prstGeom prst="rect">
            <a:avLst/>
          </a:prstGeom>
          <a:noFill/>
        </p:spPr>
        <p:txBody>
          <a:bodyPr wrap="none" rtlCol="0">
            <a:spAutoFit/>
          </a:bodyPr>
          <a:lstStyle/>
          <a:p>
            <a:r>
              <a:rPr lang="en-GB" b="1" dirty="0">
                <a:solidFill>
                  <a:srgbClr val="800000"/>
                </a:solidFill>
                <a:latin typeface="Arial"/>
                <a:cs typeface="Arial"/>
              </a:rPr>
              <a:t>Which Vocabularies (Ontologies)?</a:t>
            </a:r>
          </a:p>
          <a:p>
            <a:pPr marL="534988" indent="-285750">
              <a:spcBef>
                <a:spcPts val="600"/>
              </a:spcBef>
              <a:buFontTx/>
              <a:buChar char="-"/>
            </a:pPr>
            <a:r>
              <a:rPr lang="en-GB" sz="1600" b="1" dirty="0">
                <a:solidFill>
                  <a:srgbClr val="800000"/>
                </a:solidFill>
                <a:latin typeface="Arial"/>
                <a:cs typeface="Arial"/>
              </a:rPr>
              <a:t>properties (relations)</a:t>
            </a:r>
          </a:p>
          <a:p>
            <a:pPr marL="534988" indent="-285750">
              <a:buFontTx/>
              <a:buChar char="-"/>
            </a:pPr>
            <a:r>
              <a:rPr lang="en-GB" sz="1600" b="1" dirty="0">
                <a:solidFill>
                  <a:srgbClr val="800000"/>
                </a:solidFill>
                <a:latin typeface="Arial"/>
                <a:cs typeface="Arial"/>
              </a:rPr>
              <a:t>concepts</a:t>
            </a:r>
          </a:p>
        </p:txBody>
      </p:sp>
      <p:sp>
        <p:nvSpPr>
          <p:cNvPr id="18" name="Bulle rectangulaire 17"/>
          <p:cNvSpPr/>
          <p:nvPr/>
        </p:nvSpPr>
        <p:spPr>
          <a:xfrm>
            <a:off x="2608116" y="5511348"/>
            <a:ext cx="1632908" cy="1111342"/>
          </a:xfrm>
          <a:prstGeom prst="wedgeRectCallout">
            <a:avLst>
              <a:gd name="adj1" fmla="val 61806"/>
              <a:gd name="adj2" fmla="val -103827"/>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dirty="0">
                <a:solidFill>
                  <a:srgbClr val="800000"/>
                </a:solidFill>
              </a:rPr>
              <a:t>foaf:name</a:t>
            </a:r>
          </a:p>
          <a:p>
            <a:r>
              <a:rPr lang="en-GB" dirty="0" err="1">
                <a:solidFill>
                  <a:srgbClr val="800000"/>
                </a:solidFill>
              </a:rPr>
              <a:t>skos:prefLabel</a:t>
            </a:r>
            <a:endParaRPr lang="en-GB" dirty="0">
              <a:solidFill>
                <a:srgbClr val="800000"/>
              </a:solidFill>
            </a:endParaRPr>
          </a:p>
          <a:p>
            <a:r>
              <a:rPr lang="en-GB" dirty="0" err="1">
                <a:solidFill>
                  <a:srgbClr val="800000"/>
                </a:solidFill>
              </a:rPr>
              <a:t>rdf:label</a:t>
            </a:r>
            <a:endParaRPr lang="en-GB" dirty="0">
              <a:solidFill>
                <a:srgbClr val="800000"/>
              </a:solidFill>
            </a:endParaRPr>
          </a:p>
        </p:txBody>
      </p:sp>
      <p:sp>
        <p:nvSpPr>
          <p:cNvPr id="19" name="Bulle rectangulaire 18"/>
          <p:cNvSpPr/>
          <p:nvPr/>
        </p:nvSpPr>
        <p:spPr>
          <a:xfrm>
            <a:off x="1717270" y="2596911"/>
            <a:ext cx="1632908" cy="680414"/>
          </a:xfrm>
          <a:prstGeom prst="wedgeRectCallout">
            <a:avLst>
              <a:gd name="adj1" fmla="val 107640"/>
              <a:gd name="adj2" fmla="val -11990"/>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dirty="0">
                <a:solidFill>
                  <a:srgbClr val="800000"/>
                </a:solidFill>
              </a:rPr>
              <a:t>rdf:type</a:t>
            </a:r>
          </a:p>
          <a:p>
            <a:r>
              <a:rPr lang="en-GB" dirty="0" err="1">
                <a:solidFill>
                  <a:srgbClr val="800000"/>
                </a:solidFill>
              </a:rPr>
              <a:t>rdfs:member</a:t>
            </a:r>
            <a:endParaRPr lang="en-GB" dirty="0">
              <a:solidFill>
                <a:srgbClr val="800000"/>
              </a:solidFill>
            </a:endParaRPr>
          </a:p>
        </p:txBody>
      </p:sp>
      <p:sp>
        <p:nvSpPr>
          <p:cNvPr id="20" name="Bulle rectangulaire 19"/>
          <p:cNvSpPr/>
          <p:nvPr/>
        </p:nvSpPr>
        <p:spPr>
          <a:xfrm>
            <a:off x="6303468" y="2346039"/>
            <a:ext cx="2189921" cy="1111342"/>
          </a:xfrm>
          <a:prstGeom prst="wedgeRectCallout">
            <a:avLst>
              <a:gd name="adj1" fmla="val -34702"/>
              <a:gd name="adj2" fmla="val -74235"/>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dirty="0">
                <a:solidFill>
                  <a:srgbClr val="800000"/>
                </a:solidFill>
              </a:rPr>
              <a:t>foaf:Person</a:t>
            </a:r>
          </a:p>
          <a:p>
            <a:r>
              <a:rPr lang="en-GB" dirty="0">
                <a:solidFill>
                  <a:srgbClr val="800000"/>
                </a:solidFill>
              </a:rPr>
              <a:t>dbo:Person</a:t>
            </a:r>
          </a:p>
          <a:p>
            <a:r>
              <a:rPr lang="en-GB" dirty="0" err="1">
                <a:solidFill>
                  <a:srgbClr val="800000"/>
                </a:solidFill>
              </a:rPr>
              <a:t>foaf:Agent</a:t>
            </a:r>
            <a:endParaRPr lang="en-GB" dirty="0">
              <a:solidFill>
                <a:srgbClr val="800000"/>
              </a:solidFill>
            </a:endParaRPr>
          </a:p>
          <a:p>
            <a:r>
              <a:rPr lang="en-GB" dirty="0">
                <a:solidFill>
                  <a:srgbClr val="800000"/>
                </a:solidFill>
              </a:rPr>
              <a:t>&lt;</a:t>
            </a:r>
            <a:r>
              <a:rPr lang="mr-IN" dirty="0">
                <a:solidFill>
                  <a:srgbClr val="800000"/>
                </a:solidFill>
              </a:rPr>
              <a:t>…</a:t>
            </a:r>
            <a:r>
              <a:rPr lang="en-GB" dirty="0">
                <a:solidFill>
                  <a:srgbClr val="800000"/>
                </a:solidFill>
              </a:rPr>
              <a:t>:</a:t>
            </a:r>
            <a:r>
              <a:rPr lang="en-GB" dirty="0" err="1">
                <a:solidFill>
                  <a:srgbClr val="800000"/>
                </a:solidFill>
              </a:rPr>
              <a:t>NaturalPerson</a:t>
            </a:r>
            <a:r>
              <a:rPr lang="en-GB" dirty="0">
                <a:solidFill>
                  <a:srgbClr val="800000"/>
                </a:solidFill>
              </a:rPr>
              <a:t>&gt;</a:t>
            </a:r>
          </a:p>
        </p:txBody>
      </p:sp>
      <p:sp>
        <p:nvSpPr>
          <p:cNvPr id="5" name="ZoneTexte 4"/>
          <p:cNvSpPr txBox="1"/>
          <p:nvPr/>
        </p:nvSpPr>
        <p:spPr>
          <a:xfrm>
            <a:off x="2924805" y="2358767"/>
            <a:ext cx="372668" cy="461665"/>
          </a:xfrm>
          <a:prstGeom prst="rect">
            <a:avLst/>
          </a:prstGeom>
          <a:solidFill>
            <a:srgbClr val="FFFFFF"/>
          </a:solidFill>
        </p:spPr>
        <p:txBody>
          <a:bodyPr wrap="none" rtlCol="0">
            <a:spAutoFit/>
          </a:bodyPr>
          <a:lstStyle/>
          <a:p>
            <a:pPr algn="ctr"/>
            <a:r>
              <a:rPr lang="en-GB" sz="2400" b="1" dirty="0">
                <a:solidFill>
                  <a:srgbClr val="800000"/>
                </a:solidFill>
                <a:latin typeface="Arial"/>
                <a:cs typeface="Arial"/>
              </a:rPr>
              <a:t>?</a:t>
            </a:r>
          </a:p>
        </p:txBody>
      </p:sp>
      <p:sp>
        <p:nvSpPr>
          <p:cNvPr id="22" name="ZoneTexte 21"/>
          <p:cNvSpPr txBox="1"/>
          <p:nvPr/>
        </p:nvSpPr>
        <p:spPr>
          <a:xfrm>
            <a:off x="2430852" y="5244160"/>
            <a:ext cx="372668" cy="461665"/>
          </a:xfrm>
          <a:prstGeom prst="rect">
            <a:avLst/>
          </a:prstGeom>
          <a:solidFill>
            <a:srgbClr val="FFFFFF"/>
          </a:solidFill>
        </p:spPr>
        <p:txBody>
          <a:bodyPr wrap="none" rtlCol="0">
            <a:spAutoFit/>
          </a:bodyPr>
          <a:lstStyle/>
          <a:p>
            <a:pPr algn="ctr"/>
            <a:r>
              <a:rPr lang="en-GB" sz="2400" b="1" dirty="0">
                <a:solidFill>
                  <a:srgbClr val="800000"/>
                </a:solidFill>
                <a:latin typeface="Arial"/>
                <a:cs typeface="Arial"/>
              </a:rPr>
              <a:t>?</a:t>
            </a:r>
          </a:p>
        </p:txBody>
      </p:sp>
      <p:sp>
        <p:nvSpPr>
          <p:cNvPr id="23" name="ZoneTexte 22"/>
          <p:cNvSpPr txBox="1"/>
          <p:nvPr/>
        </p:nvSpPr>
        <p:spPr>
          <a:xfrm>
            <a:off x="7964589" y="2080239"/>
            <a:ext cx="372668" cy="461665"/>
          </a:xfrm>
          <a:prstGeom prst="rect">
            <a:avLst/>
          </a:prstGeom>
          <a:solidFill>
            <a:srgbClr val="FFFFFF"/>
          </a:solidFill>
        </p:spPr>
        <p:txBody>
          <a:bodyPr wrap="none" rtlCol="0">
            <a:spAutoFit/>
          </a:bodyPr>
          <a:lstStyle/>
          <a:p>
            <a:pPr algn="ctr"/>
            <a:r>
              <a:rPr lang="en-GB" sz="2400" b="1" dirty="0">
                <a:solidFill>
                  <a:srgbClr val="800000"/>
                </a:solidFill>
                <a:latin typeface="Arial"/>
                <a:cs typeface="Arial"/>
              </a:rPr>
              <a:t>?</a:t>
            </a:r>
          </a:p>
        </p:txBody>
      </p:sp>
      <p:sp>
        <p:nvSpPr>
          <p:cNvPr id="24" name="ZoneTexte 23"/>
          <p:cNvSpPr txBox="1"/>
          <p:nvPr/>
        </p:nvSpPr>
        <p:spPr>
          <a:xfrm>
            <a:off x="5795540" y="6020653"/>
            <a:ext cx="3034455" cy="369332"/>
          </a:xfrm>
          <a:prstGeom prst="rect">
            <a:avLst/>
          </a:prstGeom>
          <a:noFill/>
        </p:spPr>
        <p:txBody>
          <a:bodyPr wrap="none" rtlCol="0">
            <a:spAutoFit/>
          </a:bodyPr>
          <a:lstStyle/>
          <a:p>
            <a:r>
              <a:rPr lang="en-GB" dirty="0">
                <a:solidFill>
                  <a:srgbClr val="800000"/>
                </a:solidFill>
              </a:rPr>
              <a:t>Use standardized vocabularies</a:t>
            </a:r>
          </a:p>
        </p:txBody>
      </p:sp>
      <p:pic>
        <p:nvPicPr>
          <p:cNvPr id="25" name="Image 24"/>
          <p:cNvPicPr>
            <a:picLocks noChangeAspect="1"/>
          </p:cNvPicPr>
          <p:nvPr/>
        </p:nvPicPr>
        <p:blipFill>
          <a:blip r:embed="rId4"/>
          <a:stretch>
            <a:fillRect/>
          </a:stretch>
        </p:blipFill>
        <p:spPr>
          <a:xfrm>
            <a:off x="5058940" y="5883224"/>
            <a:ext cx="599218" cy="526143"/>
          </a:xfrm>
          <a:prstGeom prst="rect">
            <a:avLst/>
          </a:prstGeom>
        </p:spPr>
      </p:pic>
      <p:sp>
        <p:nvSpPr>
          <p:cNvPr id="7" name="Espace réservé du numéro de diapositive 6"/>
          <p:cNvSpPr>
            <a:spLocks noGrp="1"/>
          </p:cNvSpPr>
          <p:nvPr>
            <p:ph type="sldNum" sz="quarter" idx="12"/>
          </p:nvPr>
        </p:nvSpPr>
        <p:spPr/>
        <p:txBody>
          <a:bodyPr/>
          <a:lstStyle/>
          <a:p>
            <a:fld id="{797BA878-F508-457B-8E91-43F27B147CD5}" type="slidenum">
              <a:rPr lang="en-US" smtClean="0"/>
              <a:t>39</a:t>
            </a:fld>
            <a:endParaRPr lang="en-US"/>
          </a:p>
        </p:txBody>
      </p:sp>
    </p:spTree>
    <p:extLst>
      <p:ext uri="{BB962C8B-B14F-4D97-AF65-F5344CB8AC3E}">
        <p14:creationId xmlns:p14="http://schemas.microsoft.com/office/powerpoint/2010/main" val="312756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animBg="1"/>
      <p:bldP spid="5" grpId="0" animBg="1"/>
      <p:bldP spid="22" grpId="0" animBg="1"/>
      <p:bldP spid="23" grpId="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4</a:t>
            </a:fld>
            <a:endParaRPr lang="fr-FR"/>
          </a:p>
        </p:txBody>
      </p:sp>
      <p:pic>
        <p:nvPicPr>
          <p:cNvPr id="3" name="Image 2"/>
          <p:cNvPicPr>
            <a:picLocks noChangeAspect="1"/>
          </p:cNvPicPr>
          <p:nvPr/>
        </p:nvPicPr>
        <p:blipFill>
          <a:blip r:embed="rId2" cstate="print"/>
          <a:stretch>
            <a:fillRect/>
          </a:stretch>
        </p:blipFill>
        <p:spPr>
          <a:xfrm>
            <a:off x="8670515" y="32847"/>
            <a:ext cx="429693" cy="466262"/>
          </a:xfrm>
          <a:prstGeom prst="rect">
            <a:avLst/>
          </a:prstGeom>
        </p:spPr>
      </p:pic>
      <p:sp>
        <p:nvSpPr>
          <p:cNvPr id="6" name="ZoneTexte 5"/>
          <p:cNvSpPr txBox="1"/>
          <p:nvPr/>
        </p:nvSpPr>
        <p:spPr>
          <a:xfrm>
            <a:off x="442246" y="1065981"/>
            <a:ext cx="4263569" cy="369332"/>
          </a:xfrm>
          <a:prstGeom prst="rect">
            <a:avLst/>
          </a:prstGeom>
          <a:noFill/>
        </p:spPr>
        <p:txBody>
          <a:bodyPr wrap="none" rtlCol="0">
            <a:spAutoFit/>
          </a:bodyPr>
          <a:lstStyle/>
          <a:p>
            <a:r>
              <a:rPr lang="en-GB"/>
              <a:t>✓ </a:t>
            </a:r>
            <a:r>
              <a:rPr lang="en-GB" b="1">
                <a:solidFill>
                  <a:srgbClr val="800000"/>
                </a:solidFill>
              </a:rPr>
              <a:t>A model for publishing data on the web</a:t>
            </a:r>
          </a:p>
        </p:txBody>
      </p:sp>
      <p:sp>
        <p:nvSpPr>
          <p:cNvPr id="4" name="ZoneTexte 3"/>
          <p:cNvSpPr txBox="1"/>
          <p:nvPr/>
        </p:nvSpPr>
        <p:spPr>
          <a:xfrm>
            <a:off x="6684805" y="840907"/>
            <a:ext cx="941283" cy="1200329"/>
          </a:xfrm>
          <a:prstGeom prst="rect">
            <a:avLst/>
          </a:prstGeom>
          <a:noFill/>
        </p:spPr>
        <p:txBody>
          <a:bodyPr wrap="none" rtlCol="0">
            <a:spAutoFit/>
          </a:bodyPr>
          <a:lstStyle/>
          <a:p>
            <a:r>
              <a:rPr lang="en-GB" dirty="0"/>
              <a:t>- author</a:t>
            </a:r>
          </a:p>
          <a:p>
            <a:r>
              <a:rPr lang="en-GB" dirty="0"/>
              <a:t>- title</a:t>
            </a:r>
          </a:p>
          <a:p>
            <a:r>
              <a:rPr lang="en-GB" dirty="0"/>
              <a:t>- ISBN</a:t>
            </a:r>
          </a:p>
          <a:p>
            <a:r>
              <a:rPr lang="en-GB" dirty="0"/>
              <a:t>-…</a:t>
            </a:r>
          </a:p>
        </p:txBody>
      </p:sp>
      <p:sp>
        <p:nvSpPr>
          <p:cNvPr id="9" name="ZoneTexte 8"/>
          <p:cNvSpPr txBox="1"/>
          <p:nvPr/>
        </p:nvSpPr>
        <p:spPr>
          <a:xfrm>
            <a:off x="442246" y="2307180"/>
            <a:ext cx="1351652" cy="369332"/>
          </a:xfrm>
          <a:prstGeom prst="rect">
            <a:avLst/>
          </a:prstGeom>
          <a:noFill/>
        </p:spPr>
        <p:txBody>
          <a:bodyPr wrap="none" rtlCol="0">
            <a:spAutoFit/>
          </a:bodyPr>
          <a:lstStyle/>
          <a:p>
            <a:r>
              <a:rPr lang="en-GB"/>
              <a:t>✓ </a:t>
            </a:r>
            <a:r>
              <a:rPr lang="en-GB" b="1">
                <a:solidFill>
                  <a:srgbClr val="800000"/>
                </a:solidFill>
              </a:rPr>
              <a:t>Resource</a:t>
            </a:r>
          </a:p>
        </p:txBody>
      </p:sp>
      <p:sp>
        <p:nvSpPr>
          <p:cNvPr id="7" name="ZoneTexte 6"/>
          <p:cNvSpPr txBox="1"/>
          <p:nvPr/>
        </p:nvSpPr>
        <p:spPr>
          <a:xfrm>
            <a:off x="1040295" y="2899924"/>
            <a:ext cx="7498523" cy="646331"/>
          </a:xfrm>
          <a:prstGeom prst="rect">
            <a:avLst/>
          </a:prstGeom>
          <a:noFill/>
        </p:spPr>
        <p:txBody>
          <a:bodyPr wrap="square" rtlCol="0">
            <a:spAutoFit/>
          </a:bodyPr>
          <a:lstStyle/>
          <a:p>
            <a:r>
              <a:rPr lang="en-GB" dirty="0"/>
              <a:t>Everything and anything to which we can make reference: a web page, a product, a service, a video…</a:t>
            </a:r>
          </a:p>
        </p:txBody>
      </p:sp>
      <p:sp>
        <p:nvSpPr>
          <p:cNvPr id="8" name="ZoneTexte 7"/>
          <p:cNvSpPr txBox="1"/>
          <p:nvPr/>
        </p:nvSpPr>
        <p:spPr>
          <a:xfrm>
            <a:off x="1040295" y="3772358"/>
            <a:ext cx="5097519" cy="369332"/>
          </a:xfrm>
          <a:prstGeom prst="rect">
            <a:avLst/>
          </a:prstGeom>
          <a:noFill/>
        </p:spPr>
        <p:txBody>
          <a:bodyPr wrap="none" rtlCol="0">
            <a:spAutoFit/>
          </a:bodyPr>
          <a:lstStyle/>
          <a:p>
            <a:r>
              <a:rPr lang="en-GB" b="1" dirty="0">
                <a:solidFill>
                  <a:srgbClr val="800000"/>
                </a:solidFill>
              </a:rPr>
              <a:t>Everything that can be identified by means of a URI</a:t>
            </a:r>
          </a:p>
        </p:txBody>
      </p:sp>
      <p:pic>
        <p:nvPicPr>
          <p:cNvPr id="5" name="Image 4"/>
          <p:cNvPicPr>
            <a:picLocks noChangeAspect="1"/>
          </p:cNvPicPr>
          <p:nvPr/>
        </p:nvPicPr>
        <p:blipFill>
          <a:blip r:embed="rId3"/>
          <a:stretch>
            <a:fillRect/>
          </a:stretch>
        </p:blipFill>
        <p:spPr>
          <a:xfrm>
            <a:off x="4762138" y="702176"/>
            <a:ext cx="1957785" cy="1466273"/>
          </a:xfrm>
          <a:prstGeom prst="rect">
            <a:avLst/>
          </a:prstGeom>
        </p:spPr>
      </p:pic>
      <p:sp>
        <p:nvSpPr>
          <p:cNvPr id="11" name="ZoneTexte 10"/>
          <p:cNvSpPr txBox="1"/>
          <p:nvPr/>
        </p:nvSpPr>
        <p:spPr>
          <a:xfrm>
            <a:off x="54429" y="36286"/>
            <a:ext cx="3179927" cy="461665"/>
          </a:xfrm>
          <a:prstGeom prst="rect">
            <a:avLst/>
          </a:prstGeom>
          <a:noFill/>
        </p:spPr>
        <p:txBody>
          <a:bodyPr wrap="none" rtlCol="0">
            <a:spAutoFit/>
          </a:bodyPr>
          <a:lstStyle/>
          <a:p>
            <a:r>
              <a:rPr lang="en-GB" sz="2400" dirty="0">
                <a:solidFill>
                  <a:srgbClr val="800000"/>
                </a:solidFill>
                <a:latin typeface="Arial Black"/>
                <a:cs typeface="Arial Black"/>
              </a:rPr>
              <a:t>Knowledge Graph</a:t>
            </a:r>
          </a:p>
        </p:txBody>
      </p:sp>
      <p:pic>
        <p:nvPicPr>
          <p:cNvPr id="12" name="Image 11"/>
          <p:cNvPicPr>
            <a:picLocks noChangeAspect="1"/>
          </p:cNvPicPr>
          <p:nvPr/>
        </p:nvPicPr>
        <p:blipFill>
          <a:blip r:embed="rId4"/>
          <a:stretch>
            <a:fillRect/>
          </a:stretch>
        </p:blipFill>
        <p:spPr>
          <a:xfrm>
            <a:off x="4764347" y="4386028"/>
            <a:ext cx="919995" cy="1119909"/>
          </a:xfrm>
          <a:prstGeom prst="rect">
            <a:avLst/>
          </a:prstGeom>
        </p:spPr>
      </p:pic>
      <p:pic>
        <p:nvPicPr>
          <p:cNvPr id="14" name="Image 13"/>
          <p:cNvPicPr>
            <a:picLocks noChangeAspect="1"/>
          </p:cNvPicPr>
          <p:nvPr/>
        </p:nvPicPr>
        <p:blipFill>
          <a:blip r:embed="rId5"/>
          <a:stretch>
            <a:fillRect/>
          </a:stretch>
        </p:blipFill>
        <p:spPr>
          <a:xfrm>
            <a:off x="3141611" y="4342315"/>
            <a:ext cx="952500" cy="1255934"/>
          </a:xfrm>
          <a:prstGeom prst="rect">
            <a:avLst/>
          </a:prstGeom>
        </p:spPr>
      </p:pic>
      <p:pic>
        <p:nvPicPr>
          <p:cNvPr id="15" name="Image 14"/>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901204" y="4939086"/>
            <a:ext cx="485499" cy="733136"/>
          </a:xfrm>
          <a:prstGeom prst="rect">
            <a:avLst/>
          </a:prstGeom>
        </p:spPr>
      </p:pic>
      <p:pic>
        <p:nvPicPr>
          <p:cNvPr id="16" name="Image 15"/>
          <p:cNvPicPr>
            <a:picLocks noChangeAspect="1"/>
          </p:cNvPicPr>
          <p:nvPr/>
        </p:nvPicPr>
        <p:blipFill>
          <a:blip r:embed="rId8"/>
          <a:stretch>
            <a:fillRect/>
          </a:stretch>
        </p:blipFill>
        <p:spPr>
          <a:xfrm>
            <a:off x="6224148" y="4406192"/>
            <a:ext cx="1200729" cy="731796"/>
          </a:xfrm>
          <a:prstGeom prst="rect">
            <a:avLst/>
          </a:prstGeom>
        </p:spPr>
      </p:pic>
      <p:sp>
        <p:nvSpPr>
          <p:cNvPr id="17" name="ZoneTexte 16"/>
          <p:cNvSpPr txBox="1"/>
          <p:nvPr/>
        </p:nvSpPr>
        <p:spPr>
          <a:xfrm>
            <a:off x="899683" y="6033185"/>
            <a:ext cx="7498523" cy="646331"/>
          </a:xfrm>
          <a:prstGeom prst="rect">
            <a:avLst/>
          </a:prstGeom>
          <a:noFill/>
        </p:spPr>
        <p:txBody>
          <a:bodyPr wrap="square" rtlCol="0">
            <a:spAutoFit/>
          </a:bodyPr>
          <a:lstStyle/>
          <a:p>
            <a:pPr marL="449263" indent="-449263"/>
            <a:r>
              <a:rPr lang="en-GB" b="1" dirty="0">
                <a:solidFill>
                  <a:srgbClr val="800000"/>
                </a:solidFill>
              </a:rPr>
              <a:t>URI</a:t>
            </a:r>
            <a:r>
              <a:rPr lang="en-GB" dirty="0"/>
              <a:t>: </a:t>
            </a:r>
            <a:r>
              <a:rPr lang="en-US" dirty="0"/>
              <a:t>A Uniform Resource Identifier is a string of characters that unambiguously identifies a particular </a:t>
            </a:r>
            <a:r>
              <a:rPr lang="en-US" dirty="0" smtClean="0"/>
              <a:t>resource on the Web</a:t>
            </a:r>
            <a:endParaRPr lang="en-GB" dirty="0"/>
          </a:p>
        </p:txBody>
      </p:sp>
    </p:spTree>
    <p:extLst>
      <p:ext uri="{BB962C8B-B14F-4D97-AF65-F5344CB8AC3E}">
        <p14:creationId xmlns:p14="http://schemas.microsoft.com/office/powerpoint/2010/main" val="67301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7" grpId="0"/>
      <p:bldP spid="8"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97BA878-F508-457B-8E91-43F27B147CD5}" type="slidenum">
              <a:rPr lang="en-US" smtClean="0"/>
              <a:t>40</a:t>
            </a:fld>
            <a:endParaRPr lang="en-US"/>
          </a:p>
        </p:txBody>
      </p:sp>
      <p:sp>
        <p:nvSpPr>
          <p:cNvPr id="3" name="ZoneTexte 2"/>
          <p:cNvSpPr txBox="1"/>
          <p:nvPr/>
        </p:nvSpPr>
        <p:spPr>
          <a:xfrm>
            <a:off x="4071859" y="2409772"/>
            <a:ext cx="1082348" cy="707886"/>
          </a:xfrm>
          <a:prstGeom prst="rect">
            <a:avLst/>
          </a:prstGeom>
          <a:noFill/>
        </p:spPr>
        <p:txBody>
          <a:bodyPr wrap="none" rtlCol="0">
            <a:spAutoFit/>
          </a:bodyPr>
          <a:lstStyle/>
          <a:p>
            <a:r>
              <a:rPr lang="en-GB" sz="4000" dirty="0"/>
              <a:t>END</a:t>
            </a:r>
          </a:p>
        </p:txBody>
      </p:sp>
    </p:spTree>
    <p:extLst>
      <p:ext uri="{BB962C8B-B14F-4D97-AF65-F5344CB8AC3E}">
        <p14:creationId xmlns:p14="http://schemas.microsoft.com/office/powerpoint/2010/main" val="6712492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5</a:t>
            </a:fld>
            <a:endParaRPr lang="fr-FR"/>
          </a:p>
        </p:txBody>
      </p:sp>
      <p:pic>
        <p:nvPicPr>
          <p:cNvPr id="3" name="Image 2"/>
          <p:cNvPicPr>
            <a:picLocks noChangeAspect="1"/>
          </p:cNvPicPr>
          <p:nvPr/>
        </p:nvPicPr>
        <p:blipFill>
          <a:blip r:embed="rId2" cstate="print"/>
          <a:stretch>
            <a:fillRect/>
          </a:stretch>
        </p:blipFill>
        <p:spPr>
          <a:xfrm>
            <a:off x="8670515" y="32847"/>
            <a:ext cx="429693" cy="466262"/>
          </a:xfrm>
          <a:prstGeom prst="rect">
            <a:avLst/>
          </a:prstGeom>
        </p:spPr>
      </p:pic>
      <p:sp>
        <p:nvSpPr>
          <p:cNvPr id="6" name="ZoneTexte 5"/>
          <p:cNvSpPr txBox="1"/>
          <p:nvPr/>
        </p:nvSpPr>
        <p:spPr>
          <a:xfrm>
            <a:off x="442246" y="1065981"/>
            <a:ext cx="1580706" cy="369332"/>
          </a:xfrm>
          <a:prstGeom prst="rect">
            <a:avLst/>
          </a:prstGeom>
          <a:noFill/>
        </p:spPr>
        <p:txBody>
          <a:bodyPr wrap="none" rtlCol="0">
            <a:spAutoFit/>
          </a:bodyPr>
          <a:lstStyle/>
          <a:p>
            <a:r>
              <a:rPr lang="fr-FR" dirty="0"/>
              <a:t>✓ </a:t>
            </a:r>
            <a:r>
              <a:rPr lang="fr-FR" b="1" dirty="0">
                <a:solidFill>
                  <a:srgbClr val="800000"/>
                </a:solidFill>
              </a:rPr>
              <a:t>Linked data</a:t>
            </a:r>
          </a:p>
        </p:txBody>
      </p:sp>
      <p:sp>
        <p:nvSpPr>
          <p:cNvPr id="4" name="ZoneTexte 3"/>
          <p:cNvSpPr txBox="1"/>
          <p:nvPr/>
        </p:nvSpPr>
        <p:spPr>
          <a:xfrm>
            <a:off x="969618" y="1722783"/>
            <a:ext cx="4898842" cy="369332"/>
          </a:xfrm>
          <a:prstGeom prst="rect">
            <a:avLst/>
          </a:prstGeom>
          <a:noFill/>
        </p:spPr>
        <p:txBody>
          <a:bodyPr wrap="none" rtlCol="0">
            <a:spAutoFit/>
          </a:bodyPr>
          <a:lstStyle/>
          <a:p>
            <a:r>
              <a:rPr lang="en-GB" dirty="0"/>
              <a:t>Through </a:t>
            </a:r>
            <a:r>
              <a:rPr lang="en-GB" u="sng" dirty="0"/>
              <a:t>descriptions</a:t>
            </a:r>
            <a:r>
              <a:rPr lang="en-GB" dirty="0"/>
              <a:t>: </a:t>
            </a:r>
            <a:r>
              <a:rPr lang="en-GB" b="1" u="sng" dirty="0"/>
              <a:t>relations</a:t>
            </a:r>
            <a:r>
              <a:rPr lang="en-GB" dirty="0"/>
              <a:t> among resources</a:t>
            </a:r>
          </a:p>
        </p:txBody>
      </p:sp>
      <p:sp>
        <p:nvSpPr>
          <p:cNvPr id="5" name="ZoneTexte 4"/>
          <p:cNvSpPr txBox="1"/>
          <p:nvPr/>
        </p:nvSpPr>
        <p:spPr>
          <a:xfrm>
            <a:off x="969618" y="2274957"/>
            <a:ext cx="4799263" cy="369332"/>
          </a:xfrm>
          <a:prstGeom prst="rect">
            <a:avLst/>
          </a:prstGeom>
          <a:noFill/>
        </p:spPr>
        <p:txBody>
          <a:bodyPr wrap="none" rtlCol="0">
            <a:spAutoFit/>
          </a:bodyPr>
          <a:lstStyle/>
          <a:p>
            <a:r>
              <a:rPr lang="en-GB" u="sng" dirty="0"/>
              <a:t>Description</a:t>
            </a:r>
            <a:r>
              <a:rPr lang="en-GB" dirty="0"/>
              <a:t>: </a:t>
            </a:r>
            <a:r>
              <a:rPr lang="en-GB" dirty="0">
                <a:solidFill>
                  <a:srgbClr val="800000"/>
                </a:solidFill>
              </a:rPr>
              <a:t>Triple ( subject , </a:t>
            </a:r>
            <a:r>
              <a:rPr lang="en-GB" b="1" dirty="0">
                <a:solidFill>
                  <a:srgbClr val="800000"/>
                </a:solidFill>
              </a:rPr>
              <a:t>predicate</a:t>
            </a:r>
            <a:r>
              <a:rPr lang="en-GB" dirty="0">
                <a:solidFill>
                  <a:srgbClr val="800000"/>
                </a:solidFill>
              </a:rPr>
              <a:t> , object )</a:t>
            </a:r>
          </a:p>
        </p:txBody>
      </p:sp>
      <p:sp>
        <p:nvSpPr>
          <p:cNvPr id="7" name="ZoneTexte 6"/>
          <p:cNvSpPr txBox="1"/>
          <p:nvPr/>
        </p:nvSpPr>
        <p:spPr>
          <a:xfrm>
            <a:off x="1058518" y="4451073"/>
            <a:ext cx="1535171" cy="369332"/>
          </a:xfrm>
          <a:prstGeom prst="rect">
            <a:avLst/>
          </a:prstGeom>
          <a:noFill/>
        </p:spPr>
        <p:txBody>
          <a:bodyPr wrap="none" rtlCol="0">
            <a:spAutoFit/>
          </a:bodyPr>
          <a:lstStyle/>
          <a:p>
            <a:r>
              <a:rPr lang="fr-FR" dirty="0"/>
              <a:t>Ex : John </a:t>
            </a:r>
            <a:r>
              <a:rPr lang="fr-FR" dirty="0" err="1"/>
              <a:t>is</a:t>
            </a:r>
            <a:r>
              <a:rPr lang="fr-FR" dirty="0"/>
              <a:t> 24 </a:t>
            </a:r>
          </a:p>
        </p:txBody>
      </p:sp>
      <p:sp>
        <p:nvSpPr>
          <p:cNvPr id="10" name="Ellipse 9"/>
          <p:cNvSpPr/>
          <p:nvPr/>
        </p:nvSpPr>
        <p:spPr>
          <a:xfrm>
            <a:off x="2336800" y="3365500"/>
            <a:ext cx="1231900" cy="50800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rgbClr val="000000"/>
                </a:solidFill>
              </a:rPr>
              <a:t>subject</a:t>
            </a:r>
          </a:p>
        </p:txBody>
      </p:sp>
      <p:sp>
        <p:nvSpPr>
          <p:cNvPr id="13" name="Ellipse 12"/>
          <p:cNvSpPr/>
          <p:nvPr/>
        </p:nvSpPr>
        <p:spPr>
          <a:xfrm>
            <a:off x="4902200" y="3365500"/>
            <a:ext cx="1231900" cy="50800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object</a:t>
            </a:r>
          </a:p>
        </p:txBody>
      </p:sp>
      <p:cxnSp>
        <p:nvCxnSpPr>
          <p:cNvPr id="15" name="Connecteur en arc 14"/>
          <p:cNvCxnSpPr>
            <a:stCxn id="10" idx="7"/>
            <a:endCxn id="13" idx="1"/>
          </p:cNvCxnSpPr>
          <p:nvPr/>
        </p:nvCxnSpPr>
        <p:spPr>
          <a:xfrm rot="5400000" flipH="1" flipV="1">
            <a:off x="4235450" y="2592737"/>
            <a:ext cx="12700" cy="1694316"/>
          </a:xfrm>
          <a:prstGeom prst="curvedConnector3">
            <a:avLst>
              <a:gd name="adj1" fmla="val 2385787"/>
            </a:avLst>
          </a:prstGeom>
          <a:ln>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3708400" y="3187700"/>
            <a:ext cx="1073844" cy="369332"/>
          </a:xfrm>
          <a:prstGeom prst="rect">
            <a:avLst/>
          </a:prstGeom>
          <a:noFill/>
        </p:spPr>
        <p:txBody>
          <a:bodyPr wrap="none" rtlCol="0">
            <a:spAutoFit/>
          </a:bodyPr>
          <a:lstStyle/>
          <a:p>
            <a:r>
              <a:rPr lang="en-GB" dirty="0"/>
              <a:t>Predicate</a:t>
            </a:r>
          </a:p>
        </p:txBody>
      </p:sp>
      <p:sp>
        <p:nvSpPr>
          <p:cNvPr id="18" name="Ellipse 17"/>
          <p:cNvSpPr/>
          <p:nvPr/>
        </p:nvSpPr>
        <p:spPr>
          <a:xfrm>
            <a:off x="2336800" y="5295900"/>
            <a:ext cx="1231900" cy="50800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rgbClr val="000000"/>
                </a:solidFill>
              </a:rPr>
              <a:t>John</a:t>
            </a:r>
          </a:p>
        </p:txBody>
      </p:sp>
      <p:sp>
        <p:nvSpPr>
          <p:cNvPr id="19" name="Ellipse 18"/>
          <p:cNvSpPr/>
          <p:nvPr/>
        </p:nvSpPr>
        <p:spPr>
          <a:xfrm>
            <a:off x="4902200" y="5295900"/>
            <a:ext cx="1231900" cy="50800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24</a:t>
            </a:r>
          </a:p>
        </p:txBody>
      </p:sp>
      <p:cxnSp>
        <p:nvCxnSpPr>
          <p:cNvPr id="20" name="Connecteur en arc 19"/>
          <p:cNvCxnSpPr>
            <a:stCxn id="18" idx="7"/>
            <a:endCxn id="19" idx="1"/>
          </p:cNvCxnSpPr>
          <p:nvPr/>
        </p:nvCxnSpPr>
        <p:spPr>
          <a:xfrm rot="5400000" flipH="1" flipV="1">
            <a:off x="4235450" y="4523137"/>
            <a:ext cx="12700" cy="1694316"/>
          </a:xfrm>
          <a:prstGeom prst="curvedConnector3">
            <a:avLst>
              <a:gd name="adj1" fmla="val 2385787"/>
            </a:avLst>
          </a:prstGeom>
          <a:ln>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3975100" y="5092700"/>
            <a:ext cx="518742" cy="369332"/>
          </a:xfrm>
          <a:prstGeom prst="rect">
            <a:avLst/>
          </a:prstGeom>
          <a:noFill/>
        </p:spPr>
        <p:txBody>
          <a:bodyPr wrap="none" rtlCol="0">
            <a:spAutoFit/>
          </a:bodyPr>
          <a:lstStyle/>
          <a:p>
            <a:r>
              <a:rPr lang="en-GB" dirty="0"/>
              <a:t>age</a:t>
            </a:r>
          </a:p>
        </p:txBody>
      </p:sp>
      <p:sp>
        <p:nvSpPr>
          <p:cNvPr id="23" name="ZoneTexte 22"/>
          <p:cNvSpPr txBox="1"/>
          <p:nvPr/>
        </p:nvSpPr>
        <p:spPr>
          <a:xfrm>
            <a:off x="54429" y="36286"/>
            <a:ext cx="3179927" cy="461665"/>
          </a:xfrm>
          <a:prstGeom prst="rect">
            <a:avLst/>
          </a:prstGeom>
          <a:noFill/>
        </p:spPr>
        <p:txBody>
          <a:bodyPr wrap="none" rtlCol="0">
            <a:spAutoFit/>
          </a:bodyPr>
          <a:lstStyle/>
          <a:p>
            <a:r>
              <a:rPr lang="en-GB" sz="2400" dirty="0">
                <a:solidFill>
                  <a:srgbClr val="800000"/>
                </a:solidFill>
                <a:latin typeface="Arial Black"/>
                <a:cs typeface="Arial Black"/>
              </a:rPr>
              <a:t>Knowledge Graph</a:t>
            </a:r>
          </a:p>
        </p:txBody>
      </p:sp>
    </p:spTree>
    <p:extLst>
      <p:ext uri="{BB962C8B-B14F-4D97-AF65-F5344CB8AC3E}">
        <p14:creationId xmlns:p14="http://schemas.microsoft.com/office/powerpoint/2010/main" val="411553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animBg="1"/>
      <p:bldP spid="13" grpId="0" animBg="1"/>
      <p:bldP spid="17" grpId="0"/>
      <p:bldP spid="18" grpId="0" animBg="1"/>
      <p:bldP spid="19"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6</a:t>
            </a:fld>
            <a:endParaRPr lang="fr-FR"/>
          </a:p>
        </p:txBody>
      </p:sp>
      <p:pic>
        <p:nvPicPr>
          <p:cNvPr id="3" name="Image 2"/>
          <p:cNvPicPr>
            <a:picLocks noChangeAspect="1"/>
          </p:cNvPicPr>
          <p:nvPr/>
        </p:nvPicPr>
        <p:blipFill>
          <a:blip r:embed="rId2" cstate="print"/>
          <a:stretch>
            <a:fillRect/>
          </a:stretch>
        </p:blipFill>
        <p:spPr>
          <a:xfrm>
            <a:off x="8670515" y="32847"/>
            <a:ext cx="429693" cy="466262"/>
          </a:xfrm>
          <a:prstGeom prst="rect">
            <a:avLst/>
          </a:prstGeom>
        </p:spPr>
      </p:pic>
      <p:sp>
        <p:nvSpPr>
          <p:cNvPr id="6" name="ZoneTexte 5"/>
          <p:cNvSpPr txBox="1"/>
          <p:nvPr/>
        </p:nvSpPr>
        <p:spPr>
          <a:xfrm>
            <a:off x="442246" y="1065981"/>
            <a:ext cx="1580706" cy="369332"/>
          </a:xfrm>
          <a:prstGeom prst="rect">
            <a:avLst/>
          </a:prstGeom>
          <a:noFill/>
        </p:spPr>
        <p:txBody>
          <a:bodyPr wrap="none" rtlCol="0">
            <a:spAutoFit/>
          </a:bodyPr>
          <a:lstStyle/>
          <a:p>
            <a:r>
              <a:rPr lang="fr-FR" dirty="0"/>
              <a:t>✓ </a:t>
            </a:r>
            <a:r>
              <a:rPr lang="fr-FR" b="1" dirty="0">
                <a:solidFill>
                  <a:srgbClr val="800000"/>
                </a:solidFill>
              </a:rPr>
              <a:t>Linked data</a:t>
            </a:r>
          </a:p>
        </p:txBody>
      </p:sp>
      <p:sp>
        <p:nvSpPr>
          <p:cNvPr id="5" name="ZoneTexte 4"/>
          <p:cNvSpPr txBox="1"/>
          <p:nvPr/>
        </p:nvSpPr>
        <p:spPr>
          <a:xfrm>
            <a:off x="1071218" y="1639957"/>
            <a:ext cx="4799263" cy="369332"/>
          </a:xfrm>
          <a:prstGeom prst="rect">
            <a:avLst/>
          </a:prstGeom>
          <a:noFill/>
        </p:spPr>
        <p:txBody>
          <a:bodyPr wrap="none" rtlCol="0">
            <a:spAutoFit/>
          </a:bodyPr>
          <a:lstStyle/>
          <a:p>
            <a:r>
              <a:rPr lang="en-GB" u="sng" dirty="0"/>
              <a:t>Description</a:t>
            </a:r>
            <a:r>
              <a:rPr lang="en-GB" dirty="0"/>
              <a:t> : </a:t>
            </a:r>
            <a:r>
              <a:rPr lang="en-GB" dirty="0">
                <a:solidFill>
                  <a:srgbClr val="800000"/>
                </a:solidFill>
              </a:rPr>
              <a:t>Triple ( subject , predicate , object )</a:t>
            </a:r>
          </a:p>
        </p:txBody>
      </p:sp>
      <p:sp>
        <p:nvSpPr>
          <p:cNvPr id="7" name="ZoneTexte 6"/>
          <p:cNvSpPr txBox="1"/>
          <p:nvPr/>
        </p:nvSpPr>
        <p:spPr>
          <a:xfrm>
            <a:off x="969618" y="3054073"/>
            <a:ext cx="5650142" cy="369332"/>
          </a:xfrm>
          <a:prstGeom prst="rect">
            <a:avLst/>
          </a:prstGeom>
          <a:noFill/>
        </p:spPr>
        <p:txBody>
          <a:bodyPr wrap="none" rtlCol="0">
            <a:spAutoFit/>
          </a:bodyPr>
          <a:lstStyle/>
          <a:p>
            <a:r>
              <a:rPr lang="en-GB" u="sng" dirty="0"/>
              <a:t>Ex</a:t>
            </a:r>
            <a:r>
              <a:rPr lang="en-GB" dirty="0"/>
              <a:t> : </a:t>
            </a:r>
            <a:r>
              <a:rPr lang="en-GB" dirty="0" err="1"/>
              <a:t>Duhem</a:t>
            </a:r>
            <a:r>
              <a:rPr lang="en-GB" dirty="0"/>
              <a:t> wrote a book on the theory of physics in 2007 </a:t>
            </a:r>
          </a:p>
        </p:txBody>
      </p:sp>
      <p:sp>
        <p:nvSpPr>
          <p:cNvPr id="9" name="ZoneTexte 8"/>
          <p:cNvSpPr txBox="1"/>
          <p:nvPr/>
        </p:nvSpPr>
        <p:spPr>
          <a:xfrm>
            <a:off x="2685727" y="3741958"/>
            <a:ext cx="6054988" cy="1200329"/>
          </a:xfrm>
          <a:prstGeom prst="rect">
            <a:avLst/>
          </a:prstGeom>
          <a:noFill/>
        </p:spPr>
        <p:txBody>
          <a:bodyPr wrap="square" rtlCol="0">
            <a:spAutoFit/>
          </a:bodyPr>
          <a:lstStyle/>
          <a:p>
            <a:r>
              <a:rPr lang="en-GB" u="sng" dirty="0"/>
              <a:t>Predicates</a:t>
            </a:r>
            <a:r>
              <a:rPr lang="en-GB" dirty="0"/>
              <a:t> :	</a:t>
            </a:r>
            <a:r>
              <a:rPr lang="en-GB" u="sng" dirty="0"/>
              <a:t>Text</a:t>
            </a:r>
            <a:r>
              <a:rPr lang="en-GB" dirty="0"/>
              <a:t> (“The theory of physics”)</a:t>
            </a:r>
          </a:p>
          <a:p>
            <a:r>
              <a:rPr lang="en-GB" dirty="0"/>
              <a:t>			</a:t>
            </a:r>
            <a:r>
              <a:rPr lang="en-GB" u="sng" dirty="0"/>
              <a:t>Creator</a:t>
            </a:r>
            <a:r>
              <a:rPr lang="en-GB" dirty="0"/>
              <a:t> (“The theory of physics”, </a:t>
            </a:r>
            <a:r>
              <a:rPr lang="en-GB" dirty="0" err="1"/>
              <a:t>Duhem</a:t>
            </a:r>
            <a:r>
              <a:rPr lang="en-GB" dirty="0"/>
              <a:t>)</a:t>
            </a:r>
          </a:p>
          <a:p>
            <a:r>
              <a:rPr lang="en-GB" dirty="0"/>
              <a:t>			</a:t>
            </a:r>
            <a:r>
              <a:rPr lang="en-GB" u="sng" dirty="0"/>
              <a:t>Date</a:t>
            </a:r>
            <a:r>
              <a:rPr lang="en-GB" dirty="0"/>
              <a:t> (“The theory of physics”, 2007)</a:t>
            </a:r>
          </a:p>
          <a:p>
            <a:r>
              <a:rPr lang="en-GB" dirty="0"/>
              <a:t>			</a:t>
            </a:r>
            <a:r>
              <a:rPr lang="en-GB" u="sng" dirty="0"/>
              <a:t>Subject</a:t>
            </a:r>
            <a:r>
              <a:rPr lang="en-GB" dirty="0"/>
              <a:t> (“The theory of physics” , Physics)</a:t>
            </a:r>
          </a:p>
        </p:txBody>
      </p:sp>
      <p:sp>
        <p:nvSpPr>
          <p:cNvPr id="12" name="ZoneTexte 11"/>
          <p:cNvSpPr txBox="1"/>
          <p:nvPr/>
        </p:nvSpPr>
        <p:spPr>
          <a:xfrm>
            <a:off x="2685727" y="5197488"/>
            <a:ext cx="6054988" cy="1200329"/>
          </a:xfrm>
          <a:prstGeom prst="rect">
            <a:avLst/>
          </a:prstGeom>
          <a:noFill/>
        </p:spPr>
        <p:txBody>
          <a:bodyPr wrap="square" rtlCol="0">
            <a:spAutoFit/>
          </a:bodyPr>
          <a:lstStyle/>
          <a:p>
            <a:r>
              <a:rPr lang="en-GB" u="sng"/>
              <a:t>Triples</a:t>
            </a:r>
            <a:r>
              <a:rPr lang="en-GB"/>
              <a:t> </a:t>
            </a:r>
            <a:r>
              <a:rPr lang="en-GB" dirty="0"/>
              <a:t>:		 (“The theory of physics” , </a:t>
            </a:r>
            <a:r>
              <a:rPr lang="en-GB" dirty="0">
                <a:solidFill>
                  <a:srgbClr val="800000"/>
                </a:solidFill>
              </a:rPr>
              <a:t>type</a:t>
            </a:r>
            <a:r>
              <a:rPr lang="en-GB" dirty="0"/>
              <a:t> ,  Text)</a:t>
            </a:r>
          </a:p>
          <a:p>
            <a:r>
              <a:rPr lang="en-GB" dirty="0"/>
              <a:t>		 	(“The theory of physics” , </a:t>
            </a:r>
            <a:r>
              <a:rPr lang="en-GB" dirty="0">
                <a:solidFill>
                  <a:srgbClr val="800000"/>
                </a:solidFill>
              </a:rPr>
              <a:t>creator </a:t>
            </a:r>
            <a:r>
              <a:rPr lang="en-GB" dirty="0"/>
              <a:t>, </a:t>
            </a:r>
            <a:r>
              <a:rPr lang="en-GB" dirty="0" err="1"/>
              <a:t>Duhem</a:t>
            </a:r>
            <a:r>
              <a:rPr lang="en-GB" dirty="0"/>
              <a:t>)</a:t>
            </a:r>
          </a:p>
          <a:p>
            <a:r>
              <a:rPr lang="en-GB" dirty="0"/>
              <a:t>		 	(“The theory of physics” , </a:t>
            </a:r>
            <a:r>
              <a:rPr lang="en-GB" dirty="0">
                <a:solidFill>
                  <a:srgbClr val="800000"/>
                </a:solidFill>
              </a:rPr>
              <a:t>date</a:t>
            </a:r>
            <a:r>
              <a:rPr lang="en-GB" dirty="0"/>
              <a:t> , 2007)</a:t>
            </a:r>
          </a:p>
          <a:p>
            <a:r>
              <a:rPr lang="en-GB" dirty="0"/>
              <a:t>		 	(“The theory of physics” , </a:t>
            </a:r>
            <a:r>
              <a:rPr lang="en-GB" dirty="0">
                <a:solidFill>
                  <a:srgbClr val="800000"/>
                </a:solidFill>
              </a:rPr>
              <a:t>subject </a:t>
            </a:r>
            <a:r>
              <a:rPr lang="en-GB" dirty="0"/>
              <a:t>, Physique)</a:t>
            </a:r>
          </a:p>
        </p:txBody>
      </p:sp>
      <p:sp>
        <p:nvSpPr>
          <p:cNvPr id="10" name="Ellipse 9"/>
          <p:cNvSpPr/>
          <p:nvPr/>
        </p:nvSpPr>
        <p:spPr>
          <a:xfrm>
            <a:off x="2451100" y="2438400"/>
            <a:ext cx="1231900" cy="50800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rgbClr val="000000"/>
                </a:solidFill>
              </a:rPr>
              <a:t>subject</a:t>
            </a:r>
          </a:p>
        </p:txBody>
      </p:sp>
      <p:sp>
        <p:nvSpPr>
          <p:cNvPr id="13" name="Ellipse 12"/>
          <p:cNvSpPr/>
          <p:nvPr/>
        </p:nvSpPr>
        <p:spPr>
          <a:xfrm>
            <a:off x="5016500" y="2438400"/>
            <a:ext cx="1231900" cy="508000"/>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object</a:t>
            </a:r>
          </a:p>
        </p:txBody>
      </p:sp>
      <p:cxnSp>
        <p:nvCxnSpPr>
          <p:cNvPr id="15" name="Connecteur en arc 14"/>
          <p:cNvCxnSpPr>
            <a:stCxn id="10" idx="7"/>
            <a:endCxn id="13" idx="1"/>
          </p:cNvCxnSpPr>
          <p:nvPr/>
        </p:nvCxnSpPr>
        <p:spPr>
          <a:xfrm rot="5400000" flipH="1" flipV="1">
            <a:off x="4349750" y="1665637"/>
            <a:ext cx="12700" cy="1694316"/>
          </a:xfrm>
          <a:prstGeom prst="curvedConnector3">
            <a:avLst>
              <a:gd name="adj1" fmla="val 2385787"/>
            </a:avLst>
          </a:prstGeom>
          <a:ln>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3822700" y="2260600"/>
            <a:ext cx="1073844" cy="369332"/>
          </a:xfrm>
          <a:prstGeom prst="rect">
            <a:avLst/>
          </a:prstGeom>
          <a:noFill/>
        </p:spPr>
        <p:txBody>
          <a:bodyPr wrap="none" rtlCol="0">
            <a:spAutoFit/>
          </a:bodyPr>
          <a:lstStyle/>
          <a:p>
            <a:r>
              <a:rPr lang="en-GB" dirty="0"/>
              <a:t>Predicate</a:t>
            </a:r>
          </a:p>
        </p:txBody>
      </p:sp>
      <p:pic>
        <p:nvPicPr>
          <p:cNvPr id="4" name="Image 3"/>
          <p:cNvPicPr>
            <a:picLocks noChangeAspect="1"/>
          </p:cNvPicPr>
          <p:nvPr/>
        </p:nvPicPr>
        <p:blipFill>
          <a:blip r:embed="rId3"/>
          <a:stretch>
            <a:fillRect/>
          </a:stretch>
        </p:blipFill>
        <p:spPr>
          <a:xfrm>
            <a:off x="120568" y="4141975"/>
            <a:ext cx="2393699" cy="1525099"/>
          </a:xfrm>
          <a:prstGeom prst="rect">
            <a:avLst/>
          </a:prstGeom>
        </p:spPr>
      </p:pic>
      <p:sp>
        <p:nvSpPr>
          <p:cNvPr id="11" name="ZoneTexte 10"/>
          <p:cNvSpPr txBox="1"/>
          <p:nvPr/>
        </p:nvSpPr>
        <p:spPr>
          <a:xfrm>
            <a:off x="903819" y="5766728"/>
            <a:ext cx="706068" cy="369332"/>
          </a:xfrm>
          <a:prstGeom prst="rect">
            <a:avLst/>
          </a:prstGeom>
          <a:noFill/>
        </p:spPr>
        <p:txBody>
          <a:bodyPr wrap="none" rtlCol="0">
            <a:spAutoFit/>
          </a:bodyPr>
          <a:lstStyle/>
          <a:p>
            <a:r>
              <a:rPr lang="en-GB" dirty="0"/>
              <a:t>Do it!</a:t>
            </a:r>
          </a:p>
        </p:txBody>
      </p:sp>
      <p:sp>
        <p:nvSpPr>
          <p:cNvPr id="16" name="ZoneTexte 15"/>
          <p:cNvSpPr txBox="1"/>
          <p:nvPr/>
        </p:nvSpPr>
        <p:spPr>
          <a:xfrm>
            <a:off x="54429" y="36286"/>
            <a:ext cx="3179927" cy="461665"/>
          </a:xfrm>
          <a:prstGeom prst="rect">
            <a:avLst/>
          </a:prstGeom>
          <a:noFill/>
        </p:spPr>
        <p:txBody>
          <a:bodyPr wrap="none" rtlCol="0">
            <a:spAutoFit/>
          </a:bodyPr>
          <a:lstStyle/>
          <a:p>
            <a:r>
              <a:rPr lang="en-GB" sz="2400" dirty="0">
                <a:solidFill>
                  <a:srgbClr val="800000"/>
                </a:solidFill>
                <a:latin typeface="Arial Black"/>
                <a:cs typeface="Arial Black"/>
              </a:rPr>
              <a:t>Knowledge Graph</a:t>
            </a:r>
          </a:p>
        </p:txBody>
      </p:sp>
    </p:spTree>
    <p:extLst>
      <p:ext uri="{BB962C8B-B14F-4D97-AF65-F5344CB8AC3E}">
        <p14:creationId xmlns:p14="http://schemas.microsoft.com/office/powerpoint/2010/main" val="269120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7</a:t>
            </a:fld>
            <a:endParaRPr lang="fr-FR"/>
          </a:p>
        </p:txBody>
      </p:sp>
      <p:pic>
        <p:nvPicPr>
          <p:cNvPr id="3" name="Image 2"/>
          <p:cNvPicPr>
            <a:picLocks noChangeAspect="1"/>
          </p:cNvPicPr>
          <p:nvPr/>
        </p:nvPicPr>
        <p:blipFill>
          <a:blip r:embed="rId2" cstate="print"/>
          <a:stretch>
            <a:fillRect/>
          </a:stretch>
        </p:blipFill>
        <p:spPr>
          <a:xfrm>
            <a:off x="8670515" y="32847"/>
            <a:ext cx="429693" cy="466262"/>
          </a:xfrm>
          <a:prstGeom prst="rect">
            <a:avLst/>
          </a:prstGeom>
        </p:spPr>
      </p:pic>
      <p:sp>
        <p:nvSpPr>
          <p:cNvPr id="7" name="Ellipse 6"/>
          <p:cNvSpPr/>
          <p:nvPr/>
        </p:nvSpPr>
        <p:spPr>
          <a:xfrm>
            <a:off x="1905919" y="2954736"/>
            <a:ext cx="1479827" cy="618434"/>
          </a:xfrm>
          <a:prstGeom prst="ellipse">
            <a:avLst/>
          </a:prstGeom>
          <a:ln/>
        </p:spPr>
        <p:style>
          <a:lnRef idx="1">
            <a:schemeClr val="accent6"/>
          </a:lnRef>
          <a:fillRef idx="2">
            <a:schemeClr val="accent6"/>
          </a:fillRef>
          <a:effectRef idx="1">
            <a:schemeClr val="accent6"/>
          </a:effectRef>
          <a:fontRef idx="minor">
            <a:schemeClr val="dk1"/>
          </a:fontRef>
        </p:style>
        <p:txBody>
          <a:bodyPr lIns="0" tIns="46800" rIns="0" bIns="93600" rtlCol="0" anchor="ctr"/>
          <a:lstStyle/>
          <a:p>
            <a:pPr algn="ctr"/>
            <a:r>
              <a:rPr lang="en-GB" sz="1600" dirty="0">
                <a:solidFill>
                  <a:schemeClr val="tx1"/>
                </a:solidFill>
              </a:rPr>
              <a:t>The theory of physics</a:t>
            </a:r>
          </a:p>
        </p:txBody>
      </p:sp>
      <p:cxnSp>
        <p:nvCxnSpPr>
          <p:cNvPr id="9" name="Connecteur en arc 8"/>
          <p:cNvCxnSpPr>
            <a:stCxn id="7" idx="0"/>
          </p:cNvCxnSpPr>
          <p:nvPr/>
        </p:nvCxnSpPr>
        <p:spPr>
          <a:xfrm rot="5400000" flipH="1" flipV="1">
            <a:off x="3442589" y="1393202"/>
            <a:ext cx="764779" cy="2358291"/>
          </a:xfrm>
          <a:prstGeom prst="curvedConnector2">
            <a:avLst/>
          </a:prstGeom>
          <a:ln w="12700">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3331294" y="2175418"/>
            <a:ext cx="572492" cy="338554"/>
          </a:xfrm>
          <a:prstGeom prst="rect">
            <a:avLst/>
          </a:prstGeom>
          <a:solidFill>
            <a:srgbClr val="FFFFFF"/>
          </a:solidFill>
          <a:ln>
            <a:noFill/>
          </a:ln>
        </p:spPr>
        <p:txBody>
          <a:bodyPr wrap="none" rtlCol="0">
            <a:spAutoFit/>
          </a:bodyPr>
          <a:lstStyle/>
          <a:p>
            <a:r>
              <a:rPr lang="en-GB" sz="1600" dirty="0">
                <a:solidFill>
                  <a:srgbClr val="000090"/>
                </a:solidFill>
              </a:rPr>
              <a:t>type</a:t>
            </a:r>
          </a:p>
        </p:txBody>
      </p:sp>
      <p:sp>
        <p:nvSpPr>
          <p:cNvPr id="4" name="ZoneTexte 3"/>
          <p:cNvSpPr txBox="1"/>
          <p:nvPr/>
        </p:nvSpPr>
        <p:spPr>
          <a:xfrm>
            <a:off x="1563572" y="1485952"/>
            <a:ext cx="760208" cy="369332"/>
          </a:xfrm>
          <a:prstGeom prst="rect">
            <a:avLst/>
          </a:prstGeom>
          <a:noFill/>
        </p:spPr>
        <p:txBody>
          <a:bodyPr wrap="none" rtlCol="0">
            <a:spAutoFit/>
          </a:bodyPr>
          <a:lstStyle/>
          <a:p>
            <a:r>
              <a:rPr lang="fr-FR" u="sng" dirty="0"/>
              <a:t>Graph</a:t>
            </a:r>
          </a:p>
        </p:txBody>
      </p:sp>
      <p:sp>
        <p:nvSpPr>
          <p:cNvPr id="27" name="Ellipse 26"/>
          <p:cNvSpPr/>
          <p:nvPr/>
        </p:nvSpPr>
        <p:spPr>
          <a:xfrm>
            <a:off x="4984842" y="2060722"/>
            <a:ext cx="1327426" cy="295457"/>
          </a:xfrm>
          <a:prstGeom prst="ellipse">
            <a:avLst/>
          </a:prstGeom>
          <a:ln/>
        </p:spPr>
        <p:style>
          <a:lnRef idx="1">
            <a:schemeClr val="accent6"/>
          </a:lnRef>
          <a:fillRef idx="2">
            <a:schemeClr val="accent6"/>
          </a:fillRef>
          <a:effectRef idx="1">
            <a:schemeClr val="accent6"/>
          </a:effectRef>
          <a:fontRef idx="minor">
            <a:schemeClr val="dk1"/>
          </a:fontRef>
        </p:style>
        <p:txBody>
          <a:bodyPr lIns="0" tIns="46800" rIns="0" bIns="93600" rtlCol="0" anchor="ctr"/>
          <a:lstStyle/>
          <a:p>
            <a:pPr algn="ctr"/>
            <a:r>
              <a:rPr lang="en-GB" sz="1600" dirty="0">
                <a:solidFill>
                  <a:schemeClr val="tx1"/>
                </a:solidFill>
              </a:rPr>
              <a:t>Text</a:t>
            </a:r>
          </a:p>
        </p:txBody>
      </p:sp>
      <p:cxnSp>
        <p:nvCxnSpPr>
          <p:cNvPr id="44" name="Connecteur en arc 43"/>
          <p:cNvCxnSpPr>
            <a:stCxn id="7" idx="6"/>
            <a:endCxn id="46" idx="2"/>
          </p:cNvCxnSpPr>
          <p:nvPr/>
        </p:nvCxnSpPr>
        <p:spPr>
          <a:xfrm flipV="1">
            <a:off x="3385746" y="2935112"/>
            <a:ext cx="1817757" cy="328841"/>
          </a:xfrm>
          <a:prstGeom prst="curvedConnector3">
            <a:avLst>
              <a:gd name="adj1" fmla="val 50000"/>
            </a:avLst>
          </a:prstGeom>
          <a:ln w="12700">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ZoneTexte 44"/>
          <p:cNvSpPr txBox="1"/>
          <p:nvPr/>
        </p:nvSpPr>
        <p:spPr>
          <a:xfrm>
            <a:off x="3748738" y="2957297"/>
            <a:ext cx="823262" cy="338554"/>
          </a:xfrm>
          <a:prstGeom prst="rect">
            <a:avLst/>
          </a:prstGeom>
          <a:solidFill>
            <a:srgbClr val="FFFFFF"/>
          </a:solidFill>
          <a:ln>
            <a:noFill/>
          </a:ln>
        </p:spPr>
        <p:txBody>
          <a:bodyPr wrap="none" rtlCol="0">
            <a:spAutoFit/>
          </a:bodyPr>
          <a:lstStyle/>
          <a:p>
            <a:r>
              <a:rPr lang="en-GB" sz="1600" dirty="0">
                <a:solidFill>
                  <a:srgbClr val="000090"/>
                </a:solidFill>
              </a:rPr>
              <a:t>creator</a:t>
            </a:r>
          </a:p>
        </p:txBody>
      </p:sp>
      <p:sp>
        <p:nvSpPr>
          <p:cNvPr id="46" name="Ellipse 45"/>
          <p:cNvSpPr/>
          <p:nvPr/>
        </p:nvSpPr>
        <p:spPr>
          <a:xfrm>
            <a:off x="5203503" y="2787383"/>
            <a:ext cx="1327426" cy="295457"/>
          </a:xfrm>
          <a:prstGeom prst="ellipse">
            <a:avLst/>
          </a:prstGeom>
          <a:ln/>
        </p:spPr>
        <p:style>
          <a:lnRef idx="1">
            <a:schemeClr val="accent6"/>
          </a:lnRef>
          <a:fillRef idx="2">
            <a:schemeClr val="accent6"/>
          </a:fillRef>
          <a:effectRef idx="1">
            <a:schemeClr val="accent6"/>
          </a:effectRef>
          <a:fontRef idx="minor">
            <a:schemeClr val="dk1"/>
          </a:fontRef>
        </p:style>
        <p:txBody>
          <a:bodyPr lIns="0" tIns="46800" rIns="0" bIns="93600" rtlCol="0" anchor="ctr"/>
          <a:lstStyle/>
          <a:p>
            <a:pPr algn="ctr"/>
            <a:r>
              <a:rPr lang="en-GB" sz="1600" dirty="0" err="1">
                <a:solidFill>
                  <a:schemeClr val="tx1"/>
                </a:solidFill>
              </a:rPr>
              <a:t>Duhem</a:t>
            </a:r>
            <a:endParaRPr lang="en-GB" sz="1600" dirty="0">
              <a:solidFill>
                <a:schemeClr val="tx1"/>
              </a:solidFill>
            </a:endParaRPr>
          </a:p>
        </p:txBody>
      </p:sp>
      <p:cxnSp>
        <p:nvCxnSpPr>
          <p:cNvPr id="49" name="Connecteur en arc 48"/>
          <p:cNvCxnSpPr>
            <a:stCxn id="7" idx="5"/>
          </p:cNvCxnSpPr>
          <p:nvPr/>
        </p:nvCxnSpPr>
        <p:spPr>
          <a:xfrm rot="16200000" flipH="1">
            <a:off x="4169681" y="2481950"/>
            <a:ext cx="251235" cy="2252537"/>
          </a:xfrm>
          <a:prstGeom prst="curvedConnector2">
            <a:avLst/>
          </a:prstGeom>
          <a:ln w="12700">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ZoneTexte 49"/>
          <p:cNvSpPr txBox="1"/>
          <p:nvPr/>
        </p:nvSpPr>
        <p:spPr>
          <a:xfrm>
            <a:off x="4057954" y="3498426"/>
            <a:ext cx="834784" cy="338554"/>
          </a:xfrm>
          <a:prstGeom prst="rect">
            <a:avLst/>
          </a:prstGeom>
          <a:solidFill>
            <a:srgbClr val="FFFFFF"/>
          </a:solidFill>
          <a:ln>
            <a:noFill/>
          </a:ln>
        </p:spPr>
        <p:txBody>
          <a:bodyPr wrap="none" rtlCol="0">
            <a:spAutoFit/>
          </a:bodyPr>
          <a:lstStyle/>
          <a:p>
            <a:r>
              <a:rPr lang="en-GB" sz="1600" dirty="0">
                <a:solidFill>
                  <a:srgbClr val="000090"/>
                </a:solidFill>
              </a:rPr>
              <a:t>subject</a:t>
            </a:r>
          </a:p>
        </p:txBody>
      </p:sp>
      <p:sp>
        <p:nvSpPr>
          <p:cNvPr id="51" name="Ellipse 50"/>
          <p:cNvSpPr/>
          <p:nvPr/>
        </p:nvSpPr>
        <p:spPr>
          <a:xfrm>
            <a:off x="5402285" y="3604600"/>
            <a:ext cx="1327426" cy="295457"/>
          </a:xfrm>
          <a:prstGeom prst="ellipse">
            <a:avLst/>
          </a:prstGeom>
          <a:ln/>
        </p:spPr>
        <p:style>
          <a:lnRef idx="1">
            <a:schemeClr val="accent6"/>
          </a:lnRef>
          <a:fillRef idx="2">
            <a:schemeClr val="accent6"/>
          </a:fillRef>
          <a:effectRef idx="1">
            <a:schemeClr val="accent6"/>
          </a:effectRef>
          <a:fontRef idx="minor">
            <a:schemeClr val="dk1"/>
          </a:fontRef>
        </p:style>
        <p:txBody>
          <a:bodyPr lIns="0" tIns="46800" rIns="0" bIns="93600" rtlCol="0" anchor="ctr"/>
          <a:lstStyle/>
          <a:p>
            <a:pPr algn="ctr"/>
            <a:r>
              <a:rPr lang="en-GB" sz="1600" dirty="0">
                <a:solidFill>
                  <a:schemeClr val="tx1"/>
                </a:solidFill>
              </a:rPr>
              <a:t>Physics</a:t>
            </a:r>
          </a:p>
        </p:txBody>
      </p:sp>
      <p:cxnSp>
        <p:nvCxnSpPr>
          <p:cNvPr id="54" name="Connecteur en arc 53"/>
          <p:cNvCxnSpPr>
            <a:stCxn id="7" idx="4"/>
          </p:cNvCxnSpPr>
          <p:nvPr/>
        </p:nvCxnSpPr>
        <p:spPr>
          <a:xfrm rot="16200000" flipH="1">
            <a:off x="3379106" y="2839897"/>
            <a:ext cx="913833" cy="2380378"/>
          </a:xfrm>
          <a:prstGeom prst="curvedConnector2">
            <a:avLst/>
          </a:prstGeom>
          <a:ln w="12700">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ZoneTexte 54"/>
          <p:cNvSpPr txBox="1"/>
          <p:nvPr/>
        </p:nvSpPr>
        <p:spPr>
          <a:xfrm>
            <a:off x="3364425" y="4130114"/>
            <a:ext cx="584014" cy="338554"/>
          </a:xfrm>
          <a:prstGeom prst="rect">
            <a:avLst/>
          </a:prstGeom>
          <a:solidFill>
            <a:srgbClr val="FFFFFF"/>
          </a:solidFill>
          <a:ln>
            <a:noFill/>
          </a:ln>
        </p:spPr>
        <p:txBody>
          <a:bodyPr wrap="none" rtlCol="0">
            <a:spAutoFit/>
          </a:bodyPr>
          <a:lstStyle/>
          <a:p>
            <a:r>
              <a:rPr lang="en-GB" sz="1600" dirty="0">
                <a:solidFill>
                  <a:srgbClr val="000090"/>
                </a:solidFill>
              </a:rPr>
              <a:t>date</a:t>
            </a:r>
          </a:p>
        </p:txBody>
      </p:sp>
      <p:sp>
        <p:nvSpPr>
          <p:cNvPr id="56" name="Ellipse 55"/>
          <p:cNvSpPr/>
          <p:nvPr/>
        </p:nvSpPr>
        <p:spPr>
          <a:xfrm>
            <a:off x="5006929" y="4357766"/>
            <a:ext cx="1172817" cy="295457"/>
          </a:xfrm>
          <a:prstGeom prst="ellipse">
            <a:avLst/>
          </a:prstGeom>
          <a:ln/>
        </p:spPr>
        <p:style>
          <a:lnRef idx="1">
            <a:schemeClr val="accent6"/>
          </a:lnRef>
          <a:fillRef idx="2">
            <a:schemeClr val="accent6"/>
          </a:fillRef>
          <a:effectRef idx="1">
            <a:schemeClr val="accent6"/>
          </a:effectRef>
          <a:fontRef idx="minor">
            <a:schemeClr val="dk1"/>
          </a:fontRef>
        </p:style>
        <p:txBody>
          <a:bodyPr lIns="0" tIns="46800" rIns="0" bIns="93600" rtlCol="0" anchor="ctr"/>
          <a:lstStyle/>
          <a:p>
            <a:pPr algn="ctr"/>
            <a:r>
              <a:rPr lang="en-GB" sz="1600" dirty="0">
                <a:solidFill>
                  <a:schemeClr val="tx1"/>
                </a:solidFill>
              </a:rPr>
              <a:t>2007</a:t>
            </a:r>
          </a:p>
        </p:txBody>
      </p:sp>
      <p:sp>
        <p:nvSpPr>
          <p:cNvPr id="20" name="ZoneTexte 19"/>
          <p:cNvSpPr txBox="1"/>
          <p:nvPr/>
        </p:nvSpPr>
        <p:spPr>
          <a:xfrm>
            <a:off x="54429" y="36286"/>
            <a:ext cx="3179927" cy="461665"/>
          </a:xfrm>
          <a:prstGeom prst="rect">
            <a:avLst/>
          </a:prstGeom>
          <a:noFill/>
        </p:spPr>
        <p:txBody>
          <a:bodyPr wrap="none" rtlCol="0">
            <a:spAutoFit/>
          </a:bodyPr>
          <a:lstStyle/>
          <a:p>
            <a:r>
              <a:rPr lang="en-GB" sz="2400" dirty="0">
                <a:solidFill>
                  <a:srgbClr val="800000"/>
                </a:solidFill>
                <a:latin typeface="Arial Black"/>
                <a:cs typeface="Arial Black"/>
              </a:rPr>
              <a:t>Knowledge Graph</a:t>
            </a:r>
          </a:p>
        </p:txBody>
      </p:sp>
    </p:spTree>
    <p:extLst>
      <p:ext uri="{BB962C8B-B14F-4D97-AF65-F5344CB8AC3E}">
        <p14:creationId xmlns:p14="http://schemas.microsoft.com/office/powerpoint/2010/main" val="17590795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à coins arrondis 63"/>
          <p:cNvSpPr/>
          <p:nvPr/>
        </p:nvSpPr>
        <p:spPr>
          <a:xfrm>
            <a:off x="5869091" y="899528"/>
            <a:ext cx="3173611" cy="2109698"/>
          </a:xfrm>
          <a:prstGeom prst="roundRect">
            <a:avLst/>
          </a:prstGeom>
          <a:solidFill>
            <a:schemeClr val="accent3">
              <a:lumMod val="20000"/>
              <a:lumOff val="80000"/>
            </a:schemeClr>
          </a:solidFill>
          <a:ln>
            <a:solidFill>
              <a:srgbClr val="7793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à coins arrondis 19"/>
          <p:cNvSpPr/>
          <p:nvPr/>
        </p:nvSpPr>
        <p:spPr>
          <a:xfrm>
            <a:off x="469081" y="1121308"/>
            <a:ext cx="4211521" cy="2574432"/>
          </a:xfrm>
          <a:prstGeom prst="roundRect">
            <a:avLst/>
          </a:prstGeom>
          <a:solidFill>
            <a:schemeClr val="accent1">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Espace réservé du numéro de diapositive 1"/>
          <p:cNvSpPr>
            <a:spLocks noGrp="1"/>
          </p:cNvSpPr>
          <p:nvPr>
            <p:ph type="sldNum" sz="quarter" idx="12"/>
          </p:nvPr>
        </p:nvSpPr>
        <p:spPr/>
        <p:txBody>
          <a:bodyPr/>
          <a:lstStyle/>
          <a:p>
            <a:pPr>
              <a:defRPr/>
            </a:pPr>
            <a:fld id="{974359B2-965F-1B4D-ACDA-910299BF28A1}" type="slidenum">
              <a:rPr lang="fr-FR" smtClean="0"/>
              <a:pPr>
                <a:defRPr/>
              </a:pPr>
              <a:t>8</a:t>
            </a:fld>
            <a:endParaRPr lang="fr-FR"/>
          </a:p>
        </p:txBody>
      </p:sp>
      <p:pic>
        <p:nvPicPr>
          <p:cNvPr id="3" name="Image 2"/>
          <p:cNvPicPr>
            <a:picLocks noChangeAspect="1"/>
          </p:cNvPicPr>
          <p:nvPr/>
        </p:nvPicPr>
        <p:blipFill>
          <a:blip r:embed="rId2" cstate="print"/>
          <a:stretch>
            <a:fillRect/>
          </a:stretch>
        </p:blipFill>
        <p:spPr>
          <a:xfrm>
            <a:off x="8670515" y="32847"/>
            <a:ext cx="429693" cy="466262"/>
          </a:xfrm>
          <a:prstGeom prst="rect">
            <a:avLst/>
          </a:prstGeom>
        </p:spPr>
      </p:pic>
      <p:sp>
        <p:nvSpPr>
          <p:cNvPr id="7" name="Ellipse 6"/>
          <p:cNvSpPr/>
          <p:nvPr/>
        </p:nvSpPr>
        <p:spPr>
          <a:xfrm>
            <a:off x="614991" y="2232514"/>
            <a:ext cx="1479827" cy="618434"/>
          </a:xfrm>
          <a:prstGeom prst="ellipse">
            <a:avLst/>
          </a:prstGeom>
          <a:ln/>
        </p:spPr>
        <p:style>
          <a:lnRef idx="1">
            <a:schemeClr val="accent6"/>
          </a:lnRef>
          <a:fillRef idx="2">
            <a:schemeClr val="accent6"/>
          </a:fillRef>
          <a:effectRef idx="1">
            <a:schemeClr val="accent6"/>
          </a:effectRef>
          <a:fontRef idx="minor">
            <a:schemeClr val="dk1"/>
          </a:fontRef>
        </p:style>
        <p:txBody>
          <a:bodyPr lIns="0" tIns="46800" rIns="0" bIns="93600" rtlCol="0" anchor="ctr"/>
          <a:lstStyle/>
          <a:p>
            <a:pPr algn="ctr"/>
            <a:r>
              <a:rPr lang="en-GB" sz="1600" dirty="0">
                <a:solidFill>
                  <a:schemeClr val="tx1"/>
                </a:solidFill>
              </a:rPr>
              <a:t>The theory of physics</a:t>
            </a:r>
          </a:p>
        </p:txBody>
      </p:sp>
      <p:cxnSp>
        <p:nvCxnSpPr>
          <p:cNvPr id="9" name="Connecteur en arc 8"/>
          <p:cNvCxnSpPr>
            <a:stCxn id="7" idx="0"/>
            <a:endCxn id="27" idx="2"/>
          </p:cNvCxnSpPr>
          <p:nvPr/>
        </p:nvCxnSpPr>
        <p:spPr>
          <a:xfrm rot="5400000" flipH="1" flipV="1">
            <a:off x="1584739" y="1231490"/>
            <a:ext cx="771190" cy="1230858"/>
          </a:xfrm>
          <a:prstGeom prst="curvedConnector2">
            <a:avLst/>
          </a:prstGeom>
          <a:ln w="12700">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1679275" y="1303771"/>
            <a:ext cx="371496" cy="246221"/>
          </a:xfrm>
          <a:prstGeom prst="rect">
            <a:avLst/>
          </a:prstGeom>
          <a:noFill/>
          <a:ln>
            <a:noFill/>
          </a:ln>
        </p:spPr>
        <p:txBody>
          <a:bodyPr wrap="none" lIns="0" tIns="0" rIns="0" bIns="0" rtlCol="0">
            <a:spAutoFit/>
          </a:bodyPr>
          <a:lstStyle/>
          <a:p>
            <a:r>
              <a:rPr lang="en-GB" sz="1600" dirty="0">
                <a:solidFill>
                  <a:srgbClr val="000090"/>
                </a:solidFill>
              </a:rPr>
              <a:t>type</a:t>
            </a:r>
          </a:p>
        </p:txBody>
      </p:sp>
      <p:sp>
        <p:nvSpPr>
          <p:cNvPr id="4" name="ZoneTexte 3"/>
          <p:cNvSpPr txBox="1"/>
          <p:nvPr/>
        </p:nvSpPr>
        <p:spPr>
          <a:xfrm>
            <a:off x="605799" y="1161867"/>
            <a:ext cx="935998" cy="369332"/>
          </a:xfrm>
          <a:prstGeom prst="rect">
            <a:avLst/>
          </a:prstGeom>
          <a:noFill/>
        </p:spPr>
        <p:txBody>
          <a:bodyPr wrap="none" rtlCol="0">
            <a:spAutoFit/>
          </a:bodyPr>
          <a:lstStyle/>
          <a:p>
            <a:r>
              <a:rPr lang="fr-FR" u="sng" dirty="0"/>
              <a:t>K Graph</a:t>
            </a:r>
          </a:p>
        </p:txBody>
      </p:sp>
      <p:sp>
        <p:nvSpPr>
          <p:cNvPr id="27" name="Ellipse 26"/>
          <p:cNvSpPr/>
          <p:nvPr/>
        </p:nvSpPr>
        <p:spPr>
          <a:xfrm>
            <a:off x="2585763" y="1313595"/>
            <a:ext cx="1327426" cy="295457"/>
          </a:xfrm>
          <a:prstGeom prst="ellipse">
            <a:avLst/>
          </a:prstGeom>
          <a:ln/>
        </p:spPr>
        <p:style>
          <a:lnRef idx="1">
            <a:schemeClr val="accent6"/>
          </a:lnRef>
          <a:fillRef idx="2">
            <a:schemeClr val="accent6"/>
          </a:fillRef>
          <a:effectRef idx="1">
            <a:schemeClr val="accent6"/>
          </a:effectRef>
          <a:fontRef idx="minor">
            <a:schemeClr val="dk1"/>
          </a:fontRef>
        </p:style>
        <p:txBody>
          <a:bodyPr lIns="0" tIns="46800" rIns="0" bIns="93600" rtlCol="0" anchor="ctr"/>
          <a:lstStyle/>
          <a:p>
            <a:pPr algn="ctr"/>
            <a:r>
              <a:rPr lang="en-GB" sz="1600" dirty="0">
                <a:solidFill>
                  <a:schemeClr val="tx1"/>
                </a:solidFill>
              </a:rPr>
              <a:t>Text</a:t>
            </a:r>
          </a:p>
        </p:txBody>
      </p:sp>
      <p:cxnSp>
        <p:nvCxnSpPr>
          <p:cNvPr id="44" name="Connecteur en arc 43"/>
          <p:cNvCxnSpPr>
            <a:stCxn id="7" idx="7"/>
            <a:endCxn id="46" idx="2"/>
          </p:cNvCxnSpPr>
          <p:nvPr/>
        </p:nvCxnSpPr>
        <p:spPr>
          <a:xfrm rot="5400000" flipH="1" flipV="1">
            <a:off x="2423127" y="1642961"/>
            <a:ext cx="135097" cy="1225146"/>
          </a:xfrm>
          <a:prstGeom prst="curvedConnector2">
            <a:avLst/>
          </a:prstGeom>
          <a:ln w="12700">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ZoneTexte 44"/>
          <p:cNvSpPr txBox="1"/>
          <p:nvPr/>
        </p:nvSpPr>
        <p:spPr>
          <a:xfrm>
            <a:off x="2134073" y="1893819"/>
            <a:ext cx="607137" cy="246221"/>
          </a:xfrm>
          <a:prstGeom prst="rect">
            <a:avLst/>
          </a:prstGeom>
          <a:noFill/>
          <a:ln>
            <a:noFill/>
          </a:ln>
        </p:spPr>
        <p:txBody>
          <a:bodyPr wrap="none" lIns="0" tIns="0" rIns="0" bIns="0" rtlCol="0">
            <a:spAutoFit/>
          </a:bodyPr>
          <a:lstStyle/>
          <a:p>
            <a:r>
              <a:rPr lang="en-GB" sz="1600" dirty="0">
                <a:solidFill>
                  <a:srgbClr val="000090"/>
                </a:solidFill>
              </a:rPr>
              <a:t>creator</a:t>
            </a:r>
          </a:p>
        </p:txBody>
      </p:sp>
      <p:sp>
        <p:nvSpPr>
          <p:cNvPr id="46" name="Ellipse 45"/>
          <p:cNvSpPr/>
          <p:nvPr/>
        </p:nvSpPr>
        <p:spPr>
          <a:xfrm>
            <a:off x="3103248" y="2040256"/>
            <a:ext cx="1327426" cy="295457"/>
          </a:xfrm>
          <a:prstGeom prst="ellipse">
            <a:avLst/>
          </a:prstGeom>
          <a:ln/>
        </p:spPr>
        <p:style>
          <a:lnRef idx="1">
            <a:schemeClr val="accent6"/>
          </a:lnRef>
          <a:fillRef idx="2">
            <a:schemeClr val="accent6"/>
          </a:fillRef>
          <a:effectRef idx="1">
            <a:schemeClr val="accent6"/>
          </a:effectRef>
          <a:fontRef idx="minor">
            <a:schemeClr val="dk1"/>
          </a:fontRef>
        </p:style>
        <p:txBody>
          <a:bodyPr lIns="0" tIns="46800" rIns="0" bIns="93600" rtlCol="0" anchor="ctr"/>
          <a:lstStyle/>
          <a:p>
            <a:pPr algn="ctr"/>
            <a:r>
              <a:rPr lang="en-GB" sz="1600" dirty="0" err="1">
                <a:solidFill>
                  <a:schemeClr val="tx1"/>
                </a:solidFill>
              </a:rPr>
              <a:t>Duhem</a:t>
            </a:r>
            <a:endParaRPr lang="en-GB" sz="1600" dirty="0">
              <a:solidFill>
                <a:schemeClr val="tx1"/>
              </a:solidFill>
            </a:endParaRPr>
          </a:p>
        </p:txBody>
      </p:sp>
      <p:cxnSp>
        <p:nvCxnSpPr>
          <p:cNvPr id="49" name="Connecteur en arc 48"/>
          <p:cNvCxnSpPr>
            <a:stCxn id="7" idx="5"/>
            <a:endCxn id="51" idx="2"/>
          </p:cNvCxnSpPr>
          <p:nvPr/>
        </p:nvCxnSpPr>
        <p:spPr>
          <a:xfrm rot="16200000" flipH="1">
            <a:off x="2501983" y="2136498"/>
            <a:ext cx="130403" cy="1378165"/>
          </a:xfrm>
          <a:prstGeom prst="curvedConnector2">
            <a:avLst/>
          </a:prstGeom>
          <a:ln w="12700">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ZoneTexte 49"/>
          <p:cNvSpPr txBox="1"/>
          <p:nvPr/>
        </p:nvSpPr>
        <p:spPr>
          <a:xfrm>
            <a:off x="2405935" y="2589423"/>
            <a:ext cx="602729" cy="246221"/>
          </a:xfrm>
          <a:prstGeom prst="rect">
            <a:avLst/>
          </a:prstGeom>
          <a:noFill/>
          <a:ln>
            <a:noFill/>
          </a:ln>
        </p:spPr>
        <p:txBody>
          <a:bodyPr wrap="none" lIns="0" tIns="0" rIns="0" bIns="0" rtlCol="0">
            <a:spAutoFit/>
          </a:bodyPr>
          <a:lstStyle/>
          <a:p>
            <a:r>
              <a:rPr lang="en-GB" sz="1600" dirty="0">
                <a:solidFill>
                  <a:srgbClr val="000090"/>
                </a:solidFill>
              </a:rPr>
              <a:t>subject</a:t>
            </a:r>
          </a:p>
        </p:txBody>
      </p:sp>
      <p:sp>
        <p:nvSpPr>
          <p:cNvPr id="51" name="Ellipse 50"/>
          <p:cNvSpPr/>
          <p:nvPr/>
        </p:nvSpPr>
        <p:spPr>
          <a:xfrm>
            <a:off x="3256267" y="2743054"/>
            <a:ext cx="1327426" cy="295457"/>
          </a:xfrm>
          <a:prstGeom prst="ellipse">
            <a:avLst/>
          </a:prstGeom>
          <a:ln/>
        </p:spPr>
        <p:style>
          <a:lnRef idx="1">
            <a:schemeClr val="accent6"/>
          </a:lnRef>
          <a:fillRef idx="2">
            <a:schemeClr val="accent6"/>
          </a:fillRef>
          <a:effectRef idx="1">
            <a:schemeClr val="accent6"/>
          </a:effectRef>
          <a:fontRef idx="minor">
            <a:schemeClr val="dk1"/>
          </a:fontRef>
        </p:style>
        <p:txBody>
          <a:bodyPr lIns="0" tIns="46800" rIns="0" bIns="93600" rtlCol="0" anchor="ctr"/>
          <a:lstStyle/>
          <a:p>
            <a:pPr algn="ctr"/>
            <a:r>
              <a:rPr lang="en-GB" sz="1600" dirty="0">
                <a:solidFill>
                  <a:schemeClr val="tx1"/>
                </a:solidFill>
              </a:rPr>
              <a:t>Physics</a:t>
            </a:r>
          </a:p>
        </p:txBody>
      </p:sp>
      <p:cxnSp>
        <p:nvCxnSpPr>
          <p:cNvPr id="54" name="Connecteur en arc 53"/>
          <p:cNvCxnSpPr>
            <a:stCxn id="7" idx="4"/>
            <a:endCxn id="56" idx="2"/>
          </p:cNvCxnSpPr>
          <p:nvPr/>
        </p:nvCxnSpPr>
        <p:spPr>
          <a:xfrm rot="16200000" flipH="1">
            <a:off x="1831549" y="2374303"/>
            <a:ext cx="529837" cy="1483125"/>
          </a:xfrm>
          <a:prstGeom prst="curvedConnector2">
            <a:avLst/>
          </a:prstGeom>
          <a:ln w="12700">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ZoneTexte 54"/>
          <p:cNvSpPr txBox="1"/>
          <p:nvPr/>
        </p:nvSpPr>
        <p:spPr>
          <a:xfrm>
            <a:off x="2064077" y="3021216"/>
            <a:ext cx="376906" cy="246221"/>
          </a:xfrm>
          <a:prstGeom prst="rect">
            <a:avLst/>
          </a:prstGeom>
          <a:noFill/>
          <a:ln>
            <a:noFill/>
          </a:ln>
        </p:spPr>
        <p:txBody>
          <a:bodyPr wrap="none" lIns="0" tIns="0" rIns="0" bIns="0" rtlCol="0">
            <a:spAutoFit/>
          </a:bodyPr>
          <a:lstStyle/>
          <a:p>
            <a:r>
              <a:rPr lang="en-GB" sz="1600" dirty="0">
                <a:solidFill>
                  <a:srgbClr val="000090"/>
                </a:solidFill>
              </a:rPr>
              <a:t>date</a:t>
            </a:r>
          </a:p>
        </p:txBody>
      </p:sp>
      <p:sp>
        <p:nvSpPr>
          <p:cNvPr id="56" name="Ellipse 55"/>
          <p:cNvSpPr/>
          <p:nvPr/>
        </p:nvSpPr>
        <p:spPr>
          <a:xfrm>
            <a:off x="2838030" y="3233056"/>
            <a:ext cx="1172817" cy="295457"/>
          </a:xfrm>
          <a:prstGeom prst="ellipse">
            <a:avLst/>
          </a:prstGeom>
          <a:ln/>
        </p:spPr>
        <p:style>
          <a:lnRef idx="1">
            <a:schemeClr val="accent6"/>
          </a:lnRef>
          <a:fillRef idx="2">
            <a:schemeClr val="accent6"/>
          </a:fillRef>
          <a:effectRef idx="1">
            <a:schemeClr val="accent6"/>
          </a:effectRef>
          <a:fontRef idx="minor">
            <a:schemeClr val="dk1"/>
          </a:fontRef>
        </p:style>
        <p:txBody>
          <a:bodyPr lIns="0" tIns="46800" rIns="0" bIns="93600" rtlCol="0" anchor="ctr"/>
          <a:lstStyle/>
          <a:p>
            <a:pPr algn="ctr"/>
            <a:r>
              <a:rPr lang="en-GB" sz="1600" dirty="0">
                <a:solidFill>
                  <a:schemeClr val="tx1"/>
                </a:solidFill>
              </a:rPr>
              <a:t>2007</a:t>
            </a:r>
          </a:p>
        </p:txBody>
      </p:sp>
      <p:cxnSp>
        <p:nvCxnSpPr>
          <p:cNvPr id="42" name="Connecteur en arc 41"/>
          <p:cNvCxnSpPr>
            <a:stCxn id="46" idx="6"/>
            <a:endCxn id="48" idx="2"/>
          </p:cNvCxnSpPr>
          <p:nvPr/>
        </p:nvCxnSpPr>
        <p:spPr>
          <a:xfrm flipV="1">
            <a:off x="4430674" y="1795104"/>
            <a:ext cx="1785543" cy="392881"/>
          </a:xfrm>
          <a:prstGeom prst="curvedConnector3">
            <a:avLst>
              <a:gd name="adj1" fmla="val 50000"/>
            </a:avLst>
          </a:prstGeom>
          <a:ln w="12700">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47" name="ZoneTexte 46"/>
          <p:cNvSpPr txBox="1"/>
          <p:nvPr/>
        </p:nvSpPr>
        <p:spPr>
          <a:xfrm>
            <a:off x="8025565" y="904358"/>
            <a:ext cx="935998" cy="369332"/>
          </a:xfrm>
          <a:prstGeom prst="rect">
            <a:avLst/>
          </a:prstGeom>
          <a:noFill/>
        </p:spPr>
        <p:txBody>
          <a:bodyPr wrap="none" rtlCol="0">
            <a:spAutoFit/>
          </a:bodyPr>
          <a:lstStyle/>
          <a:p>
            <a:r>
              <a:rPr lang="fr-FR" u="sng" dirty="0"/>
              <a:t>K Graph</a:t>
            </a:r>
          </a:p>
        </p:txBody>
      </p:sp>
      <p:sp>
        <p:nvSpPr>
          <p:cNvPr id="48" name="Ellipse 47"/>
          <p:cNvSpPr/>
          <p:nvPr/>
        </p:nvSpPr>
        <p:spPr>
          <a:xfrm>
            <a:off x="6216217" y="1647375"/>
            <a:ext cx="1327426" cy="295457"/>
          </a:xfrm>
          <a:prstGeom prst="ellipse">
            <a:avLst/>
          </a:prstGeom>
          <a:solidFill>
            <a:schemeClr val="accent3">
              <a:lumMod val="20000"/>
              <a:lumOff val="80000"/>
            </a:schemeClr>
          </a:solidFill>
          <a:ln>
            <a:solidFill>
              <a:schemeClr val="accent3">
                <a:lumMod val="75000"/>
              </a:schemeClr>
            </a:solidFill>
          </a:ln>
        </p:spPr>
        <p:style>
          <a:lnRef idx="1">
            <a:schemeClr val="accent6"/>
          </a:lnRef>
          <a:fillRef idx="2">
            <a:schemeClr val="accent6"/>
          </a:fillRef>
          <a:effectRef idx="1">
            <a:schemeClr val="accent6"/>
          </a:effectRef>
          <a:fontRef idx="minor">
            <a:schemeClr val="dk1"/>
          </a:fontRef>
        </p:style>
        <p:txBody>
          <a:bodyPr lIns="0" tIns="46800" rIns="0" bIns="93600" rtlCol="0" anchor="ctr"/>
          <a:lstStyle/>
          <a:p>
            <a:pPr algn="ctr"/>
            <a:r>
              <a:rPr lang="en-GB" sz="1600" dirty="0" err="1">
                <a:solidFill>
                  <a:schemeClr val="tx1"/>
                </a:solidFill>
              </a:rPr>
              <a:t>ns:Duhem</a:t>
            </a:r>
            <a:endParaRPr lang="en-GB" sz="1600" dirty="0">
              <a:solidFill>
                <a:schemeClr val="tx1"/>
              </a:solidFill>
            </a:endParaRPr>
          </a:p>
        </p:txBody>
      </p:sp>
      <p:cxnSp>
        <p:nvCxnSpPr>
          <p:cNvPr id="65" name="Connecteur en arc 64"/>
          <p:cNvCxnSpPr>
            <a:stCxn id="48" idx="4"/>
          </p:cNvCxnSpPr>
          <p:nvPr/>
        </p:nvCxnSpPr>
        <p:spPr>
          <a:xfrm rot="16200000" flipH="1">
            <a:off x="7405630" y="1417131"/>
            <a:ext cx="474693" cy="1526093"/>
          </a:xfrm>
          <a:prstGeom prst="curvedConnector2">
            <a:avLst/>
          </a:prstGeom>
          <a:ln w="1270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ZoneTexte 35"/>
          <p:cNvSpPr txBox="1"/>
          <p:nvPr/>
        </p:nvSpPr>
        <p:spPr>
          <a:xfrm rot="20538884">
            <a:off x="4613044" y="1675327"/>
            <a:ext cx="1313180" cy="369332"/>
          </a:xfrm>
          <a:prstGeom prst="rect">
            <a:avLst/>
          </a:prstGeom>
          <a:noFill/>
        </p:spPr>
        <p:txBody>
          <a:bodyPr wrap="none" rtlCol="0">
            <a:spAutoFit/>
          </a:bodyPr>
          <a:lstStyle/>
          <a:p>
            <a:r>
              <a:rPr lang="en-GB" dirty="0" err="1">
                <a:solidFill>
                  <a:srgbClr val="FF0000"/>
                </a:solidFill>
              </a:rPr>
              <a:t>owl:sameAs</a:t>
            </a:r>
            <a:endParaRPr lang="en-GB" dirty="0">
              <a:solidFill>
                <a:srgbClr val="FF0000"/>
              </a:solidFill>
            </a:endParaRPr>
          </a:p>
        </p:txBody>
      </p:sp>
      <p:cxnSp>
        <p:nvCxnSpPr>
          <p:cNvPr id="66" name="Connecteur en arc 65"/>
          <p:cNvCxnSpPr>
            <a:stCxn id="48" idx="7"/>
          </p:cNvCxnSpPr>
          <p:nvPr/>
        </p:nvCxnSpPr>
        <p:spPr>
          <a:xfrm rot="16200000" flipH="1">
            <a:off x="7896900" y="1142990"/>
            <a:ext cx="308744" cy="1404053"/>
          </a:xfrm>
          <a:prstGeom prst="curvedConnector4">
            <a:avLst>
              <a:gd name="adj1" fmla="val -74042"/>
              <a:gd name="adj2" fmla="val 56923"/>
            </a:avLst>
          </a:prstGeom>
          <a:ln w="1270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à coins arrondis 68"/>
          <p:cNvSpPr/>
          <p:nvPr/>
        </p:nvSpPr>
        <p:spPr>
          <a:xfrm>
            <a:off x="5212020" y="4336365"/>
            <a:ext cx="3564084" cy="2048226"/>
          </a:xfrm>
          <a:prstGeom prst="roundRect">
            <a:avLst/>
          </a:prstGeom>
          <a:solidFill>
            <a:schemeClr val="accent6">
              <a:lumMod val="20000"/>
              <a:lumOff val="80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ZoneTexte 69"/>
          <p:cNvSpPr txBox="1"/>
          <p:nvPr/>
        </p:nvSpPr>
        <p:spPr>
          <a:xfrm>
            <a:off x="7745185" y="4377430"/>
            <a:ext cx="935998" cy="369332"/>
          </a:xfrm>
          <a:prstGeom prst="rect">
            <a:avLst/>
          </a:prstGeom>
          <a:noFill/>
        </p:spPr>
        <p:txBody>
          <a:bodyPr wrap="none" rtlCol="0">
            <a:spAutoFit/>
          </a:bodyPr>
          <a:lstStyle/>
          <a:p>
            <a:r>
              <a:rPr lang="fr-FR" u="sng" dirty="0"/>
              <a:t>K Graph</a:t>
            </a:r>
          </a:p>
        </p:txBody>
      </p:sp>
      <p:sp>
        <p:nvSpPr>
          <p:cNvPr id="71" name="Ellipse 70"/>
          <p:cNvSpPr/>
          <p:nvPr/>
        </p:nvSpPr>
        <p:spPr>
          <a:xfrm>
            <a:off x="5434786" y="4581997"/>
            <a:ext cx="1327426" cy="295457"/>
          </a:xfrm>
          <a:prstGeom prst="ellipse">
            <a:avLst/>
          </a:prstGeom>
          <a:solidFill>
            <a:schemeClr val="accent6">
              <a:lumMod val="20000"/>
              <a:lumOff val="80000"/>
            </a:schemeClr>
          </a:solidFill>
          <a:ln>
            <a:solidFill>
              <a:srgbClr val="F79646"/>
            </a:solidFill>
          </a:ln>
        </p:spPr>
        <p:style>
          <a:lnRef idx="1">
            <a:schemeClr val="accent6"/>
          </a:lnRef>
          <a:fillRef idx="2">
            <a:schemeClr val="accent6"/>
          </a:fillRef>
          <a:effectRef idx="1">
            <a:schemeClr val="accent6"/>
          </a:effectRef>
          <a:fontRef idx="minor">
            <a:schemeClr val="dk1"/>
          </a:fontRef>
        </p:style>
        <p:txBody>
          <a:bodyPr lIns="0" tIns="46800" rIns="0" bIns="93600" rtlCol="0" anchor="ctr"/>
          <a:lstStyle/>
          <a:p>
            <a:pPr algn="ctr"/>
            <a:r>
              <a:rPr lang="en-GB" sz="1600" dirty="0" err="1">
                <a:solidFill>
                  <a:schemeClr val="tx1"/>
                </a:solidFill>
              </a:rPr>
              <a:t>ns:Science</a:t>
            </a:r>
            <a:endParaRPr lang="en-GB" sz="1600" dirty="0">
              <a:solidFill>
                <a:schemeClr val="tx1"/>
              </a:solidFill>
            </a:endParaRPr>
          </a:p>
        </p:txBody>
      </p:sp>
      <p:cxnSp>
        <p:nvCxnSpPr>
          <p:cNvPr id="72" name="Connecteur en arc 71"/>
          <p:cNvCxnSpPr>
            <a:stCxn id="71" idx="4"/>
          </p:cNvCxnSpPr>
          <p:nvPr/>
        </p:nvCxnSpPr>
        <p:spPr>
          <a:xfrm rot="16200000" flipH="1">
            <a:off x="6016995" y="4958958"/>
            <a:ext cx="975038" cy="812030"/>
          </a:xfrm>
          <a:prstGeom prst="curvedConnector3">
            <a:avLst>
              <a:gd name="adj1" fmla="val 50000"/>
            </a:avLst>
          </a:prstGeom>
          <a:ln w="12700">
            <a:solidFill>
              <a:srgbClr val="F7964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Connecteur en arc 72"/>
          <p:cNvCxnSpPr>
            <a:stCxn id="71" idx="3"/>
          </p:cNvCxnSpPr>
          <p:nvPr/>
        </p:nvCxnSpPr>
        <p:spPr>
          <a:xfrm rot="5400000">
            <a:off x="5026072" y="5187120"/>
            <a:ext cx="956047" cy="250176"/>
          </a:xfrm>
          <a:prstGeom prst="curvedConnector3">
            <a:avLst>
              <a:gd name="adj1" fmla="val 50000"/>
            </a:avLst>
          </a:prstGeom>
          <a:ln w="12700">
            <a:solidFill>
              <a:srgbClr val="F7964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Connecteur en arc 73"/>
          <p:cNvCxnSpPr>
            <a:stCxn id="51" idx="5"/>
            <a:endCxn id="71" idx="2"/>
          </p:cNvCxnSpPr>
          <p:nvPr/>
        </p:nvCxnSpPr>
        <p:spPr>
          <a:xfrm rot="16200000" flipH="1">
            <a:off x="4044799" y="3339739"/>
            <a:ext cx="1734484" cy="1045490"/>
          </a:xfrm>
          <a:prstGeom prst="curvedConnector2">
            <a:avLst/>
          </a:prstGeom>
          <a:ln w="12700">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77" name="ZoneTexte 76"/>
          <p:cNvSpPr txBox="1"/>
          <p:nvPr/>
        </p:nvSpPr>
        <p:spPr>
          <a:xfrm>
            <a:off x="4487061" y="3875582"/>
            <a:ext cx="1633781" cy="369332"/>
          </a:xfrm>
          <a:prstGeom prst="rect">
            <a:avLst/>
          </a:prstGeom>
          <a:noFill/>
        </p:spPr>
        <p:txBody>
          <a:bodyPr wrap="none" rtlCol="0">
            <a:spAutoFit/>
          </a:bodyPr>
          <a:lstStyle/>
          <a:p>
            <a:r>
              <a:rPr lang="en-GB" dirty="0" err="1">
                <a:solidFill>
                  <a:srgbClr val="FF0000"/>
                </a:solidFill>
              </a:rPr>
              <a:t>rdfs:subClassOf</a:t>
            </a:r>
            <a:endParaRPr lang="en-GB" dirty="0">
              <a:solidFill>
                <a:srgbClr val="FF0000"/>
              </a:solidFill>
            </a:endParaRPr>
          </a:p>
        </p:txBody>
      </p:sp>
      <p:sp>
        <p:nvSpPr>
          <p:cNvPr id="38" name="Rectangle à coins arrondis 37"/>
          <p:cNvSpPr/>
          <p:nvPr/>
        </p:nvSpPr>
        <p:spPr>
          <a:xfrm>
            <a:off x="243928" y="4065536"/>
            <a:ext cx="4211521" cy="2574432"/>
          </a:xfrm>
          <a:prstGeom prst="roundRect">
            <a:avLst/>
          </a:prstGeom>
          <a:solidFill>
            <a:schemeClr val="bg1">
              <a:lumMod val="9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Ellipse 38"/>
          <p:cNvSpPr/>
          <p:nvPr/>
        </p:nvSpPr>
        <p:spPr>
          <a:xfrm>
            <a:off x="469924" y="4753391"/>
            <a:ext cx="1479827" cy="618434"/>
          </a:xfrm>
          <a:prstGeom prst="ellipse">
            <a:avLst/>
          </a:prstGeom>
          <a:ln/>
        </p:spPr>
        <p:style>
          <a:lnRef idx="1">
            <a:schemeClr val="accent6"/>
          </a:lnRef>
          <a:fillRef idx="2">
            <a:schemeClr val="accent6"/>
          </a:fillRef>
          <a:effectRef idx="1">
            <a:schemeClr val="accent6"/>
          </a:effectRef>
          <a:fontRef idx="minor">
            <a:schemeClr val="dk1"/>
          </a:fontRef>
        </p:style>
        <p:txBody>
          <a:bodyPr lIns="0" tIns="46800" rIns="0" bIns="93600" rtlCol="0" anchor="ctr"/>
          <a:lstStyle/>
          <a:p>
            <a:pPr algn="ctr"/>
            <a:r>
              <a:rPr lang="en-GB" sz="1600" dirty="0">
                <a:solidFill>
                  <a:schemeClr val="tx1"/>
                </a:solidFill>
              </a:rPr>
              <a:t>The theory of physics</a:t>
            </a:r>
          </a:p>
        </p:txBody>
      </p:sp>
      <p:sp>
        <p:nvSpPr>
          <p:cNvPr id="43" name="ZoneTexte 42"/>
          <p:cNvSpPr txBox="1"/>
          <p:nvPr/>
        </p:nvSpPr>
        <p:spPr>
          <a:xfrm>
            <a:off x="334883" y="4128979"/>
            <a:ext cx="935998" cy="369332"/>
          </a:xfrm>
          <a:prstGeom prst="rect">
            <a:avLst/>
          </a:prstGeom>
          <a:noFill/>
        </p:spPr>
        <p:txBody>
          <a:bodyPr wrap="none" rtlCol="0">
            <a:spAutoFit/>
          </a:bodyPr>
          <a:lstStyle/>
          <a:p>
            <a:r>
              <a:rPr lang="fr-FR" u="sng" dirty="0"/>
              <a:t>K Graph</a:t>
            </a:r>
          </a:p>
        </p:txBody>
      </p:sp>
      <p:cxnSp>
        <p:nvCxnSpPr>
          <p:cNvPr id="53" name="Connecteur en arc 52"/>
          <p:cNvCxnSpPr>
            <a:stCxn id="39" idx="7"/>
            <a:endCxn id="58" idx="2"/>
          </p:cNvCxnSpPr>
          <p:nvPr/>
        </p:nvCxnSpPr>
        <p:spPr>
          <a:xfrm rot="5400000" flipH="1" flipV="1">
            <a:off x="1974865" y="4180985"/>
            <a:ext cx="421145" cy="904805"/>
          </a:xfrm>
          <a:prstGeom prst="curvedConnector2">
            <a:avLst/>
          </a:prstGeom>
          <a:ln w="12700">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57" name="ZoneTexte 56"/>
          <p:cNvSpPr txBox="1"/>
          <p:nvPr/>
        </p:nvSpPr>
        <p:spPr>
          <a:xfrm>
            <a:off x="1977564" y="4597766"/>
            <a:ext cx="562353" cy="246221"/>
          </a:xfrm>
          <a:prstGeom prst="rect">
            <a:avLst/>
          </a:prstGeom>
          <a:noFill/>
          <a:ln>
            <a:noFill/>
          </a:ln>
        </p:spPr>
        <p:txBody>
          <a:bodyPr wrap="none" lIns="0" tIns="0" rIns="0" bIns="0" rtlCol="0">
            <a:spAutoFit/>
          </a:bodyPr>
          <a:lstStyle/>
          <a:p>
            <a:r>
              <a:rPr lang="en-GB" sz="1600" dirty="0">
                <a:solidFill>
                  <a:srgbClr val="000090"/>
                </a:solidFill>
              </a:rPr>
              <a:t>author</a:t>
            </a:r>
          </a:p>
        </p:txBody>
      </p:sp>
      <p:sp>
        <p:nvSpPr>
          <p:cNvPr id="58" name="Ellipse 57"/>
          <p:cNvSpPr/>
          <p:nvPr/>
        </p:nvSpPr>
        <p:spPr>
          <a:xfrm>
            <a:off x="2637840" y="4275085"/>
            <a:ext cx="1327426" cy="295457"/>
          </a:xfrm>
          <a:prstGeom prst="ellipse">
            <a:avLst/>
          </a:prstGeom>
          <a:ln/>
        </p:spPr>
        <p:style>
          <a:lnRef idx="1">
            <a:schemeClr val="accent6"/>
          </a:lnRef>
          <a:fillRef idx="2">
            <a:schemeClr val="accent6"/>
          </a:fillRef>
          <a:effectRef idx="1">
            <a:schemeClr val="accent6"/>
          </a:effectRef>
          <a:fontRef idx="minor">
            <a:schemeClr val="dk1"/>
          </a:fontRef>
        </p:style>
        <p:txBody>
          <a:bodyPr lIns="0" tIns="46800" rIns="0" bIns="93600" rtlCol="0" anchor="ctr"/>
          <a:lstStyle/>
          <a:p>
            <a:pPr algn="ctr"/>
            <a:r>
              <a:rPr lang="en-GB" sz="1600" dirty="0" err="1">
                <a:solidFill>
                  <a:schemeClr val="tx1"/>
                </a:solidFill>
              </a:rPr>
              <a:t>Duhem</a:t>
            </a:r>
            <a:endParaRPr lang="en-GB" sz="1600" dirty="0">
              <a:solidFill>
                <a:schemeClr val="tx1"/>
              </a:solidFill>
            </a:endParaRPr>
          </a:p>
        </p:txBody>
      </p:sp>
      <p:cxnSp>
        <p:nvCxnSpPr>
          <p:cNvPr id="59" name="Connecteur en arc 58"/>
          <p:cNvCxnSpPr>
            <a:stCxn id="39" idx="5"/>
            <a:endCxn id="61" idx="2"/>
          </p:cNvCxnSpPr>
          <p:nvPr/>
        </p:nvCxnSpPr>
        <p:spPr>
          <a:xfrm rot="16200000" flipH="1">
            <a:off x="2105197" y="4909094"/>
            <a:ext cx="553754" cy="1298079"/>
          </a:xfrm>
          <a:prstGeom prst="curvedConnector2">
            <a:avLst/>
          </a:prstGeom>
          <a:ln w="12700">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ZoneTexte 59"/>
          <p:cNvSpPr txBox="1"/>
          <p:nvPr/>
        </p:nvSpPr>
        <p:spPr>
          <a:xfrm>
            <a:off x="2112138" y="5396348"/>
            <a:ext cx="602729" cy="246221"/>
          </a:xfrm>
          <a:prstGeom prst="rect">
            <a:avLst/>
          </a:prstGeom>
          <a:noFill/>
          <a:ln>
            <a:noFill/>
          </a:ln>
        </p:spPr>
        <p:txBody>
          <a:bodyPr wrap="none" lIns="0" tIns="0" rIns="0" bIns="0" rtlCol="0">
            <a:spAutoFit/>
          </a:bodyPr>
          <a:lstStyle/>
          <a:p>
            <a:r>
              <a:rPr lang="en-GB" sz="1600" dirty="0">
                <a:solidFill>
                  <a:srgbClr val="000090"/>
                </a:solidFill>
              </a:rPr>
              <a:t>subject</a:t>
            </a:r>
          </a:p>
        </p:txBody>
      </p:sp>
      <p:sp>
        <p:nvSpPr>
          <p:cNvPr id="61" name="Ellipse 60"/>
          <p:cNvSpPr/>
          <p:nvPr/>
        </p:nvSpPr>
        <p:spPr>
          <a:xfrm>
            <a:off x="3031114" y="5687282"/>
            <a:ext cx="1327426" cy="295457"/>
          </a:xfrm>
          <a:prstGeom prst="ellipse">
            <a:avLst/>
          </a:prstGeom>
          <a:ln/>
        </p:spPr>
        <p:style>
          <a:lnRef idx="1">
            <a:schemeClr val="accent6"/>
          </a:lnRef>
          <a:fillRef idx="2">
            <a:schemeClr val="accent6"/>
          </a:fillRef>
          <a:effectRef idx="1">
            <a:schemeClr val="accent6"/>
          </a:effectRef>
          <a:fontRef idx="minor">
            <a:schemeClr val="dk1"/>
          </a:fontRef>
        </p:style>
        <p:txBody>
          <a:bodyPr lIns="0" tIns="46800" rIns="0" bIns="93600" rtlCol="0" anchor="ctr"/>
          <a:lstStyle/>
          <a:p>
            <a:pPr algn="ctr"/>
            <a:r>
              <a:rPr lang="en-GB" sz="1600" dirty="0">
                <a:solidFill>
                  <a:schemeClr val="tx1"/>
                </a:solidFill>
              </a:rPr>
              <a:t>Physics</a:t>
            </a:r>
          </a:p>
        </p:txBody>
      </p:sp>
      <p:cxnSp>
        <p:nvCxnSpPr>
          <p:cNvPr id="62" name="Connecteur en arc 61"/>
          <p:cNvCxnSpPr>
            <a:stCxn id="39" idx="4"/>
            <a:endCxn id="67" idx="2"/>
          </p:cNvCxnSpPr>
          <p:nvPr/>
        </p:nvCxnSpPr>
        <p:spPr>
          <a:xfrm rot="16200000" flipH="1">
            <a:off x="1434763" y="5146899"/>
            <a:ext cx="953188" cy="1403039"/>
          </a:xfrm>
          <a:prstGeom prst="curvedConnector2">
            <a:avLst/>
          </a:prstGeom>
          <a:ln w="12700">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ZoneTexte 62"/>
          <p:cNvSpPr txBox="1"/>
          <p:nvPr/>
        </p:nvSpPr>
        <p:spPr>
          <a:xfrm>
            <a:off x="1896128" y="5908234"/>
            <a:ext cx="376906" cy="246221"/>
          </a:xfrm>
          <a:prstGeom prst="rect">
            <a:avLst/>
          </a:prstGeom>
          <a:noFill/>
          <a:ln>
            <a:noFill/>
          </a:ln>
        </p:spPr>
        <p:txBody>
          <a:bodyPr wrap="none" lIns="0" tIns="0" rIns="0" bIns="0" rtlCol="0">
            <a:spAutoFit/>
          </a:bodyPr>
          <a:lstStyle/>
          <a:p>
            <a:r>
              <a:rPr lang="en-GB" sz="1600" dirty="0">
                <a:solidFill>
                  <a:srgbClr val="000090"/>
                </a:solidFill>
              </a:rPr>
              <a:t>date</a:t>
            </a:r>
          </a:p>
        </p:txBody>
      </p:sp>
      <p:sp>
        <p:nvSpPr>
          <p:cNvPr id="67" name="Ellipse 66"/>
          <p:cNvSpPr/>
          <p:nvPr/>
        </p:nvSpPr>
        <p:spPr>
          <a:xfrm>
            <a:off x="2612877" y="6177284"/>
            <a:ext cx="1172817" cy="295457"/>
          </a:xfrm>
          <a:prstGeom prst="ellipse">
            <a:avLst/>
          </a:prstGeom>
          <a:ln/>
        </p:spPr>
        <p:style>
          <a:lnRef idx="1">
            <a:schemeClr val="accent6"/>
          </a:lnRef>
          <a:fillRef idx="2">
            <a:schemeClr val="accent6"/>
          </a:fillRef>
          <a:effectRef idx="1">
            <a:schemeClr val="accent6"/>
          </a:effectRef>
          <a:fontRef idx="minor">
            <a:schemeClr val="dk1"/>
          </a:fontRef>
        </p:style>
        <p:txBody>
          <a:bodyPr lIns="0" tIns="46800" rIns="0" bIns="93600" rtlCol="0" anchor="ctr"/>
          <a:lstStyle/>
          <a:p>
            <a:pPr algn="ctr"/>
            <a:r>
              <a:rPr lang="en-GB" sz="1600" dirty="0">
                <a:solidFill>
                  <a:schemeClr val="tx1"/>
                </a:solidFill>
              </a:rPr>
              <a:t>2006</a:t>
            </a:r>
          </a:p>
        </p:txBody>
      </p:sp>
      <p:cxnSp>
        <p:nvCxnSpPr>
          <p:cNvPr id="68" name="Connecteur en arc 67"/>
          <p:cNvCxnSpPr>
            <a:stCxn id="7" idx="2"/>
            <a:endCxn id="39" idx="2"/>
          </p:cNvCxnSpPr>
          <p:nvPr/>
        </p:nvCxnSpPr>
        <p:spPr>
          <a:xfrm rot="10800000" flipV="1">
            <a:off x="469925" y="2541730"/>
            <a:ext cx="145067" cy="2520877"/>
          </a:xfrm>
          <a:prstGeom prst="curvedConnector3">
            <a:avLst>
              <a:gd name="adj1" fmla="val 367993"/>
            </a:avLst>
          </a:prstGeom>
          <a:ln w="12700">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75" name="ZoneTexte 74"/>
          <p:cNvSpPr txBox="1"/>
          <p:nvPr/>
        </p:nvSpPr>
        <p:spPr>
          <a:xfrm rot="16200000">
            <a:off x="-405766" y="3463921"/>
            <a:ext cx="1313180" cy="369332"/>
          </a:xfrm>
          <a:prstGeom prst="rect">
            <a:avLst/>
          </a:prstGeom>
          <a:noFill/>
        </p:spPr>
        <p:txBody>
          <a:bodyPr wrap="none" rtlCol="0">
            <a:spAutoFit/>
          </a:bodyPr>
          <a:lstStyle/>
          <a:p>
            <a:r>
              <a:rPr lang="en-GB" dirty="0" err="1">
                <a:solidFill>
                  <a:srgbClr val="FF0000"/>
                </a:solidFill>
              </a:rPr>
              <a:t>owl:sameAs</a:t>
            </a:r>
            <a:endParaRPr lang="en-GB" dirty="0">
              <a:solidFill>
                <a:srgbClr val="FF0000"/>
              </a:solidFill>
            </a:endParaRPr>
          </a:p>
        </p:txBody>
      </p:sp>
      <p:pic>
        <p:nvPicPr>
          <p:cNvPr id="31" name="Image 30"/>
          <p:cNvPicPr>
            <a:picLocks noChangeAspect="1"/>
          </p:cNvPicPr>
          <p:nvPr/>
        </p:nvPicPr>
        <p:blipFill>
          <a:blip r:embed="rId3">
            <a:clrChange>
              <a:clrFrom>
                <a:srgbClr val="FCFCFC"/>
              </a:clrFrom>
              <a:clrTo>
                <a:srgbClr val="FCFCFC">
                  <a:alpha val="0"/>
                </a:srgbClr>
              </a:clrTo>
            </a:clrChange>
          </a:blip>
          <a:stretch>
            <a:fillRect/>
          </a:stretch>
        </p:blipFill>
        <p:spPr>
          <a:xfrm>
            <a:off x="5421268" y="583538"/>
            <a:ext cx="1027140" cy="1009431"/>
          </a:xfrm>
          <a:prstGeom prst="rect">
            <a:avLst/>
          </a:prstGeom>
        </p:spPr>
      </p:pic>
      <p:pic>
        <p:nvPicPr>
          <p:cNvPr id="76" name="Image 75"/>
          <p:cNvPicPr>
            <a:picLocks noChangeAspect="1"/>
          </p:cNvPicPr>
          <p:nvPr/>
        </p:nvPicPr>
        <p:blipFill>
          <a:blip r:embed="rId3">
            <a:clrChange>
              <a:clrFrom>
                <a:srgbClr val="FCFCFC"/>
              </a:clrFrom>
              <a:clrTo>
                <a:srgbClr val="FCFCFC">
                  <a:alpha val="0"/>
                </a:srgbClr>
              </a:clrTo>
            </a:clrChange>
          </a:blip>
          <a:stretch>
            <a:fillRect/>
          </a:stretch>
        </p:blipFill>
        <p:spPr>
          <a:xfrm>
            <a:off x="7999101" y="5848569"/>
            <a:ext cx="1027140" cy="1009431"/>
          </a:xfrm>
          <a:prstGeom prst="rect">
            <a:avLst/>
          </a:prstGeom>
        </p:spPr>
      </p:pic>
      <p:pic>
        <p:nvPicPr>
          <p:cNvPr id="78" name="Image 77"/>
          <p:cNvPicPr>
            <a:picLocks noChangeAspect="1"/>
          </p:cNvPicPr>
          <p:nvPr/>
        </p:nvPicPr>
        <p:blipFill>
          <a:blip r:embed="rId3">
            <a:clrChange>
              <a:clrFrom>
                <a:srgbClr val="FCFCFC"/>
              </a:clrFrom>
              <a:clrTo>
                <a:srgbClr val="FCFCFC">
                  <a:alpha val="0"/>
                </a:srgbClr>
              </a:clrTo>
            </a:clrChange>
          </a:blip>
          <a:stretch>
            <a:fillRect/>
          </a:stretch>
        </p:blipFill>
        <p:spPr>
          <a:xfrm>
            <a:off x="3994847" y="678728"/>
            <a:ext cx="1027140" cy="1009431"/>
          </a:xfrm>
          <a:prstGeom prst="rect">
            <a:avLst/>
          </a:prstGeom>
        </p:spPr>
      </p:pic>
      <p:pic>
        <p:nvPicPr>
          <p:cNvPr id="79" name="Image 78"/>
          <p:cNvPicPr>
            <a:picLocks noChangeAspect="1"/>
          </p:cNvPicPr>
          <p:nvPr/>
        </p:nvPicPr>
        <p:blipFill>
          <a:blip r:embed="rId3">
            <a:clrChange>
              <a:clrFrom>
                <a:srgbClr val="FCFCFC"/>
              </a:clrFrom>
              <a:clrTo>
                <a:srgbClr val="FCFCFC">
                  <a:alpha val="0"/>
                </a:srgbClr>
              </a:clrTo>
            </a:clrChange>
          </a:blip>
          <a:stretch>
            <a:fillRect/>
          </a:stretch>
        </p:blipFill>
        <p:spPr>
          <a:xfrm>
            <a:off x="0" y="5848569"/>
            <a:ext cx="1027140" cy="1009431"/>
          </a:xfrm>
          <a:prstGeom prst="rect">
            <a:avLst/>
          </a:prstGeom>
        </p:spPr>
      </p:pic>
      <p:sp>
        <p:nvSpPr>
          <p:cNvPr id="80" name="ZoneTexte 79"/>
          <p:cNvSpPr txBox="1"/>
          <p:nvPr/>
        </p:nvSpPr>
        <p:spPr>
          <a:xfrm>
            <a:off x="54429" y="36286"/>
            <a:ext cx="5382692" cy="461665"/>
          </a:xfrm>
          <a:prstGeom prst="rect">
            <a:avLst/>
          </a:prstGeom>
          <a:noFill/>
        </p:spPr>
        <p:txBody>
          <a:bodyPr wrap="none" rtlCol="0">
            <a:spAutoFit/>
          </a:bodyPr>
          <a:lstStyle/>
          <a:p>
            <a:r>
              <a:rPr lang="en-GB" sz="2400" dirty="0">
                <a:solidFill>
                  <a:srgbClr val="800000"/>
                </a:solidFill>
                <a:latin typeface="Arial Black"/>
                <a:cs typeface="Arial Black"/>
              </a:rPr>
              <a:t>Connecting Knowledge Graphs</a:t>
            </a:r>
          </a:p>
        </p:txBody>
      </p:sp>
    </p:spTree>
    <p:extLst>
      <p:ext uri="{BB962C8B-B14F-4D97-AF65-F5344CB8AC3E}">
        <p14:creationId xmlns:p14="http://schemas.microsoft.com/office/powerpoint/2010/main" val="334765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2" grpId="0"/>
      <p:bldP spid="47" grpId="0"/>
      <p:bldP spid="48" grpId="0" animBg="1"/>
      <p:bldP spid="36" grpId="0"/>
      <p:bldP spid="69" grpId="0" animBg="1"/>
      <p:bldP spid="70" grpId="0"/>
      <p:bldP spid="71" grpId="0" animBg="1"/>
      <p:bldP spid="77" grpId="0"/>
      <p:bldP spid="38" grpId="0" animBg="1"/>
      <p:bldP spid="39" grpId="0" animBg="1"/>
      <p:bldP spid="43" grpId="0"/>
      <p:bldP spid="57" grpId="0"/>
      <p:bldP spid="58" grpId="0" animBg="1"/>
      <p:bldP spid="60" grpId="0"/>
      <p:bldP spid="61" grpId="0" animBg="1"/>
      <p:bldP spid="63" grpId="0"/>
      <p:bldP spid="67" grpId="0" animBg="1"/>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CEE99E6-C1FA-7E42-8701-8B14FB77ABE3}" type="slidenum">
              <a:rPr lang="fr-FR" smtClean="0">
                <a:solidFill>
                  <a:prstClr val="black">
                    <a:tint val="75000"/>
                  </a:prstClr>
                </a:solidFill>
              </a:rPr>
              <a:pPr/>
              <a:t>9</a:t>
            </a:fld>
            <a:endParaRPr lang="fr-FR">
              <a:solidFill>
                <a:prstClr val="black">
                  <a:tint val="75000"/>
                </a:prst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12" y="779597"/>
            <a:ext cx="8124522" cy="5534234"/>
          </a:xfrm>
          <a:prstGeom prst="rect">
            <a:avLst/>
          </a:prstGeom>
        </p:spPr>
      </p:pic>
      <p:sp>
        <p:nvSpPr>
          <p:cNvPr id="8" name="ZoneTexte 7"/>
          <p:cNvSpPr txBox="1"/>
          <p:nvPr/>
        </p:nvSpPr>
        <p:spPr>
          <a:xfrm>
            <a:off x="54429" y="36286"/>
            <a:ext cx="5382692" cy="461665"/>
          </a:xfrm>
          <a:prstGeom prst="rect">
            <a:avLst/>
          </a:prstGeom>
          <a:noFill/>
        </p:spPr>
        <p:txBody>
          <a:bodyPr wrap="none" rtlCol="0">
            <a:spAutoFit/>
          </a:bodyPr>
          <a:lstStyle/>
          <a:p>
            <a:r>
              <a:rPr lang="en-GB" sz="2400" dirty="0">
                <a:solidFill>
                  <a:srgbClr val="800000"/>
                </a:solidFill>
                <a:latin typeface="Arial Black"/>
                <a:cs typeface="Arial Black"/>
              </a:rPr>
              <a:t>Connecting Knowledge Graphs</a:t>
            </a:r>
          </a:p>
        </p:txBody>
      </p:sp>
    </p:spTree>
    <p:extLst>
      <p:ext uri="{BB962C8B-B14F-4D97-AF65-F5344CB8AC3E}">
        <p14:creationId xmlns:p14="http://schemas.microsoft.com/office/powerpoint/2010/main" val="333372890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7432</TotalTime>
  <Words>2370</Words>
  <Application>Microsoft Office PowerPoint</Application>
  <PresentationFormat>Affichage à l'écran (4:3)</PresentationFormat>
  <Paragraphs>402</Paragraphs>
  <Slides>40</Slides>
  <Notes>0</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40</vt:i4>
      </vt:variant>
    </vt:vector>
  </HeadingPairs>
  <TitlesOfParts>
    <vt:vector size="48" baseType="lpstr">
      <vt:lpstr>Mangal</vt:lpstr>
      <vt:lpstr>ＭＳ Ｐゴシック</vt:lpstr>
      <vt:lpstr>Arial</vt:lpstr>
      <vt:lpstr>Arial Black</vt:lpstr>
      <vt:lpstr>Calibri</vt:lpstr>
      <vt:lpstr>Calibri Light</vt:lpstr>
      <vt:lpstr>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Christophe Roche</dc:creator>
  <cp:lastModifiedBy>Christophe Roche</cp:lastModifiedBy>
  <cp:revision>382</cp:revision>
  <dcterms:created xsi:type="dcterms:W3CDTF">2019-09-01T08:20:02Z</dcterms:created>
  <dcterms:modified xsi:type="dcterms:W3CDTF">2020-02-24T06:33:47Z</dcterms:modified>
</cp:coreProperties>
</file>