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1188" r:id="rId2"/>
    <p:sldId id="1182" r:id="rId3"/>
    <p:sldId id="1183" r:id="rId4"/>
    <p:sldId id="1184" r:id="rId5"/>
    <p:sldId id="1180" r:id="rId6"/>
    <p:sldId id="1181" r:id="rId7"/>
    <p:sldId id="1185" r:id="rId8"/>
    <p:sldId id="325" r:id="rId9"/>
    <p:sldId id="321" r:id="rId10"/>
    <p:sldId id="979" r:id="rId11"/>
    <p:sldId id="978" r:id="rId12"/>
    <p:sldId id="323" r:id="rId13"/>
    <p:sldId id="980" r:id="rId14"/>
    <p:sldId id="1112" r:id="rId15"/>
    <p:sldId id="982" r:id="rId16"/>
    <p:sldId id="985" r:id="rId17"/>
    <p:sldId id="984" r:id="rId18"/>
    <p:sldId id="952" r:id="rId19"/>
    <p:sldId id="949" r:id="rId20"/>
    <p:sldId id="1178" r:id="rId21"/>
    <p:sldId id="322" r:id="rId22"/>
    <p:sldId id="1187" r:id="rId23"/>
    <p:sldId id="118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B0C1"/>
    <a:srgbClr val="800000"/>
    <a:srgbClr val="316B97"/>
    <a:srgbClr val="598BB7"/>
    <a:srgbClr val="1D4841"/>
    <a:srgbClr val="0E416D"/>
    <a:srgbClr val="0B3C6C"/>
    <a:srgbClr val="17606C"/>
    <a:srgbClr val="E6E6E6"/>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75" autoAdjust="0"/>
    <p:restoredTop sz="90708" autoAdjust="0"/>
  </p:normalViewPr>
  <p:slideViewPr>
    <p:cSldViewPr snapToGrid="0">
      <p:cViewPr varScale="1">
        <p:scale>
          <a:sx n="72" d="100"/>
          <a:sy n="72" d="100"/>
        </p:scale>
        <p:origin x="828"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CED383-4035-402A-9F12-190F696DFCE1}" type="datetimeFigureOut">
              <a:rPr lang="en-US" smtClean="0"/>
              <a:t>2/23/2020</a:t>
            </a:fld>
            <a:endParaRPr lang="en-US"/>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48F96-65D1-4C57-91A6-7AEA064F0053}" type="slidenum">
              <a:rPr lang="en-US" smtClean="0"/>
              <a:t>‹#›</a:t>
            </a:fld>
            <a:endParaRPr lang="en-US"/>
          </a:p>
        </p:txBody>
      </p:sp>
    </p:spTree>
    <p:extLst>
      <p:ext uri="{BB962C8B-B14F-4D97-AF65-F5344CB8AC3E}">
        <p14:creationId xmlns:p14="http://schemas.microsoft.com/office/powerpoint/2010/main" val="1051534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jcaonline.org/archives/volume167/number11/juneja-2017-ijca-914427.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zdnet.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https://www.w3.org/</a:t>
            </a:r>
            <a:r>
              <a:rPr lang="en-GB" dirty="0" err="1"/>
              <a:t>DesignIssues</a:t>
            </a:r>
            <a:r>
              <a:rPr lang="en-GB" dirty="0"/>
              <a:t>/</a:t>
            </a:r>
            <a:r>
              <a:rPr lang="en-GB" dirty="0" err="1"/>
              <a:t>LinkedData.html</a:t>
            </a:r>
            <a:endParaRPr lang="en-GR" dirty="0"/>
          </a:p>
        </p:txBody>
      </p:sp>
      <p:sp>
        <p:nvSpPr>
          <p:cNvPr id="4" name="Slide Number Placeholder 3"/>
          <p:cNvSpPr>
            <a:spLocks noGrp="1"/>
          </p:cNvSpPr>
          <p:nvPr>
            <p:ph type="sldNum" sz="quarter" idx="5"/>
          </p:nvPr>
        </p:nvSpPr>
        <p:spPr/>
        <p:txBody>
          <a:bodyPr/>
          <a:lstStyle/>
          <a:p>
            <a:fld id="{6C048F96-65D1-4C57-91A6-7AEA064F0053}" type="slidenum">
              <a:rPr lang="en-US" smtClean="0"/>
              <a:t>6</a:t>
            </a:fld>
            <a:endParaRPr lang="en-US"/>
          </a:p>
        </p:txBody>
      </p:sp>
    </p:spTree>
    <p:extLst>
      <p:ext uri="{BB962C8B-B14F-4D97-AF65-F5344CB8AC3E}">
        <p14:creationId xmlns:p14="http://schemas.microsoft.com/office/powerpoint/2010/main" val="2631034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https://www.w3.org/</a:t>
            </a:r>
            <a:r>
              <a:rPr lang="en-GB" dirty="0" err="1"/>
              <a:t>DesignIssues</a:t>
            </a:r>
            <a:r>
              <a:rPr lang="en-GB" dirty="0"/>
              <a:t>/</a:t>
            </a:r>
            <a:r>
              <a:rPr lang="en-GB" dirty="0" err="1"/>
              <a:t>LinkedData.html</a:t>
            </a:r>
            <a:endParaRPr lang="en-GR" dirty="0"/>
          </a:p>
        </p:txBody>
      </p:sp>
      <p:sp>
        <p:nvSpPr>
          <p:cNvPr id="4" name="Slide Number Placeholder 3"/>
          <p:cNvSpPr>
            <a:spLocks noGrp="1"/>
          </p:cNvSpPr>
          <p:nvPr>
            <p:ph type="sldNum" sz="quarter" idx="5"/>
          </p:nvPr>
        </p:nvSpPr>
        <p:spPr/>
        <p:txBody>
          <a:bodyPr/>
          <a:lstStyle/>
          <a:p>
            <a:fld id="{6C048F96-65D1-4C57-91A6-7AEA064F0053}" type="slidenum">
              <a:rPr lang="en-US" smtClean="0"/>
              <a:t>7</a:t>
            </a:fld>
            <a:endParaRPr lang="en-US"/>
          </a:p>
        </p:txBody>
      </p:sp>
    </p:spTree>
    <p:extLst>
      <p:ext uri="{BB962C8B-B14F-4D97-AF65-F5344CB8AC3E}">
        <p14:creationId xmlns:p14="http://schemas.microsoft.com/office/powerpoint/2010/main" val="759805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 </a:t>
            </a:r>
            <a:r>
              <a:rPr lang="en-US" sz="1200" b="1" dirty="0">
                <a:solidFill>
                  <a:srgbClr val="111111"/>
                </a:solidFill>
                <a:latin typeface="Arial" panose="020B0604020202020204" pitchFamily="34" charset="0"/>
                <a:cs typeface="Arial" panose="020B0604020202020204" pitchFamily="34" charset="0"/>
              </a:rPr>
              <a:t>presented by Tim Berners-Lee</a:t>
            </a:r>
          </a:p>
          <a:p>
            <a:r>
              <a:rPr lang="en-US" sz="1200" b="1" dirty="0">
                <a:solidFill>
                  <a:srgbClr val="111111"/>
                </a:solidFill>
                <a:latin typeface="Arial" panose="020B0604020202020204" pitchFamily="34" charset="0"/>
                <a:cs typeface="Arial" panose="020B0604020202020204" pitchFamily="34" charset="0"/>
              </a:rPr>
              <a:t> at the XML 2000 conference, 2009: </a:t>
            </a:r>
            <a:r>
              <a:rPr lang="en-US" sz="1200" dirty="0">
                <a:solidFill>
                  <a:srgbClr val="007297"/>
                </a:solidFill>
                <a:cs typeface="Arial Black"/>
              </a:rPr>
              <a:t>Tim Berners Lee</a:t>
            </a:r>
          </a:p>
          <a:p>
            <a:r>
              <a:rPr lang="en-US" sz="1200" dirty="0">
                <a:solidFill>
                  <a:srgbClr val="007297"/>
                </a:solidFill>
              </a:rPr>
              <a:t>The next web</a:t>
            </a:r>
          </a:p>
          <a:p>
            <a:r>
              <a:rPr lang="en-US" sz="1200" dirty="0">
                <a:solidFill>
                  <a:srgbClr val="007297"/>
                </a:solidFill>
              </a:rPr>
              <a:t>Ted Talks</a:t>
            </a:r>
            <a:endParaRPr lang="en-GB" sz="1200" dirty="0"/>
          </a:p>
          <a:p>
            <a:endParaRPr lang="en-US" sz="1200" b="1" i="0" dirty="0">
              <a:solidFill>
                <a:srgbClr val="111111"/>
              </a:solidFill>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680E659A-750E-4431-BB3A-B27B1F24DD43}" type="slidenum">
              <a:rPr lang="en-GB" smtClean="0"/>
              <a:t>9</a:t>
            </a:fld>
            <a:endParaRPr lang="en-GB"/>
          </a:p>
        </p:txBody>
      </p:sp>
    </p:spTree>
    <p:extLst>
      <p:ext uri="{BB962C8B-B14F-4D97-AF65-F5344CB8AC3E}">
        <p14:creationId xmlns:p14="http://schemas.microsoft.com/office/powerpoint/2010/main" val="2343941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https://www.ijcaonline.org/archives/volume167/number11/juneja-2017-ijca-914427.pdf</a:t>
            </a:r>
            <a:endParaRPr lang="en-GB" dirty="0"/>
          </a:p>
        </p:txBody>
      </p:sp>
      <p:sp>
        <p:nvSpPr>
          <p:cNvPr id="4" name="Slide Number Placeholder 3"/>
          <p:cNvSpPr>
            <a:spLocks noGrp="1"/>
          </p:cNvSpPr>
          <p:nvPr>
            <p:ph type="sldNum" sz="quarter" idx="10"/>
          </p:nvPr>
        </p:nvSpPr>
        <p:spPr/>
        <p:txBody>
          <a:bodyPr/>
          <a:lstStyle/>
          <a:p>
            <a:fld id="{680E659A-750E-4431-BB3A-B27B1F24DD43}" type="slidenum">
              <a:rPr lang="en-GB" smtClean="0"/>
              <a:t>12</a:t>
            </a:fld>
            <a:endParaRPr lang="en-GB"/>
          </a:p>
        </p:txBody>
      </p:sp>
    </p:spTree>
    <p:extLst>
      <p:ext uri="{BB962C8B-B14F-4D97-AF65-F5344CB8AC3E}">
        <p14:creationId xmlns:p14="http://schemas.microsoft.com/office/powerpoint/2010/main" val="3849491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https://www.zdnet.com</a:t>
            </a:r>
            <a:endParaRPr lang="en-GB" dirty="0"/>
          </a:p>
        </p:txBody>
      </p:sp>
      <p:sp>
        <p:nvSpPr>
          <p:cNvPr id="4" name="Slide Number Placeholder 3"/>
          <p:cNvSpPr>
            <a:spLocks noGrp="1"/>
          </p:cNvSpPr>
          <p:nvPr>
            <p:ph type="sldNum" sz="quarter" idx="10"/>
          </p:nvPr>
        </p:nvSpPr>
        <p:spPr/>
        <p:txBody>
          <a:bodyPr/>
          <a:lstStyle/>
          <a:p>
            <a:fld id="{680E659A-750E-4431-BB3A-B27B1F24DD43}" type="slidenum">
              <a:rPr lang="en-GB" smtClean="0"/>
              <a:t>21</a:t>
            </a:fld>
            <a:endParaRPr lang="en-GB"/>
          </a:p>
        </p:txBody>
      </p:sp>
    </p:spTree>
    <p:extLst>
      <p:ext uri="{BB962C8B-B14F-4D97-AF65-F5344CB8AC3E}">
        <p14:creationId xmlns:p14="http://schemas.microsoft.com/office/powerpoint/2010/main" val="1628246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805D5890-2FFE-45D7-90DB-25FB61C3C21E}" type="datetimeFigureOut">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A878-F508-457B-8E91-43F27B147CD5}" type="slidenum">
              <a:rPr lang="en-US" smtClean="0"/>
              <a:t>‹#›</a:t>
            </a:fld>
            <a:endParaRPr lang="en-US"/>
          </a:p>
        </p:txBody>
      </p:sp>
    </p:spTree>
    <p:extLst>
      <p:ext uri="{BB962C8B-B14F-4D97-AF65-F5344CB8AC3E}">
        <p14:creationId xmlns:p14="http://schemas.microsoft.com/office/powerpoint/2010/main" val="3383056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05D5890-2FFE-45D7-90DB-25FB61C3C21E}" type="datetimeFigureOut">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A878-F508-457B-8E91-43F27B147CD5}" type="slidenum">
              <a:rPr lang="en-US" smtClean="0"/>
              <a:t>‹#›</a:t>
            </a:fld>
            <a:endParaRPr lang="en-US"/>
          </a:p>
        </p:txBody>
      </p:sp>
    </p:spTree>
    <p:extLst>
      <p:ext uri="{BB962C8B-B14F-4D97-AF65-F5344CB8AC3E}">
        <p14:creationId xmlns:p14="http://schemas.microsoft.com/office/powerpoint/2010/main" val="511255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05D5890-2FFE-45D7-90DB-25FB61C3C21E}" type="datetimeFigureOut">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A878-F508-457B-8E91-43F27B147CD5}" type="slidenum">
              <a:rPr lang="en-US" smtClean="0"/>
              <a:t>‹#›</a:t>
            </a:fld>
            <a:endParaRPr lang="en-US"/>
          </a:p>
        </p:txBody>
      </p:sp>
    </p:spTree>
    <p:extLst>
      <p:ext uri="{BB962C8B-B14F-4D97-AF65-F5344CB8AC3E}">
        <p14:creationId xmlns:p14="http://schemas.microsoft.com/office/powerpoint/2010/main" val="2873569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805D5890-2FFE-45D7-90DB-25FB61C3C21E}" type="datetimeFigureOut">
              <a:rPr lang="en-US" smtClean="0"/>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BA878-F508-457B-8E91-43F27B147CD5}" type="slidenum">
              <a:rPr lang="en-US" smtClean="0"/>
              <a:t>‹#›</a:t>
            </a:fld>
            <a:endParaRPr lang="en-US"/>
          </a:p>
        </p:txBody>
      </p:sp>
    </p:spTree>
    <p:extLst>
      <p:ext uri="{BB962C8B-B14F-4D97-AF65-F5344CB8AC3E}">
        <p14:creationId xmlns:p14="http://schemas.microsoft.com/office/powerpoint/2010/main" val="617155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5D5890-2FFE-45D7-90DB-25FB61C3C21E}" type="datetimeFigureOut">
              <a:rPr lang="en-US" smtClean="0"/>
              <a:t>2/23/2020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7BA878-F508-457B-8E91-43F27B147CD5}" type="slidenum">
              <a:rPr lang="en-US" smtClean="0"/>
              <a:t>‹#›</a:t>
            </a:fld>
            <a:endParaRPr lang="en-US"/>
          </a:p>
        </p:txBody>
      </p:sp>
    </p:spTree>
    <p:extLst>
      <p:ext uri="{BB962C8B-B14F-4D97-AF65-F5344CB8AC3E}">
        <p14:creationId xmlns:p14="http://schemas.microsoft.com/office/powerpoint/2010/main" val="1961088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05D5890-2FFE-45D7-90DB-25FB61C3C21E}" type="datetimeFigureOut">
              <a:rPr lang="en-US" smtClean="0"/>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BA878-F508-457B-8E91-43F27B147CD5}" type="slidenum">
              <a:rPr lang="en-US" smtClean="0"/>
              <a:t>‹#›</a:t>
            </a:fld>
            <a:endParaRPr lang="en-US"/>
          </a:p>
        </p:txBody>
      </p:sp>
    </p:spTree>
    <p:extLst>
      <p:ext uri="{BB962C8B-B14F-4D97-AF65-F5344CB8AC3E}">
        <p14:creationId xmlns:p14="http://schemas.microsoft.com/office/powerpoint/2010/main" val="2215781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05D5890-2FFE-45D7-90DB-25FB61C3C21E}" type="datetimeFigureOut">
              <a:rPr lang="en-US" smtClean="0"/>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7BA878-F508-457B-8E91-43F27B147CD5}" type="slidenum">
              <a:rPr lang="en-US" smtClean="0"/>
              <a:t>‹#›</a:t>
            </a:fld>
            <a:endParaRPr lang="en-US"/>
          </a:p>
        </p:txBody>
      </p:sp>
    </p:spTree>
    <p:extLst>
      <p:ext uri="{BB962C8B-B14F-4D97-AF65-F5344CB8AC3E}">
        <p14:creationId xmlns:p14="http://schemas.microsoft.com/office/powerpoint/2010/main" val="420456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05D5890-2FFE-45D7-90DB-25FB61C3C21E}" type="datetimeFigureOut">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A878-F508-457B-8E91-43F27B147CD5}" type="slidenum">
              <a:rPr lang="en-US" smtClean="0"/>
              <a:t>‹#›</a:t>
            </a:fld>
            <a:endParaRPr lang="en-US"/>
          </a:p>
        </p:txBody>
      </p:sp>
    </p:spTree>
    <p:extLst>
      <p:ext uri="{BB962C8B-B14F-4D97-AF65-F5344CB8AC3E}">
        <p14:creationId xmlns:p14="http://schemas.microsoft.com/office/powerpoint/2010/main" val="3306347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05D5890-2FFE-45D7-90DB-25FB61C3C21E}" type="datetimeFigureOut">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7BA878-F508-457B-8E91-43F27B147CD5}" type="slidenum">
              <a:rPr lang="en-US" smtClean="0"/>
              <a:t>‹#›</a:t>
            </a:fld>
            <a:endParaRPr lang="en-US"/>
          </a:p>
        </p:txBody>
      </p:sp>
    </p:spTree>
    <p:extLst>
      <p:ext uri="{BB962C8B-B14F-4D97-AF65-F5344CB8AC3E}">
        <p14:creationId xmlns:p14="http://schemas.microsoft.com/office/powerpoint/2010/main" val="361787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5D5890-2FFE-45D7-90DB-25FB61C3C21E}" type="datetimeFigureOut">
              <a:rPr lang="en-US" smtClean="0"/>
              <a:t>2/23/2020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7BA878-F508-457B-8E91-43F27B147CD5}" type="slidenum">
              <a:rPr lang="en-US" smtClean="0"/>
              <a:t>‹#›</a:t>
            </a:fld>
            <a:endParaRPr lang="en-US"/>
          </a:p>
        </p:txBody>
      </p:sp>
      <p:sp>
        <p:nvSpPr>
          <p:cNvPr id="7" name="Text Box 11">
            <a:extLst>
              <a:ext uri="{FF2B5EF4-FFF2-40B4-BE49-F238E27FC236}">
                <a16:creationId xmlns:a16="http://schemas.microsoft.com/office/drawing/2014/main" id="{2ACBC017-7686-41DC-92A8-5A51F65DF3E3}"/>
              </a:ext>
            </a:extLst>
          </p:cNvPr>
          <p:cNvSpPr txBox="1">
            <a:spLocks noChangeArrowheads="1"/>
          </p:cNvSpPr>
          <p:nvPr userDrawn="1"/>
        </p:nvSpPr>
        <p:spPr bwMode="auto">
          <a:xfrm>
            <a:off x="4727070" y="6642556"/>
            <a:ext cx="4416930" cy="215444"/>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charset="0"/>
                <a:ea typeface="ＭＳ Ｐゴシック" charset="0"/>
                <a:cs typeface="Arial" charset="0"/>
              </a:rPr>
              <a:t>© </a:t>
            </a:r>
            <a:r>
              <a:rPr kumimoji="0" lang="el-GR" sz="800" b="0" i="0" u="none" strike="noStrike" kern="0" cap="none" spc="0" normalizeH="0" baseline="0" noProof="0" dirty="0">
                <a:ln>
                  <a:noFill/>
                </a:ln>
                <a:solidFill>
                  <a:srgbClr val="000000"/>
                </a:solidFill>
                <a:effectLst/>
                <a:uLnTx/>
                <a:uFillTx/>
                <a:latin typeface="Arial" charset="0"/>
                <a:ea typeface="ＭＳ Ｐゴシック" charset="0"/>
                <a:cs typeface="Arial" charset="0"/>
              </a:rPr>
              <a:t>Ο</a:t>
            </a:r>
            <a:r>
              <a:rPr kumimoji="0" lang="en-GB" sz="800" b="0" i="0" u="none" strike="noStrike" kern="0" cap="none" spc="0" normalizeH="0" baseline="0" noProof="0" dirty="0">
                <a:ln>
                  <a:noFill/>
                </a:ln>
                <a:solidFill>
                  <a:srgbClr val="000000"/>
                </a:solidFill>
                <a:effectLst/>
                <a:uLnTx/>
                <a:uFillTx/>
                <a:latin typeface="Arial" charset="0"/>
                <a:ea typeface="ＭＳ Ｐゴシック" charset="0"/>
                <a:cs typeface="Arial" charset="0"/>
              </a:rPr>
              <a:t>4DH</a:t>
            </a:r>
            <a:r>
              <a:rPr kumimoji="0" lang="en-US" sz="800" b="0" i="0" u="none" strike="noStrike" kern="0" cap="none" spc="0" normalizeH="0" baseline="0" noProof="0">
                <a:ln>
                  <a:noFill/>
                </a:ln>
                <a:solidFill>
                  <a:srgbClr val="000000"/>
                </a:solidFill>
                <a:effectLst/>
                <a:uLnTx/>
                <a:uFillTx/>
                <a:latin typeface="Arial" charset="0"/>
                <a:ea typeface="ＭＳ Ｐゴシック" charset="0"/>
                <a:cs typeface="Arial" charset="0"/>
              </a:rPr>
              <a:t>.com </a:t>
            </a:r>
            <a:r>
              <a:rPr kumimoji="0" lang="fr-FR" sz="800" b="0" i="0" u="none" strike="noStrike" kern="0" cap="none" spc="0" normalizeH="0" baseline="0" noProof="0">
                <a:ln>
                  <a:noFill/>
                </a:ln>
                <a:solidFill>
                  <a:srgbClr val="000000"/>
                </a:solidFill>
                <a:effectLst/>
                <a:uLnTx/>
                <a:uFillTx/>
                <a:latin typeface="Arial" charset="0"/>
                <a:ea typeface="ＭＳ Ｐゴシック" charset="0"/>
                <a:cs typeface="ＭＳ Ｐゴシック" charset="0"/>
              </a:rPr>
              <a:t>2020</a:t>
            </a:r>
            <a:endParaRPr kumimoji="0" lang="fr-FR" sz="8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1181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8" r:id="rId6"/>
    <p:sldLayoutId id="2147483669" r:id="rId7"/>
    <p:sldLayoutId id="2147483670" r:id="rId8"/>
    <p:sldLayoutId id="214748367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9077"/>
            <a:ext cx="3278462" cy="523220"/>
          </a:xfrm>
          <a:prstGeom prst="rect">
            <a:avLst/>
          </a:prstGeom>
          <a:noFill/>
        </p:spPr>
        <p:txBody>
          <a:bodyPr wrap="none" rtlCol="0">
            <a:spAutoFit/>
          </a:bodyPr>
          <a:lstStyle/>
          <a:p>
            <a:r>
              <a:rPr lang="el-GR" sz="2800" dirty="0">
                <a:solidFill>
                  <a:srgbClr val="800000"/>
                </a:solidFill>
                <a:latin typeface="Arial Black"/>
                <a:cs typeface="Arial Black"/>
              </a:rPr>
              <a:t>ΠΕΡΙΕΧΟΜΕΝΑ</a:t>
            </a:r>
            <a:endParaRPr lang="en-GB" sz="2800" dirty="0">
              <a:solidFill>
                <a:srgbClr val="800000"/>
              </a:solidFill>
              <a:latin typeface="Arial Black"/>
              <a:cs typeface="Arial Black"/>
            </a:endParaRPr>
          </a:p>
        </p:txBody>
      </p:sp>
      <p:sp>
        <p:nvSpPr>
          <p:cNvPr id="5" name="ZoneTexte 4"/>
          <p:cNvSpPr txBox="1"/>
          <p:nvPr/>
        </p:nvSpPr>
        <p:spPr>
          <a:xfrm>
            <a:off x="131214" y="882502"/>
            <a:ext cx="8881572" cy="5678478"/>
          </a:xfrm>
          <a:prstGeom prst="rect">
            <a:avLst/>
          </a:prstGeom>
          <a:noFill/>
        </p:spPr>
        <p:txBody>
          <a:bodyPr wrap="square" rtlCol="0">
            <a:spAutoFit/>
          </a:bodyPr>
          <a:lstStyle/>
          <a:p>
            <a:pPr>
              <a:spcBef>
                <a:spcPts val="300"/>
              </a:spcBef>
              <a:spcAft>
                <a:spcPts val="300"/>
              </a:spcAft>
            </a:pPr>
            <a:r>
              <a:rPr lang="el-GR" b="1" dirty="0">
                <a:latin typeface="Arial"/>
                <a:cs typeface="Arial"/>
              </a:rPr>
              <a:t>ΜΕΡΟΣ Α</a:t>
            </a:r>
            <a:r>
              <a:rPr lang="en-US" b="1" dirty="0">
                <a:latin typeface="Arial"/>
                <a:cs typeface="Arial"/>
              </a:rPr>
              <a:t> (</a:t>
            </a:r>
            <a:r>
              <a:rPr lang="el-GR" b="1" dirty="0">
                <a:latin typeface="Arial"/>
                <a:cs typeface="Arial"/>
              </a:rPr>
              <a:t>πρωί)</a:t>
            </a:r>
          </a:p>
          <a:p>
            <a:pPr>
              <a:spcBef>
                <a:spcPts val="300"/>
              </a:spcBef>
              <a:spcAft>
                <a:spcPts val="300"/>
              </a:spcAft>
            </a:pPr>
            <a:r>
              <a:rPr lang="el-GR" b="1" dirty="0">
                <a:latin typeface="Arial"/>
                <a:cs typeface="Arial"/>
              </a:rPr>
              <a:t>1. Παράδειγμα </a:t>
            </a:r>
          </a:p>
          <a:p>
            <a:pPr>
              <a:spcBef>
                <a:spcPts val="300"/>
              </a:spcBef>
              <a:spcAft>
                <a:spcPts val="300"/>
              </a:spcAft>
            </a:pPr>
            <a:r>
              <a:rPr lang="el-GR" b="1" dirty="0">
                <a:latin typeface="Arial"/>
                <a:cs typeface="Arial"/>
              </a:rPr>
              <a:t>2. Ψηφιακές Ανθρωπιστικές Επιστήμες</a:t>
            </a:r>
          </a:p>
          <a:p>
            <a:pPr>
              <a:spcBef>
                <a:spcPts val="300"/>
              </a:spcBef>
              <a:spcAft>
                <a:spcPts val="300"/>
              </a:spcAft>
            </a:pPr>
            <a:r>
              <a:rPr lang="el-GR" dirty="0">
                <a:solidFill>
                  <a:srgbClr val="800000"/>
                </a:solidFill>
                <a:latin typeface="Arial Black"/>
              </a:rPr>
              <a:t>3. Σημασιολογικός Ιστός και Ανοικτά Συνδεδεμένα Δεδομένα</a:t>
            </a:r>
          </a:p>
          <a:p>
            <a:pPr>
              <a:spcBef>
                <a:spcPts val="300"/>
              </a:spcBef>
              <a:spcAft>
                <a:spcPts val="300"/>
              </a:spcAft>
            </a:pPr>
            <a:r>
              <a:rPr lang="el-GR" b="1" dirty="0">
                <a:latin typeface="Arial"/>
                <a:cs typeface="Arial"/>
              </a:rPr>
              <a:t>4. Γράφος Γνώσης (</a:t>
            </a:r>
            <a:r>
              <a:rPr lang="en-GB" b="1" dirty="0">
                <a:latin typeface="Arial"/>
                <a:cs typeface="Arial"/>
              </a:rPr>
              <a:t>RDF</a:t>
            </a:r>
            <a:r>
              <a:rPr lang="el-GR" b="1" dirty="0">
                <a:latin typeface="Arial"/>
                <a:cs typeface="Arial"/>
              </a:rPr>
              <a:t>, SPARQL)</a:t>
            </a:r>
          </a:p>
          <a:p>
            <a:pPr>
              <a:spcBef>
                <a:spcPts val="300"/>
              </a:spcBef>
              <a:spcAft>
                <a:spcPts val="300"/>
              </a:spcAft>
            </a:pPr>
            <a:r>
              <a:rPr lang="el-GR" b="1" dirty="0">
                <a:latin typeface="Arial"/>
                <a:cs typeface="Arial"/>
              </a:rPr>
              <a:t>5. Οντολογία &amp; Αναπαράσταση Γνώσης </a:t>
            </a:r>
          </a:p>
          <a:p>
            <a:pPr>
              <a:spcBef>
                <a:spcPts val="300"/>
              </a:spcBef>
              <a:spcAft>
                <a:spcPts val="300"/>
              </a:spcAft>
            </a:pPr>
            <a:endParaRPr lang="el-GR" b="1" dirty="0">
              <a:latin typeface="Arial"/>
              <a:cs typeface="Arial"/>
            </a:endParaRPr>
          </a:p>
          <a:p>
            <a:pPr>
              <a:spcBef>
                <a:spcPts val="300"/>
              </a:spcBef>
              <a:spcAft>
                <a:spcPts val="300"/>
              </a:spcAft>
            </a:pPr>
            <a:r>
              <a:rPr lang="el-GR" b="1" dirty="0">
                <a:latin typeface="Arial"/>
                <a:cs typeface="Arial"/>
              </a:rPr>
              <a:t>ΜΕΡΟΣ Β (απόγευμα)</a:t>
            </a:r>
            <a:endParaRPr lang="en-GB" b="1" dirty="0">
              <a:latin typeface="Arial"/>
              <a:cs typeface="Arial"/>
            </a:endParaRPr>
          </a:p>
          <a:p>
            <a:pPr>
              <a:spcBef>
                <a:spcPts val="300"/>
              </a:spcBef>
              <a:spcAft>
                <a:spcPts val="300"/>
              </a:spcAft>
            </a:pPr>
            <a:r>
              <a:rPr lang="el-GR" b="1" dirty="0">
                <a:latin typeface="Arial"/>
                <a:cs typeface="Arial"/>
              </a:rPr>
              <a:t>6. Ερωτήματα σε Γράφους </a:t>
            </a:r>
            <a:r>
              <a:rPr lang="en-GB" b="1" dirty="0">
                <a:latin typeface="Arial"/>
                <a:cs typeface="Arial"/>
              </a:rPr>
              <a:t>RDF</a:t>
            </a:r>
            <a:r>
              <a:rPr lang="el-GR" b="1" dirty="0">
                <a:latin typeface="Arial"/>
                <a:cs typeface="Arial"/>
              </a:rPr>
              <a:t> (SPARQL)</a:t>
            </a:r>
          </a:p>
          <a:p>
            <a:pPr marL="625475" indent="-257175">
              <a:spcBef>
                <a:spcPts val="300"/>
              </a:spcBef>
              <a:spcAft>
                <a:spcPts val="300"/>
              </a:spcAft>
              <a:buFont typeface="Arial" panose="020B0604020202020204" pitchFamily="34" charset="0"/>
              <a:buChar char="•"/>
            </a:pPr>
            <a:r>
              <a:rPr lang="el-GR" b="1" dirty="0" err="1">
                <a:latin typeface="Arial"/>
                <a:cs typeface="Arial"/>
              </a:rPr>
              <a:t>Κεραμεικός</a:t>
            </a:r>
            <a:endParaRPr lang="el-GR" b="1" dirty="0">
              <a:latin typeface="Arial"/>
              <a:cs typeface="Arial"/>
            </a:endParaRPr>
          </a:p>
          <a:p>
            <a:pPr marL="625475" indent="-257175">
              <a:spcBef>
                <a:spcPts val="300"/>
              </a:spcBef>
              <a:spcAft>
                <a:spcPts val="300"/>
              </a:spcAft>
              <a:buFont typeface="Arial" panose="020B0604020202020204" pitchFamily="34" charset="0"/>
              <a:buChar char="•"/>
            </a:pPr>
            <a:r>
              <a:rPr lang="en-GB" b="1" dirty="0">
                <a:latin typeface="Arial"/>
                <a:cs typeface="Arial"/>
              </a:rPr>
              <a:t>Condillac</a:t>
            </a:r>
          </a:p>
          <a:p>
            <a:pPr marL="625475" indent="-257175">
              <a:spcBef>
                <a:spcPts val="300"/>
              </a:spcBef>
              <a:spcAft>
                <a:spcPts val="300"/>
              </a:spcAft>
              <a:buFont typeface="Arial" panose="020B0604020202020204" pitchFamily="34" charset="0"/>
              <a:buChar char="•"/>
            </a:pPr>
            <a:r>
              <a:rPr lang="en-GB" b="1" dirty="0" err="1">
                <a:latin typeface="Arial"/>
                <a:cs typeface="Arial"/>
              </a:rPr>
              <a:t>DBpedia</a:t>
            </a:r>
            <a:endParaRPr lang="el-GR" b="1" dirty="0">
              <a:latin typeface="Arial"/>
              <a:cs typeface="Arial"/>
            </a:endParaRPr>
          </a:p>
          <a:p>
            <a:pPr>
              <a:spcBef>
                <a:spcPts val="300"/>
              </a:spcBef>
              <a:spcAft>
                <a:spcPts val="300"/>
              </a:spcAft>
            </a:pPr>
            <a:r>
              <a:rPr lang="en-GB" b="1" dirty="0">
                <a:latin typeface="Arial"/>
                <a:cs typeface="Arial"/>
              </a:rPr>
              <a:t>7</a:t>
            </a:r>
            <a:r>
              <a:rPr lang="el-GR" b="1" dirty="0">
                <a:latin typeface="Arial"/>
                <a:cs typeface="Arial"/>
              </a:rPr>
              <a:t>. Χτίζοντας Οντολογίες</a:t>
            </a:r>
          </a:p>
          <a:p>
            <a:pPr marL="654050" indent="-285750">
              <a:spcBef>
                <a:spcPts val="300"/>
              </a:spcBef>
              <a:spcAft>
                <a:spcPts val="300"/>
              </a:spcAft>
              <a:buFont typeface="Arial" panose="020B0604020202020204" pitchFamily="34" charset="0"/>
              <a:buChar char="•"/>
            </a:pPr>
            <a:r>
              <a:rPr lang="en-GB" b="1" dirty="0">
                <a:latin typeface="Arial"/>
                <a:cs typeface="Arial"/>
              </a:rPr>
              <a:t>Cmap Tools</a:t>
            </a:r>
          </a:p>
          <a:p>
            <a:pPr marL="654050" indent="-285750">
              <a:spcBef>
                <a:spcPts val="300"/>
              </a:spcBef>
              <a:spcAft>
                <a:spcPts val="300"/>
              </a:spcAft>
              <a:buFont typeface="Arial" panose="020B0604020202020204" pitchFamily="34" charset="0"/>
              <a:buChar char="•"/>
            </a:pPr>
            <a:r>
              <a:rPr lang="en-GB" b="1" dirty="0">
                <a:latin typeface="Arial"/>
                <a:cs typeface="Arial"/>
              </a:rPr>
              <a:t>Protégé</a:t>
            </a:r>
          </a:p>
          <a:p>
            <a:pPr marL="654050" indent="-285750">
              <a:spcBef>
                <a:spcPts val="300"/>
              </a:spcBef>
              <a:spcAft>
                <a:spcPts val="300"/>
              </a:spcAft>
              <a:buFont typeface="Arial" panose="020B0604020202020204" pitchFamily="34" charset="0"/>
              <a:buChar char="•"/>
            </a:pPr>
            <a:r>
              <a:rPr lang="en-GB" b="1" dirty="0">
                <a:latin typeface="Arial"/>
                <a:cs typeface="Arial"/>
              </a:rPr>
              <a:t>Tedi</a:t>
            </a:r>
            <a:endParaRPr lang="el-GR" b="1" dirty="0">
              <a:solidFill>
                <a:schemeClr val="bg2">
                  <a:lumMod val="90000"/>
                </a:schemeClr>
              </a:solidFill>
              <a:latin typeface="Arial"/>
              <a:cs typeface="Arial"/>
            </a:endParaRPr>
          </a:p>
        </p:txBody>
      </p:sp>
    </p:spTree>
    <p:extLst>
      <p:ext uri="{BB962C8B-B14F-4D97-AF65-F5344CB8AC3E}">
        <p14:creationId xmlns:p14="http://schemas.microsoft.com/office/powerpoint/2010/main" val="107726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5956" y="1171716"/>
            <a:ext cx="8818122" cy="1754326"/>
          </a:xfrm>
          <a:prstGeom prst="rect">
            <a:avLst/>
          </a:prstGeom>
          <a:noFill/>
        </p:spPr>
        <p:txBody>
          <a:bodyPr wrap="square" rtlCol="0">
            <a:spAutoFit/>
          </a:bodyPr>
          <a:lstStyle/>
          <a:p>
            <a:r>
              <a:rPr lang="fr-FR" b="1" dirty="0"/>
              <a:t>- Tim Berners-Lee, Consultant </a:t>
            </a:r>
            <a:r>
              <a:rPr lang="fr-FR" b="1" dirty="0" err="1"/>
              <a:t>at</a:t>
            </a:r>
            <a:r>
              <a:rPr lang="fr-FR" b="1" dirty="0"/>
              <a:t> CERN</a:t>
            </a:r>
          </a:p>
          <a:p>
            <a:pPr marL="742950" lvl="1" indent="-285750">
              <a:buFontTx/>
              <a:buChar char="-"/>
            </a:pPr>
            <a:r>
              <a:rPr lang="fr-FR" i="1" dirty="0"/>
              <a:t>1980 :  program of note taking with </a:t>
            </a:r>
            <a:r>
              <a:rPr lang="fr-FR" i="1" dirty="0" err="1"/>
              <a:t>creation</a:t>
            </a:r>
            <a:r>
              <a:rPr lang="fr-FR" i="1" dirty="0"/>
              <a:t> of links (</a:t>
            </a:r>
            <a:r>
              <a:rPr lang="fr-FR" i="1" dirty="0" err="1"/>
              <a:t>hypertext</a:t>
            </a:r>
            <a:r>
              <a:rPr lang="fr-FR" i="1" dirty="0"/>
              <a:t>) </a:t>
            </a:r>
          </a:p>
          <a:p>
            <a:pPr lvl="1">
              <a:tabLst>
                <a:tab pos="1439863" algn="l"/>
              </a:tabLst>
            </a:pPr>
            <a:r>
              <a:rPr lang="fr-FR" i="1" dirty="0"/>
              <a:t>	mainframes</a:t>
            </a:r>
          </a:p>
          <a:p>
            <a:pPr marL="742950" lvl="1" indent="-285750">
              <a:buFontTx/>
              <a:buChar char="-"/>
            </a:pPr>
            <a:r>
              <a:rPr lang="fr-FR" i="1" dirty="0"/>
              <a:t>1989 :  </a:t>
            </a:r>
            <a:r>
              <a:rPr lang="en-US" i="1" dirty="0"/>
              <a:t>hypertext</a:t>
            </a:r>
            <a:r>
              <a:rPr lang="fr-FR" i="1" dirty="0"/>
              <a:t> for the management of information</a:t>
            </a:r>
          </a:p>
          <a:p>
            <a:pPr lvl="1">
              <a:tabLst>
                <a:tab pos="1431925" algn="l"/>
              </a:tabLst>
            </a:pPr>
            <a:r>
              <a:rPr lang="fr-FR" i="1" dirty="0"/>
              <a:t>	links </a:t>
            </a:r>
            <a:r>
              <a:rPr lang="en-US" i="1" dirty="0"/>
              <a:t>extend</a:t>
            </a:r>
            <a:r>
              <a:rPr lang="fr-FR" i="1" dirty="0"/>
              <a:t> (</a:t>
            </a:r>
            <a:r>
              <a:rPr lang="fr-FR" i="1" dirty="0" err="1"/>
              <a:t>reference</a:t>
            </a:r>
            <a:r>
              <a:rPr lang="fr-FR" i="1" dirty="0"/>
              <a:t>) to </a:t>
            </a:r>
            <a:r>
              <a:rPr lang="fr-FR" i="1" dirty="0" err="1"/>
              <a:t>other</a:t>
            </a:r>
            <a:r>
              <a:rPr lang="fr-FR" i="1" dirty="0"/>
              <a:t> web </a:t>
            </a:r>
            <a:r>
              <a:rPr lang="en-US" i="1" dirty="0"/>
              <a:t>addresses</a:t>
            </a:r>
            <a:endParaRPr lang="fr-FR" i="1" dirty="0"/>
          </a:p>
          <a:p>
            <a:pPr lvl="1">
              <a:tabLst>
                <a:tab pos="1431925" algn="l"/>
              </a:tabLst>
            </a:pPr>
            <a:r>
              <a:rPr lang="fr-FR" i="1" dirty="0"/>
              <a:t>	data and links are </a:t>
            </a:r>
            <a:r>
              <a:rPr lang="en-US" i="1" dirty="0"/>
              <a:t>decentralized</a:t>
            </a:r>
            <a:r>
              <a:rPr lang="fr-FR" i="1" dirty="0"/>
              <a:t> on the internet =&gt; (</a:t>
            </a:r>
            <a:r>
              <a:rPr lang="en-US" i="1" dirty="0"/>
              <a:t>error</a:t>
            </a:r>
            <a:r>
              <a:rPr lang="fr-FR" i="1" dirty="0"/>
              <a:t> 404)</a:t>
            </a:r>
          </a:p>
        </p:txBody>
      </p:sp>
      <p:sp>
        <p:nvSpPr>
          <p:cNvPr id="7" name="ZoneTexte 6"/>
          <p:cNvSpPr txBox="1"/>
          <p:nvPr/>
        </p:nvSpPr>
        <p:spPr>
          <a:xfrm>
            <a:off x="230910" y="3441877"/>
            <a:ext cx="8818122" cy="646331"/>
          </a:xfrm>
          <a:prstGeom prst="rect">
            <a:avLst/>
          </a:prstGeom>
          <a:noFill/>
        </p:spPr>
        <p:txBody>
          <a:bodyPr wrap="square" rtlCol="0">
            <a:spAutoFit/>
          </a:bodyPr>
          <a:lstStyle/>
          <a:p>
            <a:pPr>
              <a:tabLst>
                <a:tab pos="1431925" algn="l"/>
              </a:tabLst>
            </a:pPr>
            <a:r>
              <a:rPr lang="fr-FR" b="1" dirty="0"/>
              <a:t>- End of 1990 : 1</a:t>
            </a:r>
            <a:r>
              <a:rPr lang="fr-FR" b="1" baseline="30000" dirty="0"/>
              <a:t>st</a:t>
            </a:r>
            <a:r>
              <a:rPr lang="fr-FR" b="1" dirty="0"/>
              <a:t> server and 1</a:t>
            </a:r>
            <a:r>
              <a:rPr lang="fr-FR" b="1" baseline="30000" dirty="0"/>
              <a:t>er</a:t>
            </a:r>
            <a:r>
              <a:rPr lang="fr-FR" b="1" dirty="0"/>
              <a:t> </a:t>
            </a:r>
            <a:r>
              <a:rPr lang="en-US" b="1" dirty="0"/>
              <a:t>navigator</a:t>
            </a:r>
            <a:r>
              <a:rPr lang="fr-FR" b="1" dirty="0"/>
              <a:t> </a:t>
            </a:r>
            <a:r>
              <a:rPr lang="en-US" b="1" dirty="0"/>
              <a:t>named</a:t>
            </a:r>
            <a:r>
              <a:rPr lang="fr-FR" b="1" dirty="0"/>
              <a:t> World Wide Web </a:t>
            </a:r>
            <a:r>
              <a:rPr lang="en-US" dirty="0"/>
              <a:t>tested</a:t>
            </a:r>
            <a:r>
              <a:rPr lang="fr-FR" dirty="0"/>
              <a:t> by means of an internet c</a:t>
            </a:r>
            <a:r>
              <a:rPr lang="en-US" dirty="0" err="1"/>
              <a:t>onnection</a:t>
            </a:r>
            <a:r>
              <a:rPr lang="fr-FR" dirty="0"/>
              <a:t> (</a:t>
            </a:r>
            <a:r>
              <a:rPr lang="fr-FR" dirty="0" err="1"/>
              <a:t>NeXT</a:t>
            </a:r>
            <a:r>
              <a:rPr lang="fr-FR" dirty="0"/>
              <a:t> machine )</a:t>
            </a:r>
          </a:p>
        </p:txBody>
      </p:sp>
      <p:sp>
        <p:nvSpPr>
          <p:cNvPr id="8" name="ZoneTexte 7"/>
          <p:cNvSpPr txBox="1"/>
          <p:nvPr/>
        </p:nvSpPr>
        <p:spPr>
          <a:xfrm>
            <a:off x="230910" y="4320049"/>
            <a:ext cx="8818122" cy="369332"/>
          </a:xfrm>
          <a:prstGeom prst="rect">
            <a:avLst/>
          </a:prstGeom>
          <a:noFill/>
        </p:spPr>
        <p:txBody>
          <a:bodyPr wrap="square" rtlCol="0">
            <a:spAutoFit/>
          </a:bodyPr>
          <a:lstStyle/>
          <a:p>
            <a:pPr marL="442913" indent="-442913">
              <a:tabLst>
                <a:tab pos="1431925" algn="l"/>
              </a:tabLst>
            </a:pPr>
            <a:r>
              <a:rPr lang="fr-FR" b="1" dirty="0"/>
              <a:t>- 1993 : web technology from CERN </a:t>
            </a:r>
            <a:r>
              <a:rPr lang="en-US" b="1" dirty="0"/>
              <a:t>becomes </a:t>
            </a:r>
            <a:r>
              <a:rPr lang="fr-FR" b="1" dirty="0"/>
              <a:t>free of charge and free of copyright</a:t>
            </a:r>
          </a:p>
        </p:txBody>
      </p:sp>
      <p:sp>
        <p:nvSpPr>
          <p:cNvPr id="9" name="ZoneTexte 8"/>
          <p:cNvSpPr txBox="1"/>
          <p:nvPr/>
        </p:nvSpPr>
        <p:spPr>
          <a:xfrm>
            <a:off x="230910" y="4926058"/>
            <a:ext cx="8818122" cy="923330"/>
          </a:xfrm>
          <a:prstGeom prst="rect">
            <a:avLst/>
          </a:prstGeom>
          <a:noFill/>
        </p:spPr>
        <p:txBody>
          <a:bodyPr wrap="square" rtlCol="0">
            <a:spAutoFit/>
          </a:bodyPr>
          <a:lstStyle/>
          <a:p>
            <a:pPr>
              <a:tabLst>
                <a:tab pos="1431925" algn="l"/>
              </a:tabLst>
            </a:pPr>
            <a:r>
              <a:rPr lang="fr-FR" b="1" dirty="0"/>
              <a:t>- 1994 : </a:t>
            </a:r>
            <a:r>
              <a:rPr lang="en-US" b="1" dirty="0">
                <a:solidFill>
                  <a:srgbClr val="800000"/>
                </a:solidFill>
              </a:rPr>
              <a:t>Creation</a:t>
            </a:r>
            <a:r>
              <a:rPr lang="fr-FR" b="1" dirty="0">
                <a:solidFill>
                  <a:srgbClr val="800000"/>
                </a:solidFill>
              </a:rPr>
              <a:t> of the World Wide Web Consortium (W3C)</a:t>
            </a:r>
            <a:r>
              <a:rPr lang="fr-FR" b="1" dirty="0"/>
              <a:t> </a:t>
            </a:r>
          </a:p>
          <a:p>
            <a:pPr marL="715963" lvl="1" indent="-258763">
              <a:buFontTx/>
              <a:buChar char="-"/>
              <a:tabLst>
                <a:tab pos="1431925" algn="l"/>
              </a:tabLst>
            </a:pPr>
            <a:r>
              <a:rPr lang="en-US" i="1" dirty="0"/>
              <a:t>Founding</a:t>
            </a:r>
            <a:r>
              <a:rPr lang="fr-FR" i="1" dirty="0"/>
              <a:t> </a:t>
            </a:r>
            <a:r>
              <a:rPr lang="en-US" i="1" dirty="0"/>
              <a:t>members</a:t>
            </a:r>
            <a:r>
              <a:rPr lang="fr-FR" i="1" dirty="0"/>
              <a:t> : INRIA, MIT, Keio University</a:t>
            </a:r>
          </a:p>
          <a:p>
            <a:pPr marL="715963" lvl="1" indent="-258763">
              <a:buFontTx/>
              <a:buChar char="-"/>
              <a:tabLst>
                <a:tab pos="1431925" algn="l"/>
              </a:tabLst>
            </a:pPr>
            <a:r>
              <a:rPr lang="fr-FR" i="1" dirty="0"/>
              <a:t>publication of web standards</a:t>
            </a:r>
          </a:p>
        </p:txBody>
      </p:sp>
      <p:sp>
        <p:nvSpPr>
          <p:cNvPr id="10" name="ZoneTexte 9"/>
          <p:cNvSpPr txBox="1"/>
          <p:nvPr/>
        </p:nvSpPr>
        <p:spPr>
          <a:xfrm>
            <a:off x="130243" y="97653"/>
            <a:ext cx="4280163" cy="523220"/>
          </a:xfrm>
          <a:prstGeom prst="rect">
            <a:avLst/>
          </a:prstGeom>
          <a:noFill/>
        </p:spPr>
        <p:txBody>
          <a:bodyPr wrap="none" rtlCol="0">
            <a:spAutoFit/>
          </a:bodyPr>
          <a:lstStyle/>
          <a:p>
            <a:r>
              <a:rPr lang="en-GB" sz="2800" dirty="0">
                <a:solidFill>
                  <a:srgbClr val="800000"/>
                </a:solidFill>
                <a:latin typeface="Arial Black"/>
                <a:cs typeface="Arial Black"/>
              </a:rPr>
              <a:t>Introduction: History</a:t>
            </a:r>
          </a:p>
        </p:txBody>
      </p:sp>
    </p:spTree>
    <p:extLst>
      <p:ext uri="{BB962C8B-B14F-4D97-AF65-F5344CB8AC3E}">
        <p14:creationId xmlns:p14="http://schemas.microsoft.com/office/powerpoint/2010/main" val="18826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1600" y="3008374"/>
            <a:ext cx="8452949" cy="830997"/>
          </a:xfrm>
          <a:prstGeom prst="rect">
            <a:avLst/>
          </a:prstGeom>
        </p:spPr>
        <p:txBody>
          <a:bodyPr wrap="square">
            <a:spAutoFit/>
          </a:bodyPr>
          <a:lstStyle/>
          <a:p>
            <a:pPr algn="just"/>
            <a:r>
              <a:rPr lang="en-GB" sz="1600" b="1" dirty="0">
                <a:solidFill>
                  <a:srgbClr val="800000"/>
                </a:solidFill>
              </a:rPr>
              <a:t>Web 1.0 </a:t>
            </a:r>
            <a:r>
              <a:rPr lang="en-GB" sz="1600" dirty="0"/>
              <a:t>was an early stage of the conceptual evolution of the World Wide Web, </a:t>
            </a:r>
            <a:r>
              <a:rPr lang="en-GB" sz="1600" dirty="0" err="1"/>
              <a:t>centered</a:t>
            </a:r>
            <a:r>
              <a:rPr lang="en-GB" sz="1600" dirty="0"/>
              <a:t> around a top-down approach to the use of the web and its user interface. […] users could </a:t>
            </a:r>
            <a:r>
              <a:rPr lang="en-GB" sz="1600" b="1" dirty="0">
                <a:solidFill>
                  <a:srgbClr val="800000"/>
                </a:solidFill>
              </a:rPr>
              <a:t>only view webpages </a:t>
            </a:r>
            <a:r>
              <a:rPr lang="en-GB" sz="1600" dirty="0"/>
              <a:t>but not contribute to the content of the webpages. </a:t>
            </a:r>
          </a:p>
        </p:txBody>
      </p:sp>
      <p:sp>
        <p:nvSpPr>
          <p:cNvPr id="8" name="Rectangle 7"/>
          <p:cNvSpPr/>
          <p:nvPr/>
        </p:nvSpPr>
        <p:spPr>
          <a:xfrm>
            <a:off x="242189" y="4038738"/>
            <a:ext cx="8482361" cy="1323439"/>
          </a:xfrm>
          <a:prstGeom prst="rect">
            <a:avLst/>
          </a:prstGeom>
        </p:spPr>
        <p:txBody>
          <a:bodyPr wrap="square">
            <a:spAutoFit/>
          </a:bodyPr>
          <a:lstStyle/>
          <a:p>
            <a:pPr algn="just"/>
            <a:r>
              <a:rPr lang="en-GB" sz="1600" dirty="0"/>
              <a:t>A </a:t>
            </a:r>
            <a:r>
              <a:rPr lang="en-GB" sz="1600" b="1" dirty="0">
                <a:solidFill>
                  <a:srgbClr val="800000"/>
                </a:solidFill>
              </a:rPr>
              <a:t>Web 2.0 </a:t>
            </a:r>
            <a:r>
              <a:rPr lang="en-GB" sz="1600" dirty="0"/>
              <a:t>site may allow users to </a:t>
            </a:r>
            <a:r>
              <a:rPr lang="en-GB" sz="1600" b="1" dirty="0">
                <a:solidFill>
                  <a:srgbClr val="800000"/>
                </a:solidFill>
              </a:rPr>
              <a:t>interact and collaborate </a:t>
            </a:r>
            <a:r>
              <a:rPr lang="en-GB" sz="1600" dirty="0"/>
              <a:t>with each other in a social media dialogue as creators of user-generated content in a virtual community, in contrast to websites where people are limited to the passive viewing of content. Examples of Web 2.0 include </a:t>
            </a:r>
            <a:r>
              <a:rPr lang="en-GB" sz="1600" b="1" dirty="0">
                <a:solidFill>
                  <a:srgbClr val="800000"/>
                </a:solidFill>
              </a:rPr>
              <a:t>social networking</a:t>
            </a:r>
            <a:r>
              <a:rPr lang="en-GB" sz="1600" dirty="0"/>
              <a:t> sites, blogs, wikis, folksonomies, video sharing sites, hosted services, web applications, and </a:t>
            </a:r>
            <a:r>
              <a:rPr lang="en-GB" sz="1600" dirty="0" err="1"/>
              <a:t>mashups</a:t>
            </a:r>
            <a:endParaRPr lang="en-GB" sz="1600" dirty="0"/>
          </a:p>
        </p:txBody>
      </p:sp>
      <p:sp>
        <p:nvSpPr>
          <p:cNvPr id="9" name="Rectangle 8"/>
          <p:cNvSpPr/>
          <p:nvPr/>
        </p:nvSpPr>
        <p:spPr>
          <a:xfrm>
            <a:off x="248922" y="5543022"/>
            <a:ext cx="8498870" cy="584776"/>
          </a:xfrm>
          <a:prstGeom prst="rect">
            <a:avLst/>
          </a:prstGeom>
        </p:spPr>
        <p:txBody>
          <a:bodyPr wrap="square">
            <a:spAutoFit/>
          </a:bodyPr>
          <a:lstStyle/>
          <a:p>
            <a:pPr algn="just"/>
            <a:r>
              <a:rPr lang="en-GB" sz="1600" dirty="0"/>
              <a:t>Definitions of </a:t>
            </a:r>
            <a:r>
              <a:rPr lang="en-GB" sz="1600" b="1" dirty="0">
                <a:solidFill>
                  <a:srgbClr val="800000"/>
                </a:solidFill>
              </a:rPr>
              <a:t>Web 3.0</a:t>
            </a:r>
            <a:r>
              <a:rPr lang="en-GB" sz="1600" dirty="0">
                <a:solidFill>
                  <a:srgbClr val="800000"/>
                </a:solidFill>
              </a:rPr>
              <a:t> </a:t>
            </a:r>
            <a:r>
              <a:rPr lang="en-GB" sz="1600" dirty="0"/>
              <a:t>vary greatly. Some believe its most important features are the </a:t>
            </a:r>
            <a:r>
              <a:rPr lang="en-GB" sz="1600" b="1" dirty="0">
                <a:solidFill>
                  <a:srgbClr val="800000"/>
                </a:solidFill>
              </a:rPr>
              <a:t>Semantic Web </a:t>
            </a:r>
            <a:r>
              <a:rPr lang="en-GB" sz="1600" dirty="0"/>
              <a:t>and personalization.</a:t>
            </a:r>
          </a:p>
        </p:txBody>
      </p:sp>
      <p:sp>
        <p:nvSpPr>
          <p:cNvPr id="6" name="ZoneTexte 5"/>
          <p:cNvSpPr txBox="1"/>
          <p:nvPr/>
        </p:nvSpPr>
        <p:spPr>
          <a:xfrm>
            <a:off x="1959065" y="1252605"/>
            <a:ext cx="6765485" cy="1569660"/>
          </a:xfrm>
          <a:prstGeom prst="rect">
            <a:avLst/>
          </a:prstGeom>
          <a:noFill/>
        </p:spPr>
        <p:txBody>
          <a:bodyPr wrap="square" rtlCol="0">
            <a:spAutoFit/>
          </a:bodyPr>
          <a:lstStyle/>
          <a:p>
            <a:pPr algn="just"/>
            <a:r>
              <a:rPr lang="en-GB" sz="1600" dirty="0"/>
              <a:t>The </a:t>
            </a:r>
            <a:r>
              <a:rPr lang="en-GB" sz="1600" b="1" dirty="0">
                <a:solidFill>
                  <a:srgbClr val="800000"/>
                </a:solidFill>
              </a:rPr>
              <a:t>World Wide Web </a:t>
            </a:r>
            <a:r>
              <a:rPr lang="en-GB" sz="1600" dirty="0"/>
              <a:t>(WWW), commonly known as the Web, is </a:t>
            </a:r>
            <a:r>
              <a:rPr lang="en-GB" sz="1600" b="1" dirty="0">
                <a:solidFill>
                  <a:srgbClr val="800000"/>
                </a:solidFill>
              </a:rPr>
              <a:t>an information system</a:t>
            </a:r>
            <a:r>
              <a:rPr lang="en-GB" sz="1600" b="1" dirty="0"/>
              <a:t> </a:t>
            </a:r>
            <a:r>
              <a:rPr lang="en-GB" sz="1600" dirty="0"/>
              <a:t>where documents and other web resources are identified by Uniform Resource Locators (</a:t>
            </a:r>
            <a:r>
              <a:rPr lang="en-GB" sz="1600" b="1" dirty="0">
                <a:solidFill>
                  <a:srgbClr val="800000"/>
                </a:solidFill>
              </a:rPr>
              <a:t>URLs</a:t>
            </a:r>
            <a:r>
              <a:rPr lang="en-GB" sz="1600" dirty="0"/>
              <a:t>, such as https://</a:t>
            </a:r>
            <a:r>
              <a:rPr lang="en-GB" sz="1600" dirty="0" err="1"/>
              <a:t>www.example.com</a:t>
            </a:r>
            <a:r>
              <a:rPr lang="en-GB" sz="1600" dirty="0"/>
              <a:t>/), which may be interlinked by hypertext, and are </a:t>
            </a:r>
            <a:r>
              <a:rPr lang="en-GB" sz="1600" b="1" dirty="0">
                <a:solidFill>
                  <a:srgbClr val="800000"/>
                </a:solidFill>
              </a:rPr>
              <a:t>accessible over the Inte</a:t>
            </a:r>
            <a:r>
              <a:rPr lang="en-GB" sz="1600" b="1" dirty="0"/>
              <a:t>rnet</a:t>
            </a:r>
            <a:r>
              <a:rPr lang="en-GB" sz="1600" dirty="0"/>
              <a:t>. The resources of the WWW may be accessed by users by a software application called a web browser.</a:t>
            </a:r>
          </a:p>
        </p:txBody>
      </p:sp>
      <p:pic>
        <p:nvPicPr>
          <p:cNvPr id="7" name="Image 6"/>
          <p:cNvPicPr>
            <a:picLocks noChangeAspect="1"/>
          </p:cNvPicPr>
          <p:nvPr/>
        </p:nvPicPr>
        <p:blipFill>
          <a:blip r:embed="rId2"/>
          <a:stretch>
            <a:fillRect/>
          </a:stretch>
        </p:blipFill>
        <p:spPr>
          <a:xfrm>
            <a:off x="8223350" y="1"/>
            <a:ext cx="920649" cy="1032442"/>
          </a:xfrm>
          <a:prstGeom prst="rect">
            <a:avLst/>
          </a:prstGeom>
        </p:spPr>
      </p:pic>
      <p:sp>
        <p:nvSpPr>
          <p:cNvPr id="12" name="ZoneTexte 11"/>
          <p:cNvSpPr txBox="1"/>
          <p:nvPr/>
        </p:nvSpPr>
        <p:spPr>
          <a:xfrm>
            <a:off x="130243" y="97653"/>
            <a:ext cx="4427088" cy="523220"/>
          </a:xfrm>
          <a:prstGeom prst="rect">
            <a:avLst/>
          </a:prstGeom>
          <a:noFill/>
        </p:spPr>
        <p:txBody>
          <a:bodyPr wrap="none" rtlCol="0">
            <a:spAutoFit/>
          </a:bodyPr>
          <a:lstStyle/>
          <a:p>
            <a:r>
              <a:rPr lang="en-GB" sz="2800" dirty="0">
                <a:solidFill>
                  <a:srgbClr val="800000"/>
                </a:solidFill>
                <a:latin typeface="Arial Black"/>
                <a:cs typeface="Arial Black"/>
              </a:rPr>
              <a:t>Introduction: the Web</a:t>
            </a:r>
          </a:p>
        </p:txBody>
      </p:sp>
      <p:pic>
        <p:nvPicPr>
          <p:cNvPr id="2" name="Image 1"/>
          <p:cNvPicPr>
            <a:picLocks noChangeAspect="1"/>
          </p:cNvPicPr>
          <p:nvPr/>
        </p:nvPicPr>
        <p:blipFill>
          <a:blip r:embed="rId3"/>
          <a:stretch>
            <a:fillRect/>
          </a:stretch>
        </p:blipFill>
        <p:spPr>
          <a:xfrm>
            <a:off x="339427" y="1325828"/>
            <a:ext cx="1571766" cy="1264466"/>
          </a:xfrm>
          <a:prstGeom prst="rect">
            <a:avLst/>
          </a:prstGeom>
        </p:spPr>
      </p:pic>
    </p:spTree>
    <p:extLst>
      <p:ext uri="{BB962C8B-B14F-4D97-AF65-F5344CB8AC3E}">
        <p14:creationId xmlns:p14="http://schemas.microsoft.com/office/powerpoint/2010/main" val="104810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4242" y="3860284"/>
            <a:ext cx="1600118" cy="461665"/>
          </a:xfrm>
          <a:prstGeom prst="rect">
            <a:avLst/>
          </a:prstGeom>
          <a:ln w="38100">
            <a:solidFill>
              <a:srgbClr val="C00000"/>
            </a:solidFill>
          </a:ln>
        </p:spPr>
        <p:txBody>
          <a:bodyPr wrap="none">
            <a:spAutoFit/>
          </a:bodyPr>
          <a:lstStyle/>
          <a:p>
            <a:r>
              <a:rPr lang="en-US" sz="2400" b="1" dirty="0"/>
              <a:t>INFERENCE</a:t>
            </a:r>
          </a:p>
        </p:txBody>
      </p:sp>
      <p:sp>
        <p:nvSpPr>
          <p:cNvPr id="5" name="Rectangle 4"/>
          <p:cNvSpPr/>
          <p:nvPr/>
        </p:nvSpPr>
        <p:spPr>
          <a:xfrm>
            <a:off x="6278052" y="3860283"/>
            <a:ext cx="1133452" cy="461665"/>
          </a:xfrm>
          <a:prstGeom prst="rect">
            <a:avLst/>
          </a:prstGeom>
          <a:ln w="38100">
            <a:solidFill>
              <a:srgbClr val="C00000"/>
            </a:solidFill>
          </a:ln>
        </p:spPr>
        <p:txBody>
          <a:bodyPr wrap="none">
            <a:spAutoFit/>
          </a:bodyPr>
          <a:lstStyle/>
          <a:p>
            <a:r>
              <a:rPr lang="en-US" sz="2400" b="1" dirty="0"/>
              <a:t>ACCESS</a:t>
            </a:r>
            <a:endParaRPr lang="en-GB" sz="2400" b="1" dirty="0"/>
          </a:p>
        </p:txBody>
      </p:sp>
      <p:sp>
        <p:nvSpPr>
          <p:cNvPr id="6" name="Rectangle 5"/>
          <p:cNvSpPr/>
          <p:nvPr/>
        </p:nvSpPr>
        <p:spPr>
          <a:xfrm>
            <a:off x="4238192" y="1434584"/>
            <a:ext cx="1381468" cy="461665"/>
          </a:xfrm>
          <a:prstGeom prst="rect">
            <a:avLst/>
          </a:prstGeom>
          <a:ln w="38100">
            <a:solidFill>
              <a:srgbClr val="C00000"/>
            </a:solidFill>
          </a:ln>
        </p:spPr>
        <p:txBody>
          <a:bodyPr wrap="none">
            <a:spAutoFit/>
          </a:bodyPr>
          <a:lstStyle/>
          <a:p>
            <a:r>
              <a:rPr lang="en-US" sz="2400" b="1" dirty="0"/>
              <a:t>STORAGE</a:t>
            </a:r>
          </a:p>
        </p:txBody>
      </p:sp>
      <p:cxnSp>
        <p:nvCxnSpPr>
          <p:cNvPr id="8" name="Straight Connector 7"/>
          <p:cNvCxnSpPr>
            <a:stCxn id="6" idx="2"/>
            <a:endCxn id="4" idx="0"/>
          </p:cNvCxnSpPr>
          <p:nvPr/>
        </p:nvCxnSpPr>
        <p:spPr>
          <a:xfrm flipH="1">
            <a:off x="2644301" y="1896249"/>
            <a:ext cx="2284625" cy="1964035"/>
          </a:xfrm>
          <a:prstGeom prst="line">
            <a:avLst/>
          </a:prstGeom>
          <a:ln w="57150">
            <a:solidFill>
              <a:srgbClr val="0070C0"/>
            </a:solidFill>
          </a:ln>
        </p:spPr>
        <p:style>
          <a:lnRef idx="3">
            <a:schemeClr val="dk1"/>
          </a:lnRef>
          <a:fillRef idx="0">
            <a:schemeClr val="dk1"/>
          </a:fillRef>
          <a:effectRef idx="2">
            <a:schemeClr val="dk1"/>
          </a:effectRef>
          <a:fontRef idx="minor">
            <a:schemeClr val="tx1"/>
          </a:fontRef>
        </p:style>
      </p:cxnSp>
      <p:cxnSp>
        <p:nvCxnSpPr>
          <p:cNvPr id="10" name="Straight Connector 9"/>
          <p:cNvCxnSpPr>
            <a:stCxn id="4" idx="3"/>
            <a:endCxn id="5" idx="1"/>
          </p:cNvCxnSpPr>
          <p:nvPr/>
        </p:nvCxnSpPr>
        <p:spPr>
          <a:xfrm flipV="1">
            <a:off x="3444360" y="4091116"/>
            <a:ext cx="2833692" cy="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2"/>
            <a:endCxn id="5" idx="0"/>
          </p:cNvCxnSpPr>
          <p:nvPr/>
        </p:nvCxnSpPr>
        <p:spPr>
          <a:xfrm>
            <a:off x="4928926" y="1896249"/>
            <a:ext cx="1915852" cy="196403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944554" y="3365871"/>
            <a:ext cx="566181" cy="369332"/>
          </a:xfrm>
          <a:prstGeom prst="rect">
            <a:avLst/>
          </a:prstGeom>
        </p:spPr>
        <p:txBody>
          <a:bodyPr wrap="none">
            <a:spAutoFit/>
          </a:bodyPr>
          <a:lstStyle/>
          <a:p>
            <a:r>
              <a:rPr lang="en-US" b="1" dirty="0"/>
              <a:t>RDF</a:t>
            </a:r>
            <a:endParaRPr lang="en-GB" b="1" dirty="0"/>
          </a:p>
        </p:txBody>
      </p:sp>
      <p:sp>
        <p:nvSpPr>
          <p:cNvPr id="21" name="Rectangle 20"/>
          <p:cNvSpPr/>
          <p:nvPr/>
        </p:nvSpPr>
        <p:spPr>
          <a:xfrm>
            <a:off x="2443373" y="2729478"/>
            <a:ext cx="1075744" cy="369332"/>
          </a:xfrm>
          <a:prstGeom prst="rect">
            <a:avLst/>
          </a:prstGeom>
        </p:spPr>
        <p:txBody>
          <a:bodyPr wrap="none">
            <a:spAutoFit/>
          </a:bodyPr>
          <a:lstStyle/>
          <a:p>
            <a:r>
              <a:rPr lang="en-US" b="1" dirty="0"/>
              <a:t>Reasoner</a:t>
            </a:r>
            <a:endParaRPr lang="en-GB" b="1" dirty="0"/>
          </a:p>
        </p:txBody>
      </p:sp>
      <p:sp>
        <p:nvSpPr>
          <p:cNvPr id="22" name="Rectangle 21"/>
          <p:cNvSpPr/>
          <p:nvPr/>
        </p:nvSpPr>
        <p:spPr>
          <a:xfrm>
            <a:off x="4744613" y="3494404"/>
            <a:ext cx="645113" cy="369332"/>
          </a:xfrm>
          <a:prstGeom prst="rect">
            <a:avLst/>
          </a:prstGeom>
        </p:spPr>
        <p:txBody>
          <a:bodyPr wrap="none">
            <a:spAutoFit/>
          </a:bodyPr>
          <a:lstStyle/>
          <a:p>
            <a:r>
              <a:rPr lang="en-US" b="1" dirty="0"/>
              <a:t>OWL</a:t>
            </a:r>
            <a:endParaRPr lang="en-GB" b="1" dirty="0"/>
          </a:p>
        </p:txBody>
      </p:sp>
      <p:sp>
        <p:nvSpPr>
          <p:cNvPr id="23" name="Rectangle 22"/>
          <p:cNvSpPr/>
          <p:nvPr/>
        </p:nvSpPr>
        <p:spPr>
          <a:xfrm>
            <a:off x="6393254" y="2878266"/>
            <a:ext cx="1690399" cy="369332"/>
          </a:xfrm>
          <a:prstGeom prst="rect">
            <a:avLst/>
          </a:prstGeom>
        </p:spPr>
        <p:txBody>
          <a:bodyPr wrap="none">
            <a:spAutoFit/>
          </a:bodyPr>
          <a:lstStyle/>
          <a:p>
            <a:r>
              <a:rPr lang="en-US" b="1" dirty="0"/>
              <a:t>Query Endpoint</a:t>
            </a:r>
            <a:endParaRPr lang="en-GB" b="1" dirty="0"/>
          </a:p>
        </p:txBody>
      </p:sp>
      <p:sp>
        <p:nvSpPr>
          <p:cNvPr id="24" name="Rectangle 23"/>
          <p:cNvSpPr/>
          <p:nvPr/>
        </p:nvSpPr>
        <p:spPr>
          <a:xfrm>
            <a:off x="4107146" y="2744335"/>
            <a:ext cx="729623" cy="369332"/>
          </a:xfrm>
          <a:prstGeom prst="rect">
            <a:avLst/>
          </a:prstGeom>
        </p:spPr>
        <p:txBody>
          <a:bodyPr wrap="none">
            <a:spAutoFit/>
          </a:bodyPr>
          <a:lstStyle/>
          <a:p>
            <a:r>
              <a:rPr lang="en-US" b="1" dirty="0"/>
              <a:t>SWRL</a:t>
            </a:r>
            <a:endParaRPr lang="en-GB" b="1" dirty="0"/>
          </a:p>
        </p:txBody>
      </p:sp>
      <p:sp>
        <p:nvSpPr>
          <p:cNvPr id="25" name="Rectangle 24"/>
          <p:cNvSpPr/>
          <p:nvPr/>
        </p:nvSpPr>
        <p:spPr>
          <a:xfrm>
            <a:off x="5175648" y="3124079"/>
            <a:ext cx="924997" cy="369332"/>
          </a:xfrm>
          <a:prstGeom prst="rect">
            <a:avLst/>
          </a:prstGeom>
        </p:spPr>
        <p:txBody>
          <a:bodyPr wrap="none">
            <a:spAutoFit/>
          </a:bodyPr>
          <a:lstStyle/>
          <a:p>
            <a:r>
              <a:rPr lang="en-US" b="1" dirty="0"/>
              <a:t>SPARQL</a:t>
            </a:r>
            <a:endParaRPr lang="en-GB" dirty="0"/>
          </a:p>
        </p:txBody>
      </p:sp>
      <p:sp>
        <p:nvSpPr>
          <p:cNvPr id="26" name="Rectangle 25"/>
          <p:cNvSpPr/>
          <p:nvPr/>
        </p:nvSpPr>
        <p:spPr>
          <a:xfrm>
            <a:off x="4357574" y="1040671"/>
            <a:ext cx="1124026" cy="369332"/>
          </a:xfrm>
          <a:prstGeom prst="rect">
            <a:avLst/>
          </a:prstGeom>
        </p:spPr>
        <p:txBody>
          <a:bodyPr wrap="none">
            <a:spAutoFit/>
          </a:bodyPr>
          <a:lstStyle/>
          <a:p>
            <a:r>
              <a:rPr lang="en-US" b="1" dirty="0"/>
              <a:t>RDF Store</a:t>
            </a:r>
            <a:endParaRPr lang="en-GB" b="1" dirty="0"/>
          </a:p>
        </p:txBody>
      </p:sp>
      <p:pic>
        <p:nvPicPr>
          <p:cNvPr id="16" name="Image 10">
            <a:extLst>
              <a:ext uri="{FF2B5EF4-FFF2-40B4-BE49-F238E27FC236}">
                <a16:creationId xmlns:a16="http://schemas.microsoft.com/office/drawing/2014/main" id="{C501279C-A667-4B2D-AB93-48E5510597B5}"/>
              </a:ext>
            </a:extLst>
          </p:cNvPr>
          <p:cNvPicPr>
            <a:picLocks noChangeAspect="1"/>
          </p:cNvPicPr>
          <p:nvPr/>
        </p:nvPicPr>
        <p:blipFill>
          <a:blip r:embed="rId3" cstate="print"/>
          <a:stretch>
            <a:fillRect/>
          </a:stretch>
        </p:blipFill>
        <p:spPr>
          <a:xfrm>
            <a:off x="0" y="0"/>
            <a:ext cx="857547" cy="579423"/>
          </a:xfrm>
          <a:prstGeom prst="rect">
            <a:avLst/>
          </a:prstGeom>
        </p:spPr>
      </p:pic>
      <p:sp>
        <p:nvSpPr>
          <p:cNvPr id="17" name="ZoneTexte 5">
            <a:extLst>
              <a:ext uri="{FF2B5EF4-FFF2-40B4-BE49-F238E27FC236}">
                <a16:creationId xmlns:a16="http://schemas.microsoft.com/office/drawing/2014/main" id="{00A7140E-E887-4BDC-B45C-C7BF77FE1C40}"/>
              </a:ext>
            </a:extLst>
          </p:cNvPr>
          <p:cNvSpPr txBox="1"/>
          <p:nvPr/>
        </p:nvSpPr>
        <p:spPr>
          <a:xfrm>
            <a:off x="879129" y="49477"/>
            <a:ext cx="2796859" cy="461665"/>
          </a:xfrm>
          <a:prstGeom prst="rect">
            <a:avLst/>
          </a:prstGeom>
          <a:noFill/>
        </p:spPr>
        <p:txBody>
          <a:bodyPr wrap="none" rtlCol="0">
            <a:spAutoFit/>
          </a:bodyPr>
          <a:lstStyle/>
          <a:p>
            <a:r>
              <a:rPr lang="fr-FR" sz="2400" b="1" dirty="0">
                <a:solidFill>
                  <a:srgbClr val="800000"/>
                </a:solidFill>
              </a:rPr>
              <a:t>WEB ARCHITECTURE</a:t>
            </a:r>
          </a:p>
        </p:txBody>
      </p:sp>
      <p:sp>
        <p:nvSpPr>
          <p:cNvPr id="19" name="Rectangle 23">
            <a:extLst>
              <a:ext uri="{FF2B5EF4-FFF2-40B4-BE49-F238E27FC236}">
                <a16:creationId xmlns:a16="http://schemas.microsoft.com/office/drawing/2014/main" id="{32591C8B-B831-4116-BF13-04E9CEF85244}"/>
              </a:ext>
            </a:extLst>
          </p:cNvPr>
          <p:cNvSpPr/>
          <p:nvPr/>
        </p:nvSpPr>
        <p:spPr>
          <a:xfrm>
            <a:off x="99578" y="5130465"/>
            <a:ext cx="5076070" cy="1200329"/>
          </a:xfrm>
          <a:prstGeom prst="rect">
            <a:avLst/>
          </a:prstGeom>
        </p:spPr>
        <p:txBody>
          <a:bodyPr wrap="none">
            <a:spAutoFit/>
          </a:bodyPr>
          <a:lstStyle/>
          <a:p>
            <a:r>
              <a:rPr lang="en-US" b="1" dirty="0"/>
              <a:t>SWRL = Semantic Web Rule Language</a:t>
            </a:r>
          </a:p>
          <a:p>
            <a:r>
              <a:rPr lang="en-US" b="1" dirty="0"/>
              <a:t>RDF = Resource Description Framework</a:t>
            </a:r>
            <a:endParaRPr lang="el-GR" b="1" dirty="0"/>
          </a:p>
          <a:p>
            <a:r>
              <a:rPr lang="en-US" b="1" dirty="0"/>
              <a:t>OWL = Web Ontology Language</a:t>
            </a:r>
          </a:p>
          <a:p>
            <a:r>
              <a:rPr lang="en-US" b="1" dirty="0"/>
              <a:t>SPARQL = Semantic Search Query Language for RDF</a:t>
            </a:r>
            <a:endParaRPr lang="en-GB" b="1" dirty="0"/>
          </a:p>
        </p:txBody>
      </p:sp>
    </p:spTree>
    <p:extLst>
      <p:ext uri="{BB962C8B-B14F-4D97-AF65-F5344CB8AC3E}">
        <p14:creationId xmlns:p14="http://schemas.microsoft.com/office/powerpoint/2010/main" val="3730183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31091" y="1073727"/>
            <a:ext cx="4238148" cy="400110"/>
          </a:xfrm>
          <a:prstGeom prst="rect">
            <a:avLst/>
          </a:prstGeom>
          <a:noFill/>
        </p:spPr>
        <p:txBody>
          <a:bodyPr wrap="none" rtlCol="0">
            <a:spAutoFit/>
          </a:bodyPr>
          <a:lstStyle/>
          <a:p>
            <a:r>
              <a:rPr lang="en-US"/>
              <a:t>✓ </a:t>
            </a:r>
            <a:r>
              <a:rPr lang="en-US" sz="2000" b="1">
                <a:solidFill>
                  <a:srgbClr val="800000"/>
                </a:solidFill>
              </a:rPr>
              <a:t>3 fundamental notions </a:t>
            </a:r>
            <a:r>
              <a:rPr lang="en-US"/>
              <a:t>(</a:t>
            </a:r>
            <a:r>
              <a:rPr lang="en-US" u="sng"/>
              <a:t>original web</a:t>
            </a:r>
            <a:r>
              <a:rPr lang="en-US"/>
              <a:t>)</a:t>
            </a:r>
            <a:endParaRPr lang="en-US" sz="1600"/>
          </a:p>
        </p:txBody>
      </p:sp>
      <p:sp>
        <p:nvSpPr>
          <p:cNvPr id="7" name="ZoneTexte 6"/>
          <p:cNvSpPr txBox="1"/>
          <p:nvPr/>
        </p:nvSpPr>
        <p:spPr>
          <a:xfrm>
            <a:off x="1075371" y="1741720"/>
            <a:ext cx="7967029" cy="1200329"/>
          </a:xfrm>
          <a:prstGeom prst="rect">
            <a:avLst/>
          </a:prstGeom>
          <a:noFill/>
        </p:spPr>
        <p:txBody>
          <a:bodyPr wrap="square" rtlCol="0">
            <a:spAutoFit/>
          </a:bodyPr>
          <a:lstStyle/>
          <a:p>
            <a:pPr algn="just">
              <a:tabLst>
                <a:tab pos="357188" algn="l"/>
              </a:tabLst>
            </a:pPr>
            <a:r>
              <a:rPr lang="fr-FR" b="1" dirty="0">
                <a:solidFill>
                  <a:srgbClr val="800000"/>
                </a:solidFill>
              </a:rPr>
              <a:t>1. 	URI </a:t>
            </a:r>
            <a:r>
              <a:rPr lang="fr-FR" dirty="0"/>
              <a:t>(</a:t>
            </a:r>
            <a:r>
              <a:rPr lang="en-GB" dirty="0"/>
              <a:t>Universal Resource Identifier</a:t>
            </a:r>
            <a:r>
              <a:rPr lang="fr-FR" dirty="0"/>
              <a:t>)</a:t>
            </a:r>
          </a:p>
          <a:p>
            <a:pPr marL="1169988" indent="-276225" algn="just"/>
            <a:r>
              <a:rPr lang="fr-FR" dirty="0"/>
              <a:t>- Unique identifier </a:t>
            </a:r>
            <a:r>
              <a:rPr lang="en-US" dirty="0"/>
              <a:t>permitting</a:t>
            </a:r>
            <a:r>
              <a:rPr lang="fr-FR" dirty="0"/>
              <a:t> to  reference a </a:t>
            </a:r>
            <a:r>
              <a:rPr lang="en-US" dirty="0"/>
              <a:t>resource</a:t>
            </a:r>
            <a:r>
              <a:rPr lang="fr-FR" dirty="0"/>
              <a:t> on a network</a:t>
            </a:r>
          </a:p>
          <a:p>
            <a:pPr marL="900113" indent="-900113" algn="just">
              <a:tabLst>
                <a:tab pos="357188" algn="l"/>
              </a:tabLst>
            </a:pPr>
            <a:r>
              <a:rPr lang="fr-FR" dirty="0"/>
              <a:t>	</a:t>
            </a:r>
            <a:r>
              <a:rPr lang="fr-FR" b="1" dirty="0">
                <a:solidFill>
                  <a:srgbClr val="800000"/>
                </a:solidFill>
              </a:rPr>
              <a:t>URL</a:t>
            </a:r>
            <a:r>
              <a:rPr lang="fr-FR" b="1" dirty="0"/>
              <a:t> </a:t>
            </a:r>
            <a:r>
              <a:rPr lang="fr-FR" dirty="0"/>
              <a:t>(</a:t>
            </a:r>
            <a:r>
              <a:rPr lang="fr-FR" dirty="0" err="1"/>
              <a:t>Universal</a:t>
            </a:r>
            <a:r>
              <a:rPr lang="fr-FR" dirty="0"/>
              <a:t> Resource Locator)</a:t>
            </a:r>
          </a:p>
          <a:p>
            <a:pPr marL="1169988" indent="-269875" algn="just">
              <a:tabLst>
                <a:tab pos="357188" algn="l"/>
              </a:tabLst>
            </a:pPr>
            <a:r>
              <a:rPr lang="fr-FR" dirty="0"/>
              <a:t>- 	Point of </a:t>
            </a:r>
            <a:r>
              <a:rPr lang="en-US" dirty="0"/>
              <a:t>access</a:t>
            </a:r>
            <a:r>
              <a:rPr lang="fr-FR" dirty="0"/>
              <a:t> to a representation of a </a:t>
            </a:r>
            <a:r>
              <a:rPr lang="en-US" dirty="0"/>
              <a:t>resource</a:t>
            </a:r>
            <a:r>
              <a:rPr lang="fr-FR" dirty="0"/>
              <a:t> on the Web</a:t>
            </a:r>
          </a:p>
        </p:txBody>
      </p:sp>
      <p:sp>
        <p:nvSpPr>
          <p:cNvPr id="8" name="ZoneTexte 7"/>
          <p:cNvSpPr txBox="1"/>
          <p:nvPr/>
        </p:nvSpPr>
        <p:spPr>
          <a:xfrm>
            <a:off x="1075371" y="3394643"/>
            <a:ext cx="7756901" cy="646331"/>
          </a:xfrm>
          <a:prstGeom prst="rect">
            <a:avLst/>
          </a:prstGeom>
          <a:noFill/>
        </p:spPr>
        <p:txBody>
          <a:bodyPr wrap="square" rtlCol="0">
            <a:spAutoFit/>
          </a:bodyPr>
          <a:lstStyle/>
          <a:p>
            <a:pPr algn="just"/>
            <a:r>
              <a:rPr lang="fr-FR" b="1" dirty="0">
                <a:solidFill>
                  <a:srgbClr val="800000"/>
                </a:solidFill>
              </a:rPr>
              <a:t>2.  HTTP Protocol </a:t>
            </a:r>
            <a:r>
              <a:rPr lang="fr-FR" dirty="0"/>
              <a:t>(HyperText Transfer Protocol)</a:t>
            </a:r>
          </a:p>
          <a:p>
            <a:pPr marL="1169988" indent="-276225" algn="just"/>
            <a:r>
              <a:rPr lang="fr-FR" dirty="0"/>
              <a:t>- Protocol of </a:t>
            </a:r>
            <a:r>
              <a:rPr lang="en-US" dirty="0"/>
              <a:t>client</a:t>
            </a:r>
            <a:r>
              <a:rPr lang="fr-FR" dirty="0"/>
              <a:t>-server communication developed for the Web</a:t>
            </a:r>
          </a:p>
        </p:txBody>
      </p:sp>
      <p:sp>
        <p:nvSpPr>
          <p:cNvPr id="9" name="ZoneTexte 8"/>
          <p:cNvSpPr txBox="1"/>
          <p:nvPr/>
        </p:nvSpPr>
        <p:spPr>
          <a:xfrm>
            <a:off x="1075372" y="4528667"/>
            <a:ext cx="7088910" cy="1754326"/>
          </a:xfrm>
          <a:prstGeom prst="rect">
            <a:avLst/>
          </a:prstGeom>
          <a:noFill/>
        </p:spPr>
        <p:txBody>
          <a:bodyPr wrap="square" rtlCol="0">
            <a:spAutoFit/>
          </a:bodyPr>
          <a:lstStyle/>
          <a:p>
            <a:pPr algn="just"/>
            <a:r>
              <a:rPr lang="fr-FR" b="1" dirty="0">
                <a:solidFill>
                  <a:srgbClr val="800000"/>
                </a:solidFill>
              </a:rPr>
              <a:t>3. HTML </a:t>
            </a:r>
            <a:r>
              <a:rPr lang="fr-FR" dirty="0"/>
              <a:t>(HyperText </a:t>
            </a:r>
            <a:r>
              <a:rPr lang="en-US" dirty="0"/>
              <a:t>Markup</a:t>
            </a:r>
            <a:r>
              <a:rPr lang="fr-FR" dirty="0"/>
              <a:t> Language)</a:t>
            </a:r>
          </a:p>
          <a:p>
            <a:pPr marL="1169988" indent="-276225" algn="just">
              <a:buFontTx/>
              <a:buChar char="-"/>
            </a:pPr>
            <a:r>
              <a:rPr lang="fr-FR" dirty="0"/>
              <a:t>Markup language of </a:t>
            </a:r>
            <a:r>
              <a:rPr lang="en-US" dirty="0"/>
              <a:t>hypertexts</a:t>
            </a:r>
            <a:r>
              <a:rPr lang="fr-FR" dirty="0"/>
              <a:t> dedicated to the representation and the </a:t>
            </a:r>
            <a:r>
              <a:rPr lang="en-US" dirty="0"/>
              <a:t>interchange</a:t>
            </a:r>
            <a:r>
              <a:rPr lang="fr-FR" dirty="0"/>
              <a:t> of web pages. </a:t>
            </a:r>
          </a:p>
          <a:p>
            <a:pPr marL="1169988" indent="-276225" algn="just">
              <a:buFontTx/>
              <a:buChar char="-"/>
            </a:pPr>
            <a:r>
              <a:rPr lang="fr-FR" dirty="0"/>
              <a:t>HTML is </a:t>
            </a:r>
            <a:r>
              <a:rPr lang="en-US" dirty="0"/>
              <a:t>derived</a:t>
            </a:r>
            <a:r>
              <a:rPr lang="fr-FR" dirty="0"/>
              <a:t> from SGML (Standard </a:t>
            </a:r>
            <a:r>
              <a:rPr lang="fr-FR" dirty="0" err="1"/>
              <a:t>Generalized</a:t>
            </a:r>
            <a:r>
              <a:rPr lang="fr-FR" dirty="0"/>
              <a:t> Markup Language), language of description with tags and an ISO standard </a:t>
            </a:r>
            <a:r>
              <a:rPr lang="fr-FR" dirty="0" err="1"/>
              <a:t>since</a:t>
            </a:r>
            <a:r>
              <a:rPr lang="fr-FR" dirty="0"/>
              <a:t> 1986 (ISO 8879:1986)</a:t>
            </a:r>
          </a:p>
        </p:txBody>
      </p:sp>
      <p:sp>
        <p:nvSpPr>
          <p:cNvPr id="10" name="ZoneTexte 9"/>
          <p:cNvSpPr txBox="1"/>
          <p:nvPr/>
        </p:nvSpPr>
        <p:spPr>
          <a:xfrm>
            <a:off x="130243" y="97653"/>
            <a:ext cx="3608830" cy="523220"/>
          </a:xfrm>
          <a:prstGeom prst="rect">
            <a:avLst/>
          </a:prstGeom>
          <a:noFill/>
        </p:spPr>
        <p:txBody>
          <a:bodyPr wrap="none" rtlCol="0">
            <a:spAutoFit/>
          </a:bodyPr>
          <a:lstStyle/>
          <a:p>
            <a:r>
              <a:rPr lang="en-GB" sz="2800" dirty="0">
                <a:solidFill>
                  <a:srgbClr val="800000"/>
                </a:solidFill>
                <a:latin typeface="Arial Black"/>
                <a:cs typeface="Arial Black"/>
              </a:rPr>
              <a:t>Web Architecture</a:t>
            </a:r>
          </a:p>
        </p:txBody>
      </p:sp>
    </p:spTree>
    <p:extLst>
      <p:ext uri="{BB962C8B-B14F-4D97-AF65-F5344CB8AC3E}">
        <p14:creationId xmlns:p14="http://schemas.microsoft.com/office/powerpoint/2010/main" val="229117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31091" y="1073727"/>
            <a:ext cx="5257593" cy="400110"/>
          </a:xfrm>
          <a:prstGeom prst="rect">
            <a:avLst/>
          </a:prstGeom>
          <a:noFill/>
        </p:spPr>
        <p:txBody>
          <a:bodyPr wrap="none" rtlCol="0">
            <a:spAutoFit/>
          </a:bodyPr>
          <a:lstStyle/>
          <a:p>
            <a:r>
              <a:rPr lang="fr-FR" dirty="0"/>
              <a:t>✓ </a:t>
            </a:r>
            <a:r>
              <a:rPr lang="fr-FR" sz="2000" b="1" dirty="0" err="1">
                <a:solidFill>
                  <a:srgbClr val="800000"/>
                </a:solidFill>
              </a:rPr>
              <a:t>Textual</a:t>
            </a:r>
            <a:r>
              <a:rPr lang="fr-FR" sz="2000" b="1" dirty="0">
                <a:solidFill>
                  <a:srgbClr val="800000"/>
                </a:solidFill>
              </a:rPr>
              <a:t> Interchange format of structured data</a:t>
            </a:r>
            <a:endParaRPr lang="fr-FR" sz="1600" dirty="0"/>
          </a:p>
        </p:txBody>
      </p:sp>
      <p:sp>
        <p:nvSpPr>
          <p:cNvPr id="7" name="ZoneTexte 6"/>
          <p:cNvSpPr txBox="1"/>
          <p:nvPr/>
        </p:nvSpPr>
        <p:spPr>
          <a:xfrm>
            <a:off x="1235363" y="1651000"/>
            <a:ext cx="7296728" cy="646331"/>
          </a:xfrm>
          <a:prstGeom prst="rect">
            <a:avLst/>
          </a:prstGeom>
          <a:noFill/>
        </p:spPr>
        <p:txBody>
          <a:bodyPr wrap="square" rtlCol="0">
            <a:spAutoFit/>
          </a:bodyPr>
          <a:lstStyle/>
          <a:p>
            <a:pPr>
              <a:tabLst>
                <a:tab pos="357188" algn="l"/>
              </a:tabLst>
            </a:pPr>
            <a:r>
              <a:rPr lang="fr-FR" b="1" dirty="0">
                <a:solidFill>
                  <a:srgbClr val="800000"/>
                </a:solidFill>
              </a:rPr>
              <a:t>XML</a:t>
            </a:r>
            <a:r>
              <a:rPr lang="fr-FR" b="1" dirty="0"/>
              <a:t> </a:t>
            </a:r>
            <a:r>
              <a:rPr lang="fr-FR" dirty="0"/>
              <a:t>(Extensible </a:t>
            </a:r>
            <a:r>
              <a:rPr lang="fr-FR" dirty="0" err="1"/>
              <a:t>Markup</a:t>
            </a:r>
            <a:r>
              <a:rPr lang="fr-FR" dirty="0"/>
              <a:t> </a:t>
            </a:r>
            <a:r>
              <a:rPr lang="fr-FR" dirty="0" err="1"/>
              <a:t>Language</a:t>
            </a:r>
            <a:r>
              <a:rPr lang="fr-FR" dirty="0"/>
              <a:t>)</a:t>
            </a:r>
          </a:p>
          <a:p>
            <a:r>
              <a:rPr lang="fr-FR" dirty="0"/>
              <a:t>	</a:t>
            </a:r>
          </a:p>
        </p:txBody>
      </p:sp>
      <p:sp>
        <p:nvSpPr>
          <p:cNvPr id="2" name="ZoneTexte 1"/>
          <p:cNvSpPr txBox="1"/>
          <p:nvPr/>
        </p:nvSpPr>
        <p:spPr>
          <a:xfrm>
            <a:off x="1443182" y="3267331"/>
            <a:ext cx="2665410" cy="369332"/>
          </a:xfrm>
          <a:prstGeom prst="rect">
            <a:avLst/>
          </a:prstGeom>
          <a:noFill/>
        </p:spPr>
        <p:txBody>
          <a:bodyPr wrap="none" rtlCol="0">
            <a:spAutoFit/>
          </a:bodyPr>
          <a:lstStyle/>
          <a:p>
            <a:r>
              <a:rPr lang="fr-FR" dirty="0"/>
              <a:t>⇒ </a:t>
            </a:r>
            <a:r>
              <a:rPr lang="fr-FR" b="1" dirty="0"/>
              <a:t>Web of structured data</a:t>
            </a:r>
          </a:p>
        </p:txBody>
      </p:sp>
      <p:sp>
        <p:nvSpPr>
          <p:cNvPr id="4" name="ZoneTexte 3"/>
          <p:cNvSpPr txBox="1"/>
          <p:nvPr/>
        </p:nvSpPr>
        <p:spPr>
          <a:xfrm>
            <a:off x="3186546" y="4063956"/>
            <a:ext cx="1637436" cy="369332"/>
          </a:xfrm>
          <a:prstGeom prst="rect">
            <a:avLst/>
          </a:prstGeom>
          <a:noFill/>
        </p:spPr>
        <p:txBody>
          <a:bodyPr wrap="none" rtlCol="0">
            <a:spAutoFit/>
          </a:bodyPr>
          <a:lstStyle/>
          <a:p>
            <a:r>
              <a:rPr lang="fr-FR" b="1" u="sng" dirty="0">
                <a:solidFill>
                  <a:srgbClr val="800000"/>
                </a:solidFill>
              </a:rPr>
              <a:t>Link </a:t>
            </a:r>
            <a:r>
              <a:rPr lang="fr-FR" b="1" dirty="0">
                <a:solidFill>
                  <a:srgbClr val="800000"/>
                </a:solidFill>
              </a:rPr>
              <a:t> the data ?</a:t>
            </a:r>
          </a:p>
        </p:txBody>
      </p:sp>
      <p:pic>
        <p:nvPicPr>
          <p:cNvPr id="9" name="Image 8"/>
          <p:cNvPicPr>
            <a:picLocks noChangeAspect="1"/>
          </p:cNvPicPr>
          <p:nvPr/>
        </p:nvPicPr>
        <p:blipFill>
          <a:blip r:embed="rId2" cstate="print"/>
          <a:stretch>
            <a:fillRect/>
          </a:stretch>
        </p:blipFill>
        <p:spPr>
          <a:xfrm>
            <a:off x="2121328" y="4344850"/>
            <a:ext cx="955810" cy="1167689"/>
          </a:xfrm>
          <a:prstGeom prst="rect">
            <a:avLst/>
          </a:prstGeom>
        </p:spPr>
      </p:pic>
      <p:sp>
        <p:nvSpPr>
          <p:cNvPr id="8" name="Rectangle 7"/>
          <p:cNvSpPr/>
          <p:nvPr/>
        </p:nvSpPr>
        <p:spPr>
          <a:xfrm>
            <a:off x="1373910" y="2125115"/>
            <a:ext cx="7100455" cy="830997"/>
          </a:xfrm>
          <a:prstGeom prst="rect">
            <a:avLst/>
          </a:prstGeom>
        </p:spPr>
        <p:txBody>
          <a:bodyPr wrap="square">
            <a:spAutoFit/>
          </a:bodyPr>
          <a:lstStyle/>
          <a:p>
            <a:pPr algn="just"/>
            <a:r>
              <a:rPr lang="fr-FR" sz="1600" dirty="0"/>
              <a:t>‘extensible </a:t>
            </a:r>
            <a:r>
              <a:rPr lang="en-US" sz="1600" dirty="0"/>
              <a:t>markup</a:t>
            </a:r>
            <a:r>
              <a:rPr lang="fr-FR" sz="1600" dirty="0"/>
              <a:t> </a:t>
            </a:r>
            <a:r>
              <a:rPr lang="fr-FR" sz="1600" dirty="0" err="1"/>
              <a:t>language</a:t>
            </a:r>
            <a:r>
              <a:rPr lang="fr-FR" sz="1600" dirty="0"/>
              <a:t>’, computer langage informatique of generic </a:t>
            </a:r>
            <a:r>
              <a:rPr lang="en-US" sz="1600" dirty="0"/>
              <a:t>markup</a:t>
            </a:r>
            <a:r>
              <a:rPr lang="fr-FR" sz="1600" dirty="0"/>
              <a:t> </a:t>
            </a:r>
            <a:r>
              <a:rPr lang="en-US" sz="1600" dirty="0"/>
              <a:t>derived</a:t>
            </a:r>
            <a:r>
              <a:rPr lang="fr-FR" sz="1600" dirty="0"/>
              <a:t> from SGML; it is an </a:t>
            </a:r>
            <a:r>
              <a:rPr lang="en-US" sz="1600" dirty="0"/>
              <a:t>interchange</a:t>
            </a:r>
            <a:r>
              <a:rPr lang="fr-FR" sz="1600" dirty="0"/>
              <a:t> format of structured content (</a:t>
            </a:r>
            <a:r>
              <a:rPr lang="fr-FR" sz="1600" dirty="0" err="1"/>
              <a:t>tree</a:t>
            </a:r>
            <a:r>
              <a:rPr lang="fr-FR" sz="1600" dirty="0"/>
              <a:t> structure) between </a:t>
            </a:r>
            <a:r>
              <a:rPr lang="en-US" sz="1600" dirty="0"/>
              <a:t>heterogeneous</a:t>
            </a:r>
            <a:r>
              <a:rPr lang="fr-FR" sz="1600" dirty="0"/>
              <a:t> information </a:t>
            </a:r>
            <a:r>
              <a:rPr lang="en-US" sz="1600" dirty="0"/>
              <a:t>system</a:t>
            </a:r>
            <a:r>
              <a:rPr lang="fr-FR" sz="1600" dirty="0"/>
              <a:t>s (interoperability).</a:t>
            </a:r>
          </a:p>
        </p:txBody>
      </p:sp>
      <p:sp>
        <p:nvSpPr>
          <p:cNvPr id="10" name="ZoneTexte 9"/>
          <p:cNvSpPr txBox="1"/>
          <p:nvPr/>
        </p:nvSpPr>
        <p:spPr>
          <a:xfrm>
            <a:off x="130243" y="97653"/>
            <a:ext cx="3608830" cy="523220"/>
          </a:xfrm>
          <a:prstGeom prst="rect">
            <a:avLst/>
          </a:prstGeom>
          <a:noFill/>
        </p:spPr>
        <p:txBody>
          <a:bodyPr wrap="none" rtlCol="0">
            <a:spAutoFit/>
          </a:bodyPr>
          <a:lstStyle/>
          <a:p>
            <a:r>
              <a:rPr lang="en-GB" sz="2800" dirty="0">
                <a:solidFill>
                  <a:srgbClr val="800000"/>
                </a:solidFill>
                <a:latin typeface="Arial Black"/>
                <a:cs typeface="Arial Black"/>
              </a:rPr>
              <a:t>Web Architecture</a:t>
            </a:r>
          </a:p>
        </p:txBody>
      </p:sp>
    </p:spTree>
    <p:extLst>
      <p:ext uri="{BB962C8B-B14F-4D97-AF65-F5344CB8AC3E}">
        <p14:creationId xmlns:p14="http://schemas.microsoft.com/office/powerpoint/2010/main" val="111504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31091" y="1073727"/>
            <a:ext cx="5339610" cy="400110"/>
          </a:xfrm>
          <a:prstGeom prst="rect">
            <a:avLst/>
          </a:prstGeom>
          <a:noFill/>
        </p:spPr>
        <p:txBody>
          <a:bodyPr wrap="none" rtlCol="0">
            <a:spAutoFit/>
          </a:bodyPr>
          <a:lstStyle/>
          <a:p>
            <a:r>
              <a:rPr lang="fr-FR" dirty="0"/>
              <a:t>✓ </a:t>
            </a:r>
            <a:r>
              <a:rPr lang="fr-FR" sz="2000" b="1" dirty="0">
                <a:solidFill>
                  <a:srgbClr val="800000"/>
                </a:solidFill>
              </a:rPr>
              <a:t>RDF (Resource Description Framework)</a:t>
            </a:r>
          </a:p>
        </p:txBody>
      </p:sp>
      <p:sp>
        <p:nvSpPr>
          <p:cNvPr id="2" name="ZoneTexte 1"/>
          <p:cNvSpPr txBox="1"/>
          <p:nvPr/>
        </p:nvSpPr>
        <p:spPr>
          <a:xfrm>
            <a:off x="1881909" y="4652825"/>
            <a:ext cx="2922980" cy="369332"/>
          </a:xfrm>
          <a:prstGeom prst="rect">
            <a:avLst/>
          </a:prstGeom>
          <a:noFill/>
        </p:spPr>
        <p:txBody>
          <a:bodyPr wrap="none" rtlCol="0">
            <a:spAutoFit/>
          </a:bodyPr>
          <a:lstStyle/>
          <a:p>
            <a:r>
              <a:rPr lang="fr-FR" dirty="0"/>
              <a:t>⇒ </a:t>
            </a:r>
            <a:r>
              <a:rPr lang="fr-FR" b="1" dirty="0">
                <a:solidFill>
                  <a:srgbClr val="800000"/>
                </a:solidFill>
              </a:rPr>
              <a:t>Web of data (open) linked</a:t>
            </a:r>
          </a:p>
        </p:txBody>
      </p:sp>
      <p:sp>
        <p:nvSpPr>
          <p:cNvPr id="4" name="ZoneTexte 3"/>
          <p:cNvSpPr txBox="1"/>
          <p:nvPr/>
        </p:nvSpPr>
        <p:spPr>
          <a:xfrm>
            <a:off x="3775364" y="5287824"/>
            <a:ext cx="3483518" cy="812530"/>
          </a:xfrm>
          <a:prstGeom prst="rect">
            <a:avLst/>
          </a:prstGeom>
          <a:noFill/>
        </p:spPr>
        <p:txBody>
          <a:bodyPr wrap="none" rtlCol="0">
            <a:spAutoFit/>
          </a:bodyPr>
          <a:lstStyle/>
          <a:p>
            <a:pPr>
              <a:lnSpc>
                <a:spcPct val="130000"/>
              </a:lnSpc>
            </a:pPr>
            <a:r>
              <a:rPr lang="fr-FR" b="1" dirty="0">
                <a:solidFill>
                  <a:srgbClr val="800000"/>
                </a:solidFill>
              </a:rPr>
              <a:t>Data </a:t>
            </a:r>
            <a:r>
              <a:rPr lang="en-US" b="1" dirty="0">
                <a:solidFill>
                  <a:srgbClr val="800000"/>
                </a:solidFill>
              </a:rPr>
              <a:t>management</a:t>
            </a:r>
            <a:r>
              <a:rPr lang="fr-FR" b="1" dirty="0">
                <a:solidFill>
                  <a:srgbClr val="800000"/>
                </a:solidFill>
              </a:rPr>
              <a:t> ?</a:t>
            </a:r>
          </a:p>
          <a:p>
            <a:pPr>
              <a:lnSpc>
                <a:spcPct val="130000"/>
              </a:lnSpc>
            </a:pPr>
            <a:r>
              <a:rPr lang="fr-FR" dirty="0"/>
              <a:t>⇒ </a:t>
            </a:r>
            <a:r>
              <a:rPr lang="fr-FR" dirty="0">
                <a:solidFill>
                  <a:srgbClr val="800000"/>
                </a:solidFill>
              </a:rPr>
              <a:t>Metadata </a:t>
            </a:r>
            <a:r>
              <a:rPr lang="fr-FR" dirty="0"/>
              <a:t>(structure, meaning…)</a:t>
            </a:r>
          </a:p>
        </p:txBody>
      </p:sp>
      <p:pic>
        <p:nvPicPr>
          <p:cNvPr id="9" name="Image 8"/>
          <p:cNvPicPr>
            <a:picLocks noChangeAspect="1"/>
          </p:cNvPicPr>
          <p:nvPr/>
        </p:nvPicPr>
        <p:blipFill>
          <a:blip r:embed="rId2" cstate="print"/>
          <a:stretch>
            <a:fillRect/>
          </a:stretch>
        </p:blipFill>
        <p:spPr>
          <a:xfrm>
            <a:off x="2957370" y="5562099"/>
            <a:ext cx="627767" cy="766927"/>
          </a:xfrm>
          <a:prstGeom prst="rect">
            <a:avLst/>
          </a:prstGeom>
        </p:spPr>
      </p:pic>
      <p:sp>
        <p:nvSpPr>
          <p:cNvPr id="10" name="ZoneTexte 9"/>
          <p:cNvSpPr txBox="1"/>
          <p:nvPr/>
        </p:nvSpPr>
        <p:spPr>
          <a:xfrm>
            <a:off x="889000" y="1639454"/>
            <a:ext cx="7539182" cy="923330"/>
          </a:xfrm>
          <a:prstGeom prst="rect">
            <a:avLst/>
          </a:prstGeom>
          <a:noFill/>
        </p:spPr>
        <p:txBody>
          <a:bodyPr wrap="square" rtlCol="0">
            <a:spAutoFit/>
          </a:bodyPr>
          <a:lstStyle/>
          <a:p>
            <a:pPr algn="just"/>
            <a:r>
              <a:rPr lang="fr-FR" dirty="0"/>
              <a:t>RDF is a linked data </a:t>
            </a:r>
            <a:r>
              <a:rPr lang="en-US" dirty="0"/>
              <a:t>interchange</a:t>
            </a:r>
            <a:r>
              <a:rPr lang="fr-FR" dirty="0"/>
              <a:t> format for the Web.</a:t>
            </a:r>
          </a:p>
          <a:p>
            <a:pPr algn="just"/>
            <a:r>
              <a:rPr lang="fr-FR" dirty="0"/>
              <a:t>Data are </a:t>
            </a:r>
            <a:r>
              <a:rPr lang="en-US" dirty="0"/>
              <a:t>represented</a:t>
            </a:r>
            <a:r>
              <a:rPr lang="fr-FR" dirty="0"/>
              <a:t> in the </a:t>
            </a:r>
            <a:r>
              <a:rPr lang="en-US" dirty="0"/>
              <a:t>form</a:t>
            </a:r>
            <a:r>
              <a:rPr lang="fr-FR" dirty="0"/>
              <a:t> of graphs (set of triplets ‘</a:t>
            </a:r>
            <a:r>
              <a:rPr lang="en-US" dirty="0"/>
              <a:t>subject</a:t>
            </a:r>
            <a:r>
              <a:rPr lang="fr-FR" dirty="0"/>
              <a:t>-</a:t>
            </a:r>
            <a:r>
              <a:rPr lang="en-US" dirty="0"/>
              <a:t>predicate</a:t>
            </a:r>
            <a:r>
              <a:rPr lang="fr-FR" dirty="0"/>
              <a:t>-object’).</a:t>
            </a:r>
          </a:p>
        </p:txBody>
      </p:sp>
      <p:sp>
        <p:nvSpPr>
          <p:cNvPr id="12" name="ZoneTexte 11"/>
          <p:cNvSpPr txBox="1"/>
          <p:nvPr/>
        </p:nvSpPr>
        <p:spPr>
          <a:xfrm>
            <a:off x="556492" y="2957934"/>
            <a:ext cx="5977727" cy="400110"/>
          </a:xfrm>
          <a:prstGeom prst="rect">
            <a:avLst/>
          </a:prstGeom>
          <a:noFill/>
        </p:spPr>
        <p:txBody>
          <a:bodyPr wrap="none" rtlCol="0">
            <a:spAutoFit/>
          </a:bodyPr>
          <a:lstStyle/>
          <a:p>
            <a:r>
              <a:rPr lang="fr-FR" dirty="0"/>
              <a:t>✓ </a:t>
            </a:r>
            <a:r>
              <a:rPr lang="fr-FR" sz="2000" b="1" dirty="0">
                <a:solidFill>
                  <a:srgbClr val="800000"/>
                </a:solidFill>
              </a:rPr>
              <a:t>SPARQL (SPARQL Protocol And RDF </a:t>
            </a:r>
            <a:r>
              <a:rPr lang="en-US" sz="2000" b="1" dirty="0">
                <a:solidFill>
                  <a:srgbClr val="800000"/>
                </a:solidFill>
              </a:rPr>
              <a:t>Query</a:t>
            </a:r>
            <a:r>
              <a:rPr lang="fr-FR" sz="2000" b="1" dirty="0">
                <a:solidFill>
                  <a:srgbClr val="800000"/>
                </a:solidFill>
              </a:rPr>
              <a:t> Language)</a:t>
            </a:r>
          </a:p>
        </p:txBody>
      </p:sp>
      <p:sp>
        <p:nvSpPr>
          <p:cNvPr id="13" name="ZoneTexte 12"/>
          <p:cNvSpPr txBox="1"/>
          <p:nvPr/>
        </p:nvSpPr>
        <p:spPr>
          <a:xfrm>
            <a:off x="914401" y="3523661"/>
            <a:ext cx="7548417" cy="646331"/>
          </a:xfrm>
          <a:prstGeom prst="rect">
            <a:avLst/>
          </a:prstGeom>
          <a:noFill/>
        </p:spPr>
        <p:txBody>
          <a:bodyPr wrap="square" rtlCol="0">
            <a:spAutoFit/>
          </a:bodyPr>
          <a:lstStyle/>
          <a:p>
            <a:pPr algn="just"/>
            <a:r>
              <a:rPr lang="en-US" dirty="0"/>
              <a:t>Query</a:t>
            </a:r>
            <a:r>
              <a:rPr lang="fr-FR" dirty="0"/>
              <a:t> language </a:t>
            </a:r>
            <a:r>
              <a:rPr lang="en-US" dirty="0"/>
              <a:t>permitting</a:t>
            </a:r>
            <a:r>
              <a:rPr lang="fr-FR" dirty="0"/>
              <a:t> to search, </a:t>
            </a:r>
            <a:r>
              <a:rPr lang="en-US" dirty="0"/>
              <a:t>add</a:t>
            </a:r>
            <a:r>
              <a:rPr lang="fr-FR" dirty="0"/>
              <a:t>, </a:t>
            </a:r>
            <a:r>
              <a:rPr lang="en-US" dirty="0"/>
              <a:t>modify</a:t>
            </a:r>
            <a:r>
              <a:rPr lang="fr-FR" dirty="0"/>
              <a:t> and </a:t>
            </a:r>
            <a:r>
              <a:rPr lang="en-US" dirty="0"/>
              <a:t>delete</a:t>
            </a:r>
            <a:r>
              <a:rPr lang="fr-FR" dirty="0"/>
              <a:t> RDF data on the Internet. </a:t>
            </a:r>
          </a:p>
        </p:txBody>
      </p:sp>
      <p:sp>
        <p:nvSpPr>
          <p:cNvPr id="14" name="ZoneTexte 13"/>
          <p:cNvSpPr txBox="1"/>
          <p:nvPr/>
        </p:nvSpPr>
        <p:spPr>
          <a:xfrm>
            <a:off x="5166976" y="6282189"/>
            <a:ext cx="1794979" cy="369332"/>
          </a:xfrm>
          <a:prstGeom prst="rect">
            <a:avLst/>
          </a:prstGeom>
          <a:noFill/>
        </p:spPr>
        <p:txBody>
          <a:bodyPr wrap="none" rtlCol="0">
            <a:spAutoFit/>
          </a:bodyPr>
          <a:lstStyle/>
          <a:p>
            <a:r>
              <a:rPr lang="fr-FR" dirty="0"/>
              <a:t>⇒ </a:t>
            </a:r>
            <a:r>
              <a:rPr lang="fr-FR" b="1" dirty="0">
                <a:solidFill>
                  <a:srgbClr val="800000"/>
                </a:solidFill>
              </a:rPr>
              <a:t>Semantic</a:t>
            </a:r>
            <a:r>
              <a:rPr lang="fr-FR" dirty="0"/>
              <a:t> </a:t>
            </a:r>
            <a:r>
              <a:rPr lang="fr-FR" b="1" dirty="0">
                <a:solidFill>
                  <a:srgbClr val="800000"/>
                </a:solidFill>
              </a:rPr>
              <a:t>Web</a:t>
            </a:r>
          </a:p>
        </p:txBody>
      </p:sp>
      <p:sp>
        <p:nvSpPr>
          <p:cNvPr id="15" name="ZoneTexte 14"/>
          <p:cNvSpPr txBox="1"/>
          <p:nvPr/>
        </p:nvSpPr>
        <p:spPr>
          <a:xfrm>
            <a:off x="130243" y="97653"/>
            <a:ext cx="3608830" cy="523220"/>
          </a:xfrm>
          <a:prstGeom prst="rect">
            <a:avLst/>
          </a:prstGeom>
          <a:noFill/>
        </p:spPr>
        <p:txBody>
          <a:bodyPr wrap="none" rtlCol="0">
            <a:spAutoFit/>
          </a:bodyPr>
          <a:lstStyle/>
          <a:p>
            <a:r>
              <a:rPr lang="en-GB" sz="2800" dirty="0">
                <a:solidFill>
                  <a:srgbClr val="800000"/>
                </a:solidFill>
                <a:latin typeface="Arial Black"/>
                <a:cs typeface="Arial Black"/>
              </a:rPr>
              <a:t>Web Architecture</a:t>
            </a:r>
          </a:p>
        </p:txBody>
      </p:sp>
    </p:spTree>
    <p:extLst>
      <p:ext uri="{BB962C8B-B14F-4D97-AF65-F5344CB8AC3E}">
        <p14:creationId xmlns:p14="http://schemas.microsoft.com/office/powerpoint/2010/main" val="321232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281545" y="5511798"/>
            <a:ext cx="3983141" cy="484748"/>
          </a:xfrm>
          <a:prstGeom prst="rect">
            <a:avLst/>
          </a:prstGeom>
          <a:noFill/>
        </p:spPr>
        <p:txBody>
          <a:bodyPr wrap="square" rtlCol="0">
            <a:spAutoFit/>
          </a:bodyPr>
          <a:lstStyle/>
          <a:p>
            <a:pPr marL="92075" indent="-92075">
              <a:lnSpc>
                <a:spcPct val="150000"/>
              </a:lnSpc>
              <a:buFontTx/>
              <a:buChar char="-"/>
            </a:pPr>
            <a:r>
              <a:rPr lang="fr-FR" b="1" dirty="0"/>
              <a:t> No </a:t>
            </a:r>
            <a:r>
              <a:rPr lang="en-US" b="1" dirty="0" err="1"/>
              <a:t>relationa</a:t>
            </a:r>
            <a:r>
              <a:rPr lang="fr-FR" b="1" dirty="0"/>
              <a:t>l </a:t>
            </a:r>
            <a:r>
              <a:rPr lang="fr-FR" b="1" dirty="0" err="1"/>
              <a:t>schema</a:t>
            </a:r>
            <a:endParaRPr lang="fr-FR" b="1" dirty="0"/>
          </a:p>
        </p:txBody>
      </p:sp>
      <p:pic>
        <p:nvPicPr>
          <p:cNvPr id="7" name="Image 6"/>
          <p:cNvPicPr>
            <a:picLocks noChangeAspect="1"/>
          </p:cNvPicPr>
          <p:nvPr/>
        </p:nvPicPr>
        <p:blipFill>
          <a:blip r:embed="rId2" cstate="print"/>
          <a:stretch>
            <a:fillRect/>
          </a:stretch>
        </p:blipFill>
        <p:spPr>
          <a:xfrm>
            <a:off x="323277" y="5608011"/>
            <a:ext cx="854364" cy="711970"/>
          </a:xfrm>
          <a:prstGeom prst="rect">
            <a:avLst/>
          </a:prstGeom>
        </p:spPr>
      </p:pic>
      <p:pic>
        <p:nvPicPr>
          <p:cNvPr id="8" name="Image 7"/>
          <p:cNvPicPr>
            <a:picLocks noChangeAspect="1"/>
          </p:cNvPicPr>
          <p:nvPr/>
        </p:nvPicPr>
        <p:blipFill>
          <a:blip r:embed="rId3" cstate="print"/>
          <a:stretch>
            <a:fillRect/>
          </a:stretch>
        </p:blipFill>
        <p:spPr>
          <a:xfrm>
            <a:off x="2200313" y="1666007"/>
            <a:ext cx="4064836" cy="3032993"/>
          </a:xfrm>
          <a:prstGeom prst="rect">
            <a:avLst/>
          </a:prstGeom>
        </p:spPr>
      </p:pic>
      <p:sp>
        <p:nvSpPr>
          <p:cNvPr id="9" name="ZoneTexte 8"/>
          <p:cNvSpPr txBox="1"/>
          <p:nvPr/>
        </p:nvSpPr>
        <p:spPr>
          <a:xfrm>
            <a:off x="521860" y="1064491"/>
            <a:ext cx="3993401" cy="400110"/>
          </a:xfrm>
          <a:prstGeom prst="rect">
            <a:avLst/>
          </a:prstGeom>
          <a:noFill/>
        </p:spPr>
        <p:txBody>
          <a:bodyPr wrap="none" rtlCol="0">
            <a:spAutoFit/>
          </a:bodyPr>
          <a:lstStyle/>
          <a:p>
            <a:r>
              <a:rPr lang="fr-FR" sz="2000" b="1" dirty="0">
                <a:solidFill>
                  <a:srgbClr val="800000"/>
                </a:solidFill>
              </a:rPr>
              <a:t>Web of Open and </a:t>
            </a:r>
            <a:r>
              <a:rPr lang="fr-FR" sz="2000" b="1" dirty="0" err="1">
                <a:solidFill>
                  <a:srgbClr val="800000"/>
                </a:solidFill>
              </a:rPr>
              <a:t>Linked</a:t>
            </a:r>
            <a:r>
              <a:rPr lang="fr-FR" sz="2000" b="1" dirty="0">
                <a:solidFill>
                  <a:srgbClr val="800000"/>
                </a:solidFill>
              </a:rPr>
              <a:t> Data (RDF)</a:t>
            </a:r>
          </a:p>
        </p:txBody>
      </p:sp>
      <p:sp>
        <p:nvSpPr>
          <p:cNvPr id="12" name="ZoneTexte 11"/>
          <p:cNvSpPr txBox="1"/>
          <p:nvPr/>
        </p:nvSpPr>
        <p:spPr>
          <a:xfrm>
            <a:off x="5587879" y="4859692"/>
            <a:ext cx="2728056" cy="400110"/>
          </a:xfrm>
          <a:prstGeom prst="rect">
            <a:avLst/>
          </a:prstGeom>
          <a:noFill/>
        </p:spPr>
        <p:txBody>
          <a:bodyPr wrap="none" rtlCol="0">
            <a:spAutoFit/>
          </a:bodyPr>
          <a:lstStyle/>
          <a:p>
            <a:r>
              <a:rPr lang="en-GB" sz="2000" b="1" dirty="0">
                <a:solidFill>
                  <a:srgbClr val="800000"/>
                </a:solidFill>
              </a:rPr>
              <a:t>Knowledge Graph (RDF)</a:t>
            </a:r>
          </a:p>
        </p:txBody>
      </p:sp>
      <p:sp>
        <p:nvSpPr>
          <p:cNvPr id="10" name="ZoneTexte 9"/>
          <p:cNvSpPr txBox="1"/>
          <p:nvPr/>
        </p:nvSpPr>
        <p:spPr>
          <a:xfrm>
            <a:off x="1281546" y="5903019"/>
            <a:ext cx="5600540" cy="484748"/>
          </a:xfrm>
          <a:prstGeom prst="rect">
            <a:avLst/>
          </a:prstGeom>
          <a:noFill/>
        </p:spPr>
        <p:txBody>
          <a:bodyPr wrap="square" rtlCol="0">
            <a:spAutoFit/>
          </a:bodyPr>
          <a:lstStyle/>
          <a:p>
            <a:pPr marL="92075" indent="-92075">
              <a:lnSpc>
                <a:spcPct val="150000"/>
              </a:lnSpc>
              <a:buFontTx/>
              <a:buChar char="-"/>
            </a:pPr>
            <a:r>
              <a:rPr lang="fr-FR" b="1" dirty="0" err="1"/>
              <a:t>Anybody</a:t>
            </a:r>
            <a:r>
              <a:rPr lang="fr-FR" b="1" dirty="0"/>
              <a:t> can </a:t>
            </a:r>
            <a:r>
              <a:rPr lang="fr-FR" b="1" dirty="0" err="1"/>
              <a:t>say</a:t>
            </a:r>
            <a:r>
              <a:rPr lang="fr-FR" b="1" dirty="0"/>
              <a:t> </a:t>
            </a:r>
            <a:r>
              <a:rPr lang="fr-FR" b="1" dirty="0" err="1"/>
              <a:t>anything</a:t>
            </a:r>
            <a:r>
              <a:rPr lang="fr-FR" b="1" dirty="0"/>
              <a:t> on </a:t>
            </a:r>
            <a:r>
              <a:rPr lang="fr-FR" b="1" dirty="0" err="1"/>
              <a:t>any</a:t>
            </a:r>
            <a:r>
              <a:rPr lang="fr-FR" b="1" dirty="0"/>
              <a:t> </a:t>
            </a:r>
            <a:r>
              <a:rPr lang="fr-FR" b="1" dirty="0" err="1"/>
              <a:t>subject</a:t>
            </a:r>
            <a:r>
              <a:rPr lang="fr-FR" b="1" dirty="0"/>
              <a:t> (URI)</a:t>
            </a:r>
          </a:p>
        </p:txBody>
      </p:sp>
      <p:sp>
        <p:nvSpPr>
          <p:cNvPr id="13" name="ZoneTexte 12"/>
          <p:cNvSpPr txBox="1"/>
          <p:nvPr/>
        </p:nvSpPr>
        <p:spPr>
          <a:xfrm>
            <a:off x="130243" y="97653"/>
            <a:ext cx="3608830" cy="523220"/>
          </a:xfrm>
          <a:prstGeom prst="rect">
            <a:avLst/>
          </a:prstGeom>
          <a:noFill/>
        </p:spPr>
        <p:txBody>
          <a:bodyPr wrap="none" rtlCol="0">
            <a:spAutoFit/>
          </a:bodyPr>
          <a:lstStyle/>
          <a:p>
            <a:r>
              <a:rPr lang="en-GB" sz="2800" dirty="0">
                <a:solidFill>
                  <a:srgbClr val="800000"/>
                </a:solidFill>
                <a:latin typeface="Arial Black"/>
                <a:cs typeface="Arial Black"/>
              </a:rPr>
              <a:t>Web Architecture</a:t>
            </a:r>
          </a:p>
        </p:txBody>
      </p:sp>
    </p:spTree>
    <p:extLst>
      <p:ext uri="{BB962C8B-B14F-4D97-AF65-F5344CB8AC3E}">
        <p14:creationId xmlns:p14="http://schemas.microsoft.com/office/powerpoint/2010/main" val="380400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stretch>
            <a:fillRect/>
          </a:stretch>
        </p:blipFill>
        <p:spPr>
          <a:xfrm>
            <a:off x="1720273" y="761999"/>
            <a:ext cx="5287818" cy="5287818"/>
          </a:xfrm>
          <a:prstGeom prst="rect">
            <a:avLst/>
          </a:prstGeom>
        </p:spPr>
      </p:pic>
      <p:sp>
        <p:nvSpPr>
          <p:cNvPr id="4" name="ZoneTexte 3"/>
          <p:cNvSpPr txBox="1"/>
          <p:nvPr/>
        </p:nvSpPr>
        <p:spPr>
          <a:xfrm>
            <a:off x="2149790" y="6211454"/>
            <a:ext cx="4567341" cy="369332"/>
          </a:xfrm>
          <a:prstGeom prst="rect">
            <a:avLst/>
          </a:prstGeom>
          <a:noFill/>
        </p:spPr>
        <p:txBody>
          <a:bodyPr wrap="none" rtlCol="0">
            <a:spAutoFit/>
          </a:bodyPr>
          <a:lstStyle/>
          <a:p>
            <a:r>
              <a:rPr lang="fr-FR" dirty="0"/>
              <a:t>Semantic web standards (Semantic Web Layer)</a:t>
            </a:r>
          </a:p>
        </p:txBody>
      </p:sp>
      <p:sp>
        <p:nvSpPr>
          <p:cNvPr id="7" name="ZoneTexte 6"/>
          <p:cNvSpPr txBox="1"/>
          <p:nvPr/>
        </p:nvSpPr>
        <p:spPr>
          <a:xfrm>
            <a:off x="130243" y="97653"/>
            <a:ext cx="3608830" cy="523220"/>
          </a:xfrm>
          <a:prstGeom prst="rect">
            <a:avLst/>
          </a:prstGeom>
          <a:noFill/>
        </p:spPr>
        <p:txBody>
          <a:bodyPr wrap="none" rtlCol="0">
            <a:spAutoFit/>
          </a:bodyPr>
          <a:lstStyle/>
          <a:p>
            <a:r>
              <a:rPr lang="en-GB" sz="2800" dirty="0">
                <a:solidFill>
                  <a:srgbClr val="800000"/>
                </a:solidFill>
                <a:latin typeface="Arial Black"/>
                <a:cs typeface="Arial Black"/>
              </a:rPr>
              <a:t>Web Architecture</a:t>
            </a:r>
          </a:p>
        </p:txBody>
      </p:sp>
    </p:spTree>
    <p:extLst>
      <p:ext uri="{BB962C8B-B14F-4D97-AF65-F5344CB8AC3E}">
        <p14:creationId xmlns:p14="http://schemas.microsoft.com/office/powerpoint/2010/main" val="93118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3259" y="1427549"/>
            <a:ext cx="8216979" cy="1477328"/>
          </a:xfrm>
          <a:prstGeom prst="rect">
            <a:avLst/>
          </a:prstGeom>
        </p:spPr>
        <p:txBody>
          <a:bodyPr wrap="square">
            <a:spAutoFit/>
          </a:bodyPr>
          <a:lstStyle/>
          <a:p>
            <a:pPr algn="just"/>
            <a:r>
              <a:rPr lang="en-GB" dirty="0"/>
              <a:t>“</a:t>
            </a:r>
            <a:r>
              <a:rPr lang="en-GB" b="1" dirty="0"/>
              <a:t>The ultimate goal of Semantic Web is to make the machine to understand the Internet data</a:t>
            </a:r>
            <a:r>
              <a:rPr lang="en-GB" dirty="0"/>
              <a:t>. To enable the encoding of semantics with the data, well-known technologies are RDF(Resource Description Framework) and OWL(Web Ontology Language). These technologies formally represent the meaning involved in information”. </a:t>
            </a:r>
          </a:p>
        </p:txBody>
      </p:sp>
      <p:sp>
        <p:nvSpPr>
          <p:cNvPr id="5" name="Rectangle 4"/>
          <p:cNvSpPr/>
          <p:nvPr/>
        </p:nvSpPr>
        <p:spPr>
          <a:xfrm>
            <a:off x="483259" y="869523"/>
            <a:ext cx="4448303" cy="369332"/>
          </a:xfrm>
          <a:prstGeom prst="rect">
            <a:avLst/>
          </a:prstGeom>
        </p:spPr>
        <p:txBody>
          <a:bodyPr wrap="none">
            <a:spAutoFit/>
          </a:bodyPr>
          <a:lstStyle/>
          <a:p>
            <a:r>
              <a:rPr lang="en-GB" dirty="0"/>
              <a:t>https://</a:t>
            </a:r>
            <a:r>
              <a:rPr lang="en-GB" dirty="0" err="1"/>
              <a:t>en.wikipedia.org</a:t>
            </a:r>
            <a:r>
              <a:rPr lang="en-GB" dirty="0"/>
              <a:t>/wiki/</a:t>
            </a:r>
            <a:r>
              <a:rPr lang="en-GB" dirty="0" err="1"/>
              <a:t>Semantic_Web</a:t>
            </a:r>
            <a:endParaRPr lang="en-GB" dirty="0"/>
          </a:p>
        </p:txBody>
      </p:sp>
      <p:sp>
        <p:nvSpPr>
          <p:cNvPr id="6" name="Rectangle 5"/>
          <p:cNvSpPr/>
          <p:nvPr/>
        </p:nvSpPr>
        <p:spPr>
          <a:xfrm>
            <a:off x="483259" y="3129909"/>
            <a:ext cx="8215412" cy="2031325"/>
          </a:xfrm>
          <a:prstGeom prst="rect">
            <a:avLst/>
          </a:prstGeom>
        </p:spPr>
        <p:txBody>
          <a:bodyPr wrap="square">
            <a:spAutoFit/>
          </a:bodyPr>
          <a:lstStyle/>
          <a:p>
            <a:pPr algn="just"/>
            <a:r>
              <a:rPr lang="en-GB" dirty="0"/>
              <a:t>“The Semantic Web is an extension of the World Wide Web through standards by the World Wide Web Consortium (W3C). The standards promote common data formats and exchange protocols on the Web, most fundamentally the Resource Description Framework (RDF). According to the W3C, "</a:t>
            </a:r>
            <a:r>
              <a:rPr lang="en-GB" b="1" dirty="0"/>
              <a:t>The Semantic Web provides a common framework that allows data to be shared and reused across application, enterprise, and community boundaries</a:t>
            </a:r>
            <a:r>
              <a:rPr lang="en-GB" dirty="0"/>
              <a:t>”. The Semantic Web is therefore regarded as an integrator across different content, information applications and systems.”</a:t>
            </a:r>
          </a:p>
        </p:txBody>
      </p:sp>
      <p:sp>
        <p:nvSpPr>
          <p:cNvPr id="7" name="Rectangle 6"/>
          <p:cNvSpPr/>
          <p:nvPr/>
        </p:nvSpPr>
        <p:spPr>
          <a:xfrm>
            <a:off x="483259" y="5380672"/>
            <a:ext cx="8215412" cy="923330"/>
          </a:xfrm>
          <a:prstGeom prst="rect">
            <a:avLst/>
          </a:prstGeom>
        </p:spPr>
        <p:txBody>
          <a:bodyPr wrap="square">
            <a:spAutoFit/>
          </a:bodyPr>
          <a:lstStyle/>
          <a:p>
            <a:pPr algn="just"/>
            <a:r>
              <a:rPr lang="en-GB" dirty="0"/>
              <a:t>“The term was coined by Tim Berners-Lee for a web of data (or data web) that can be processed by machines—that is, one in which much of the meaning is machine-readable.”</a:t>
            </a:r>
          </a:p>
        </p:txBody>
      </p:sp>
      <p:sp>
        <p:nvSpPr>
          <p:cNvPr id="8" name="ZoneTexte 7"/>
          <p:cNvSpPr txBox="1"/>
          <p:nvPr/>
        </p:nvSpPr>
        <p:spPr>
          <a:xfrm>
            <a:off x="54429" y="36286"/>
            <a:ext cx="2584962" cy="461665"/>
          </a:xfrm>
          <a:prstGeom prst="rect">
            <a:avLst/>
          </a:prstGeom>
          <a:noFill/>
        </p:spPr>
        <p:txBody>
          <a:bodyPr wrap="none" rtlCol="0">
            <a:spAutoFit/>
          </a:bodyPr>
          <a:lstStyle/>
          <a:p>
            <a:r>
              <a:rPr lang="en-GB" sz="2400" dirty="0">
                <a:solidFill>
                  <a:srgbClr val="800000"/>
                </a:solidFill>
                <a:latin typeface="Arial Black"/>
                <a:cs typeface="Arial Black"/>
              </a:rPr>
              <a:t>Semantic Web</a:t>
            </a:r>
          </a:p>
        </p:txBody>
      </p:sp>
    </p:spTree>
    <p:extLst>
      <p:ext uri="{BB962C8B-B14F-4D97-AF65-F5344CB8AC3E}">
        <p14:creationId xmlns:p14="http://schemas.microsoft.com/office/powerpoint/2010/main" val="2030791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0008" y="5088683"/>
            <a:ext cx="8550234" cy="1569660"/>
          </a:xfrm>
          <a:prstGeom prst="rect">
            <a:avLst/>
          </a:prstGeom>
        </p:spPr>
        <p:txBody>
          <a:bodyPr wrap="square">
            <a:spAutoFit/>
          </a:bodyPr>
          <a:lstStyle/>
          <a:p>
            <a:pPr algn="just"/>
            <a:r>
              <a:rPr lang="en-GB" sz="1600" dirty="0"/>
              <a:t>“In computing, linked data (often capitalized as Linked Data) is structured data which is interlinked with other data so it becomes more useful through semantic queries. It builds upon standard Web technologies such as HTTP, RDF and URIs, but rather than using them to serve web pages only for human readers, it extends them to share information in a way that can be read automatically by computers. Part of the vision of linked data is for the Internet to become a global database.”</a:t>
            </a:r>
          </a:p>
          <a:p>
            <a:pPr algn="just"/>
            <a:r>
              <a:rPr lang="en-GB" sz="1600" dirty="0"/>
              <a:t>https://</a:t>
            </a:r>
            <a:r>
              <a:rPr lang="en-GB" sz="1600" dirty="0" err="1"/>
              <a:t>en.wikipedia.org</a:t>
            </a:r>
            <a:r>
              <a:rPr lang="en-GB" sz="1600" dirty="0"/>
              <a:t>/wiki/</a:t>
            </a:r>
            <a:r>
              <a:rPr lang="en-GB" sz="1600" dirty="0" err="1"/>
              <a:t>Linked_data</a:t>
            </a:r>
            <a:endParaRPr lang="en-GB" sz="1600" dirty="0"/>
          </a:p>
        </p:txBody>
      </p:sp>
      <p:sp>
        <p:nvSpPr>
          <p:cNvPr id="9" name="ZoneTexte 8"/>
          <p:cNvSpPr txBox="1"/>
          <p:nvPr/>
        </p:nvSpPr>
        <p:spPr>
          <a:xfrm>
            <a:off x="54429" y="36286"/>
            <a:ext cx="3880389" cy="461665"/>
          </a:xfrm>
          <a:prstGeom prst="rect">
            <a:avLst/>
          </a:prstGeom>
          <a:noFill/>
        </p:spPr>
        <p:txBody>
          <a:bodyPr wrap="none" rtlCol="0">
            <a:spAutoFit/>
          </a:bodyPr>
          <a:lstStyle/>
          <a:p>
            <a:r>
              <a:rPr lang="en-GB" sz="2400" dirty="0">
                <a:solidFill>
                  <a:srgbClr val="800000"/>
                </a:solidFill>
                <a:latin typeface="Arial Black"/>
                <a:cs typeface="Arial Black"/>
              </a:rPr>
              <a:t>Linked and Open Data</a:t>
            </a:r>
          </a:p>
        </p:txBody>
      </p:sp>
      <p:pic>
        <p:nvPicPr>
          <p:cNvPr id="5" name="Image 4"/>
          <p:cNvPicPr>
            <a:picLocks noChangeAspect="1"/>
          </p:cNvPicPr>
          <p:nvPr/>
        </p:nvPicPr>
        <p:blipFill>
          <a:blip r:embed="rId2"/>
          <a:stretch>
            <a:fillRect/>
          </a:stretch>
        </p:blipFill>
        <p:spPr>
          <a:xfrm>
            <a:off x="2597034" y="1410113"/>
            <a:ext cx="6466964" cy="3787776"/>
          </a:xfrm>
          <a:prstGeom prst="rect">
            <a:avLst/>
          </a:prstGeom>
        </p:spPr>
      </p:pic>
      <p:sp>
        <p:nvSpPr>
          <p:cNvPr id="4" name="ZoneTexte 3"/>
          <p:cNvSpPr txBox="1"/>
          <p:nvPr/>
        </p:nvSpPr>
        <p:spPr>
          <a:xfrm>
            <a:off x="217716" y="689426"/>
            <a:ext cx="5442439" cy="2308324"/>
          </a:xfrm>
          <a:prstGeom prst="rect">
            <a:avLst/>
          </a:prstGeom>
          <a:noFill/>
        </p:spPr>
        <p:txBody>
          <a:bodyPr wrap="square" rtlCol="0">
            <a:spAutoFit/>
          </a:bodyPr>
          <a:lstStyle/>
          <a:p>
            <a:pPr algn="just"/>
            <a:r>
              <a:rPr lang="en-GB" sz="1600" dirty="0"/>
              <a:t>“LOD is often thought of as a virtual data cloud where anyone can access any data they are authorized to see and may also add to any data without disturbing the original data source. This provides an open environment where data can be created, connected and consumed on internet scale. A basic theory of LOD is that data has more value if it can be connected to other data. Data, in this context, is any structured web-based information.”</a:t>
            </a:r>
          </a:p>
          <a:p>
            <a:pPr algn="just"/>
            <a:r>
              <a:rPr lang="en-GB" sz="1600" dirty="0"/>
              <a:t>https://www.w3.org/</a:t>
            </a:r>
            <a:r>
              <a:rPr lang="en-GB" sz="1600" dirty="0" err="1"/>
              <a:t>egov</a:t>
            </a:r>
            <a:r>
              <a:rPr lang="en-GB" sz="1600" dirty="0"/>
              <a:t>/wiki/</a:t>
            </a:r>
            <a:r>
              <a:rPr lang="en-GB" sz="1600" dirty="0" err="1"/>
              <a:t>Linked_Open_Data</a:t>
            </a:r>
            <a:endParaRPr lang="en-GB" sz="1600" dirty="0"/>
          </a:p>
        </p:txBody>
      </p:sp>
      <p:sp>
        <p:nvSpPr>
          <p:cNvPr id="2" name="ZoneTexte 1"/>
          <p:cNvSpPr txBox="1"/>
          <p:nvPr/>
        </p:nvSpPr>
        <p:spPr>
          <a:xfrm>
            <a:off x="6656367" y="1065981"/>
            <a:ext cx="1896297" cy="369332"/>
          </a:xfrm>
          <a:prstGeom prst="rect">
            <a:avLst/>
          </a:prstGeom>
          <a:noFill/>
        </p:spPr>
        <p:txBody>
          <a:bodyPr wrap="none" rtlCol="0">
            <a:spAutoFit/>
          </a:bodyPr>
          <a:lstStyle/>
          <a:p>
            <a:r>
              <a:rPr lang="en-GB" b="1" dirty="0"/>
              <a:t>Knowledge Graph</a:t>
            </a:r>
          </a:p>
        </p:txBody>
      </p:sp>
    </p:spTree>
    <p:extLst>
      <p:ext uri="{BB962C8B-B14F-4D97-AF65-F5344CB8AC3E}">
        <p14:creationId xmlns:p14="http://schemas.microsoft.com/office/powerpoint/2010/main" val="1353361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3">
            <a:extLst>
              <a:ext uri="{FF2B5EF4-FFF2-40B4-BE49-F238E27FC236}">
                <a16:creationId xmlns:a16="http://schemas.microsoft.com/office/drawing/2014/main" id="{4D84C883-2C8A-7040-9D5F-516FECA4483E}"/>
              </a:ext>
            </a:extLst>
          </p:cNvPr>
          <p:cNvSpPr txBox="1"/>
          <p:nvPr/>
        </p:nvSpPr>
        <p:spPr>
          <a:xfrm>
            <a:off x="449706" y="679731"/>
            <a:ext cx="3128996" cy="373654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6000">
                <a:latin typeface="+mj-lt"/>
                <a:ea typeface="+mj-ea"/>
                <a:cs typeface="+mj-cs"/>
              </a:rPr>
              <a:t>Στην αρχή….</a:t>
            </a:r>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62324" y="1"/>
            <a:ext cx="1834788" cy="5777808"/>
            <a:chOff x="329184" y="1"/>
            <a:chExt cx="524256" cy="5777808"/>
          </a:xfrm>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9948" y="269324"/>
            <a:ext cx="4587584"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mall, air, standing&#10;&#10;Description automatically generated">
            <a:extLst>
              <a:ext uri="{FF2B5EF4-FFF2-40B4-BE49-F238E27FC236}">
                <a16:creationId xmlns:a16="http://schemas.microsoft.com/office/drawing/2014/main" id="{4C65BDA4-4FFB-1D45-8A0D-58A85CAB5F1F}"/>
              </a:ext>
            </a:extLst>
          </p:cNvPr>
          <p:cNvPicPr>
            <a:picLocks noChangeAspect="1"/>
          </p:cNvPicPr>
          <p:nvPr/>
        </p:nvPicPr>
        <p:blipFill rotWithShape="1">
          <a:blip r:embed="rId2">
            <a:extLst>
              <a:ext uri="{28A0092B-C50C-407E-A947-70E740481C1C}">
                <a14:useLocalDpi xmlns:a14="http://schemas.microsoft.com/office/drawing/2010/main" val="0"/>
              </a:ext>
            </a:extLst>
          </a:blip>
          <a:srcRect l="9901" r="24750" b="-3"/>
          <a:stretch/>
        </p:blipFill>
        <p:spPr>
          <a:xfrm>
            <a:off x="4230429" y="557360"/>
            <a:ext cx="4206622" cy="5632704"/>
          </a:xfrm>
          <a:prstGeom prst="rect">
            <a:avLst/>
          </a:prstGeom>
        </p:spPr>
      </p:pic>
    </p:spTree>
    <p:extLst>
      <p:ext uri="{BB962C8B-B14F-4D97-AF65-F5344CB8AC3E}">
        <p14:creationId xmlns:p14="http://schemas.microsoft.com/office/powerpoint/2010/main" val="1404065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0243" y="97653"/>
            <a:ext cx="1460656" cy="523220"/>
          </a:xfrm>
          <a:prstGeom prst="rect">
            <a:avLst/>
          </a:prstGeom>
          <a:noFill/>
        </p:spPr>
        <p:txBody>
          <a:bodyPr wrap="none" rtlCol="0">
            <a:spAutoFit/>
          </a:bodyPr>
          <a:lstStyle/>
          <a:p>
            <a:r>
              <a:rPr lang="en-GB" sz="2800" dirty="0">
                <a:solidFill>
                  <a:srgbClr val="800000"/>
                </a:solidFill>
                <a:latin typeface="Arial Black"/>
                <a:cs typeface="Arial Black"/>
              </a:rPr>
              <a:t>Issues</a:t>
            </a:r>
          </a:p>
        </p:txBody>
      </p:sp>
      <p:pic>
        <p:nvPicPr>
          <p:cNvPr id="5" name="Image 4"/>
          <p:cNvPicPr>
            <a:picLocks noChangeAspect="1"/>
          </p:cNvPicPr>
          <p:nvPr/>
        </p:nvPicPr>
        <p:blipFill>
          <a:blip r:embed="rId2"/>
          <a:stretch>
            <a:fillRect/>
          </a:stretch>
        </p:blipFill>
        <p:spPr>
          <a:xfrm>
            <a:off x="225277" y="5235389"/>
            <a:ext cx="1365622" cy="1365622"/>
          </a:xfrm>
          <a:prstGeom prst="rect">
            <a:avLst/>
          </a:prstGeom>
        </p:spPr>
      </p:pic>
      <p:pic>
        <p:nvPicPr>
          <p:cNvPr id="8" name="Image 7"/>
          <p:cNvPicPr>
            <a:picLocks noChangeAspect="1"/>
          </p:cNvPicPr>
          <p:nvPr/>
        </p:nvPicPr>
        <p:blipFill>
          <a:blip r:embed="rId3"/>
          <a:stretch>
            <a:fillRect/>
          </a:stretch>
        </p:blipFill>
        <p:spPr>
          <a:xfrm>
            <a:off x="282644" y="748588"/>
            <a:ext cx="3751722" cy="1900926"/>
          </a:xfrm>
          <a:prstGeom prst="rect">
            <a:avLst/>
          </a:prstGeom>
          <a:ln>
            <a:solidFill>
              <a:srgbClr val="316B97"/>
            </a:solidFill>
          </a:ln>
        </p:spPr>
      </p:pic>
      <p:sp>
        <p:nvSpPr>
          <p:cNvPr id="6" name="ZoneTexte 5"/>
          <p:cNvSpPr txBox="1"/>
          <p:nvPr/>
        </p:nvSpPr>
        <p:spPr>
          <a:xfrm>
            <a:off x="4377282" y="748588"/>
            <a:ext cx="4216383" cy="1692771"/>
          </a:xfrm>
          <a:prstGeom prst="rect">
            <a:avLst/>
          </a:prstGeom>
          <a:solidFill>
            <a:srgbClr val="FFFFFF"/>
          </a:solidFill>
        </p:spPr>
        <p:txBody>
          <a:bodyPr wrap="square" rtlCol="0">
            <a:spAutoFit/>
          </a:bodyPr>
          <a:lstStyle/>
          <a:p>
            <a:r>
              <a:rPr lang="en-GB" sz="2400" b="1" dirty="0">
                <a:solidFill>
                  <a:srgbClr val="800000"/>
                </a:solidFill>
              </a:rPr>
              <a:t>How to Represent Data:</a:t>
            </a:r>
          </a:p>
          <a:p>
            <a:endParaRPr lang="en-GB" sz="800" b="1" dirty="0"/>
          </a:p>
          <a:p>
            <a:pPr marL="538163" indent="-285750">
              <a:buFontTx/>
              <a:buChar char="-"/>
            </a:pPr>
            <a:r>
              <a:rPr lang="en-GB" b="1" dirty="0"/>
              <a:t>Accessible (open)</a:t>
            </a:r>
          </a:p>
          <a:p>
            <a:pPr marL="538163" indent="-285750">
              <a:buFontTx/>
              <a:buChar char="-"/>
            </a:pPr>
            <a:r>
              <a:rPr lang="en-GB" b="1" dirty="0"/>
              <a:t>Computer Readable</a:t>
            </a:r>
          </a:p>
          <a:p>
            <a:pPr marL="538163" indent="-285750">
              <a:buFontTx/>
              <a:buChar char="-"/>
            </a:pPr>
            <a:r>
              <a:rPr lang="en-GB" b="1" dirty="0"/>
              <a:t>Interoperable (shareable)</a:t>
            </a:r>
          </a:p>
          <a:p>
            <a:pPr marL="538163" indent="-285750">
              <a:buFontTx/>
              <a:buChar char="-"/>
            </a:pPr>
            <a:r>
              <a:rPr lang="en-GB" b="1" dirty="0"/>
              <a:t>Linkable</a:t>
            </a:r>
          </a:p>
        </p:txBody>
      </p:sp>
      <p:pic>
        <p:nvPicPr>
          <p:cNvPr id="3" name="Image 2"/>
          <p:cNvPicPr>
            <a:picLocks noChangeAspect="1"/>
          </p:cNvPicPr>
          <p:nvPr/>
        </p:nvPicPr>
        <p:blipFill>
          <a:blip r:embed="rId4"/>
          <a:stretch>
            <a:fillRect/>
          </a:stretch>
        </p:blipFill>
        <p:spPr>
          <a:xfrm>
            <a:off x="1684866" y="3049380"/>
            <a:ext cx="6705039" cy="3088326"/>
          </a:xfrm>
          <a:prstGeom prst="rect">
            <a:avLst/>
          </a:prstGeom>
        </p:spPr>
      </p:pic>
      <p:sp>
        <p:nvSpPr>
          <p:cNvPr id="7" name="Virage 6"/>
          <p:cNvSpPr/>
          <p:nvPr/>
        </p:nvSpPr>
        <p:spPr>
          <a:xfrm rot="10800000" flipH="1">
            <a:off x="956732" y="2867344"/>
            <a:ext cx="948267" cy="1655231"/>
          </a:xfrm>
          <a:prstGeom prst="bentArrow">
            <a:avLst>
              <a:gd name="adj1" fmla="val 14286"/>
              <a:gd name="adj2" fmla="val 17411"/>
              <a:gd name="adj3" fmla="val 25000"/>
              <a:gd name="adj4" fmla="val 43750"/>
            </a:avLst>
          </a:prstGeom>
          <a:solidFill>
            <a:srgbClr val="598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8"/>
          <p:cNvSpPr/>
          <p:nvPr/>
        </p:nvSpPr>
        <p:spPr>
          <a:xfrm>
            <a:off x="3388220" y="6033298"/>
            <a:ext cx="2598532" cy="646331"/>
          </a:xfrm>
          <a:prstGeom prst="rect">
            <a:avLst/>
          </a:prstGeom>
        </p:spPr>
        <p:txBody>
          <a:bodyPr wrap="none">
            <a:spAutoFit/>
          </a:bodyPr>
          <a:lstStyle/>
          <a:p>
            <a:pPr marL="285750" indent="-285750">
              <a:buFontTx/>
              <a:buChar char="-"/>
            </a:pPr>
            <a:r>
              <a:rPr lang="en-GB" b="1" dirty="0">
                <a:solidFill>
                  <a:srgbClr val="800000"/>
                </a:solidFill>
              </a:rPr>
              <a:t>Knowledge Graph</a:t>
            </a:r>
          </a:p>
          <a:p>
            <a:pPr marL="285750" indent="-285750">
              <a:buFontTx/>
              <a:buChar char="-"/>
            </a:pPr>
            <a:r>
              <a:rPr lang="en-GB" b="1" dirty="0">
                <a:solidFill>
                  <a:srgbClr val="800000"/>
                </a:solidFill>
              </a:rPr>
              <a:t>Ontology-Terminology</a:t>
            </a:r>
            <a:endParaRPr lang="fr-FR" dirty="0">
              <a:solidFill>
                <a:srgbClr val="800000"/>
              </a:solidFill>
            </a:endParaRPr>
          </a:p>
        </p:txBody>
      </p:sp>
      <p:pic>
        <p:nvPicPr>
          <p:cNvPr id="10" name="Image 9"/>
          <p:cNvPicPr>
            <a:picLocks noChangeAspect="1"/>
          </p:cNvPicPr>
          <p:nvPr/>
        </p:nvPicPr>
        <p:blipFill>
          <a:blip r:embed="rId5">
            <a:duotone>
              <a:schemeClr val="accent2">
                <a:shade val="45000"/>
                <a:satMod val="135000"/>
              </a:schemeClr>
              <a:prstClr val="white"/>
            </a:duotone>
          </a:blip>
          <a:stretch>
            <a:fillRect/>
          </a:stretch>
        </p:blipFill>
        <p:spPr>
          <a:xfrm>
            <a:off x="2829031" y="6194417"/>
            <a:ext cx="465222" cy="465222"/>
          </a:xfrm>
          <a:prstGeom prst="rect">
            <a:avLst/>
          </a:prstGeom>
        </p:spPr>
      </p:pic>
    </p:spTree>
    <p:extLst>
      <p:ext uri="{BB962C8B-B14F-4D97-AF65-F5344CB8AC3E}">
        <p14:creationId xmlns:p14="http://schemas.microsoft.com/office/powerpoint/2010/main" val="95479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CEE99E6-C1FA-7E42-8701-8B14FB77ABE3}" type="slidenum">
              <a:rPr lang="fr-FR" smtClean="0">
                <a:solidFill>
                  <a:prstClr val="black">
                    <a:tint val="75000"/>
                  </a:prstClr>
                </a:solidFill>
              </a:rPr>
              <a:pPr/>
              <a:t>21</a:t>
            </a:fld>
            <a:endParaRPr lang="fr-FR">
              <a:solidFill>
                <a:prstClr val="black">
                  <a:tint val="75000"/>
                </a:prst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9" y="-183320"/>
            <a:ext cx="9198429" cy="6904795"/>
          </a:xfrm>
          <a:prstGeom prst="rect">
            <a:avLst/>
          </a:prstGeom>
        </p:spPr>
      </p:pic>
      <p:sp>
        <p:nvSpPr>
          <p:cNvPr id="4" name="Rectangle 3"/>
          <p:cNvSpPr/>
          <p:nvPr/>
        </p:nvSpPr>
        <p:spPr>
          <a:xfrm>
            <a:off x="582508" y="2193963"/>
            <a:ext cx="7469224" cy="1785104"/>
          </a:xfrm>
          <a:prstGeom prst="rect">
            <a:avLst/>
          </a:prstGeom>
        </p:spPr>
        <p:txBody>
          <a:bodyPr wrap="none">
            <a:spAutoFit/>
          </a:bodyPr>
          <a:lstStyle/>
          <a:p>
            <a:pPr algn="ctr"/>
            <a:r>
              <a:rPr lang="en-US" sz="6600" dirty="0">
                <a:solidFill>
                  <a:schemeClr val="bg1"/>
                </a:solidFill>
              </a:rPr>
              <a:t>The Web is Big</a:t>
            </a:r>
          </a:p>
          <a:p>
            <a:pPr algn="ctr"/>
            <a:r>
              <a:rPr lang="en-US" sz="4400" dirty="0">
                <a:solidFill>
                  <a:schemeClr val="bg1"/>
                </a:solidFill>
              </a:rPr>
              <a:t>and it’s getting bigger every day</a:t>
            </a:r>
          </a:p>
        </p:txBody>
      </p:sp>
    </p:spTree>
    <p:extLst>
      <p:ext uri="{BB962C8B-B14F-4D97-AF65-F5344CB8AC3E}">
        <p14:creationId xmlns:p14="http://schemas.microsoft.com/office/powerpoint/2010/main" val="17527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4">
                                            <p:txEl>
                                              <p:pRg st="0" end="0"/>
                                            </p:txEl>
                                          </p:spTgt>
                                        </p:tgtEl>
                                      </p:cBhvr>
                                    </p:animEffect>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2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2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5"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432196" y="2209036"/>
            <a:ext cx="4702506" cy="1015663"/>
          </a:xfrm>
          <a:prstGeom prst="rect">
            <a:avLst/>
          </a:prstGeom>
          <a:noFill/>
        </p:spPr>
        <p:txBody>
          <a:bodyPr wrap="none" rtlCol="0">
            <a:spAutoFit/>
          </a:bodyPr>
          <a:lstStyle/>
          <a:p>
            <a:r>
              <a:rPr lang="en-GB" sz="6000" b="1" dirty="0">
                <a:latin typeface="Arial"/>
                <a:cs typeface="Arial"/>
              </a:rPr>
              <a:t>END PART 3</a:t>
            </a:r>
          </a:p>
        </p:txBody>
      </p:sp>
    </p:spTree>
    <p:extLst>
      <p:ext uri="{BB962C8B-B14F-4D97-AF65-F5344CB8AC3E}">
        <p14:creationId xmlns:p14="http://schemas.microsoft.com/office/powerpoint/2010/main" val="216805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FCE8C3-57D4-ED4B-8E15-74DE68C4CFA7}"/>
              </a:ext>
            </a:extLst>
          </p:cNvPr>
          <p:cNvSpPr/>
          <p:nvPr/>
        </p:nvSpPr>
        <p:spPr>
          <a:xfrm>
            <a:off x="2637816" y="3244334"/>
            <a:ext cx="3868367" cy="369332"/>
          </a:xfrm>
          <a:prstGeom prst="rect">
            <a:avLst/>
          </a:prstGeom>
        </p:spPr>
        <p:txBody>
          <a:bodyPr wrap="none">
            <a:spAutoFit/>
          </a:bodyPr>
          <a:lstStyle/>
          <a:p>
            <a:r>
              <a:rPr lang="en-GR"/>
              <a:t>https://www.go-fair.org/fair-principles/</a:t>
            </a:r>
          </a:p>
        </p:txBody>
      </p:sp>
    </p:spTree>
    <p:extLst>
      <p:ext uri="{BB962C8B-B14F-4D97-AF65-F5344CB8AC3E}">
        <p14:creationId xmlns:p14="http://schemas.microsoft.com/office/powerpoint/2010/main" val="2453039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9E93DA-BA0C-4FFD-8859-C0D19FF5C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3">
            <a:extLst>
              <a:ext uri="{FF2B5EF4-FFF2-40B4-BE49-F238E27FC236}">
                <a16:creationId xmlns:a16="http://schemas.microsoft.com/office/drawing/2014/main" id="{4D84C883-2C8A-7040-9D5F-516FECA4483E}"/>
              </a:ext>
            </a:extLst>
          </p:cNvPr>
          <p:cNvSpPr txBox="1"/>
          <p:nvPr/>
        </p:nvSpPr>
        <p:spPr>
          <a:xfrm>
            <a:off x="5498538" y="679731"/>
            <a:ext cx="3128995" cy="373654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6000">
                <a:latin typeface="+mj-lt"/>
                <a:ea typeface="+mj-ea"/>
                <a:cs typeface="+mj-cs"/>
              </a:rPr>
              <a:t>Στη συνέχεια….</a:t>
            </a:r>
          </a:p>
        </p:txBody>
      </p:sp>
      <p:grpSp>
        <p:nvGrpSpPr>
          <p:cNvPr id="14" name="Group 1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6888" y="1"/>
            <a:ext cx="1834788" cy="5777808"/>
            <a:chOff x="329184" y="1"/>
            <a:chExt cx="524256" cy="5777808"/>
          </a:xfrm>
        </p:grpSpPr>
        <p:cxnSp>
          <p:nvCxnSpPr>
            <p:cNvPr id="15" name="Straight Connector 1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467" y="269325"/>
            <a:ext cx="4587584" cy="620629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le of hay&#10;&#10;Description automatically generated">
            <a:extLst>
              <a:ext uri="{FF2B5EF4-FFF2-40B4-BE49-F238E27FC236}">
                <a16:creationId xmlns:a16="http://schemas.microsoft.com/office/drawing/2014/main" id="{B97AFD28-1A6C-1640-A876-EE2F4CD29B2F}"/>
              </a:ext>
            </a:extLst>
          </p:cNvPr>
          <p:cNvPicPr>
            <a:picLocks noChangeAspect="1"/>
          </p:cNvPicPr>
          <p:nvPr/>
        </p:nvPicPr>
        <p:blipFill rotWithShape="1">
          <a:blip r:embed="rId2">
            <a:extLst>
              <a:ext uri="{28A0092B-C50C-407E-A947-70E740481C1C}">
                <a14:useLocalDpi xmlns:a14="http://schemas.microsoft.com/office/drawing/2010/main" val="0"/>
              </a:ext>
            </a:extLst>
          </a:blip>
          <a:srcRect l="13518" r="37378" b="-1"/>
          <a:stretch/>
        </p:blipFill>
        <p:spPr>
          <a:xfrm>
            <a:off x="706947" y="556118"/>
            <a:ext cx="4206623" cy="5632704"/>
          </a:xfrm>
          <a:prstGeom prst="rect">
            <a:avLst/>
          </a:prstGeom>
        </p:spPr>
      </p:pic>
    </p:spTree>
    <p:extLst>
      <p:ext uri="{BB962C8B-B14F-4D97-AF65-F5344CB8AC3E}">
        <p14:creationId xmlns:p14="http://schemas.microsoft.com/office/powerpoint/2010/main" val="782790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3">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3">
            <a:extLst>
              <a:ext uri="{FF2B5EF4-FFF2-40B4-BE49-F238E27FC236}">
                <a16:creationId xmlns:a16="http://schemas.microsoft.com/office/drawing/2014/main" id="{4D84C883-2C8A-7040-9D5F-516FECA4483E}"/>
              </a:ext>
            </a:extLst>
          </p:cNvPr>
          <p:cNvSpPr txBox="1"/>
          <p:nvPr/>
        </p:nvSpPr>
        <p:spPr>
          <a:xfrm>
            <a:off x="358485" y="1122363"/>
            <a:ext cx="301752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200">
                <a:latin typeface="+mj-lt"/>
                <a:ea typeface="+mj-ea"/>
                <a:cs typeface="+mj-cs"/>
              </a:rPr>
              <a:t>Σήμερα…</a:t>
            </a:r>
          </a:p>
        </p:txBody>
      </p:sp>
      <p:sp>
        <p:nvSpPr>
          <p:cNvPr id="30"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 name="Εικόνα 1">
            <a:extLst>
              <a:ext uri="{FF2B5EF4-FFF2-40B4-BE49-F238E27FC236}">
                <a16:creationId xmlns:a16="http://schemas.microsoft.com/office/drawing/2014/main" id="{D9991983-9A38-4945-88BA-301488C3EB82}"/>
              </a:ext>
            </a:extLst>
          </p:cNvPr>
          <p:cNvPicPr>
            <a:picLocks noChangeAspect="1"/>
          </p:cNvPicPr>
          <p:nvPr/>
        </p:nvPicPr>
        <p:blipFill rotWithShape="1">
          <a:blip r:embed="rId2"/>
          <a:srcRect l="22610" r="32539"/>
          <a:stretch/>
        </p:blipFill>
        <p:spPr>
          <a:xfrm>
            <a:off x="3651365" y="10"/>
            <a:ext cx="5492635" cy="6857990"/>
          </a:xfrm>
          <a:prstGeom prst="rect">
            <a:avLst/>
          </a:prstGeom>
        </p:spPr>
      </p:pic>
    </p:spTree>
    <p:extLst>
      <p:ext uri="{BB962C8B-B14F-4D97-AF65-F5344CB8AC3E}">
        <p14:creationId xmlns:p14="http://schemas.microsoft.com/office/powerpoint/2010/main" val="420818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3">
            <a:extLst>
              <a:ext uri="{FF2B5EF4-FFF2-40B4-BE49-F238E27FC236}">
                <a16:creationId xmlns:a16="http://schemas.microsoft.com/office/drawing/2014/main" id="{4D84C883-2C8A-7040-9D5F-516FECA4483E}"/>
              </a:ext>
            </a:extLst>
          </p:cNvPr>
          <p:cNvSpPr txBox="1"/>
          <p:nvPr/>
        </p:nvSpPr>
        <p:spPr>
          <a:xfrm>
            <a:off x="0" y="0"/>
            <a:ext cx="3038011" cy="523220"/>
          </a:xfrm>
          <a:prstGeom prst="rect">
            <a:avLst/>
          </a:prstGeom>
          <a:noFill/>
        </p:spPr>
        <p:txBody>
          <a:bodyPr wrap="none" rtlCol="0">
            <a:spAutoFit/>
          </a:bodyPr>
          <a:lstStyle/>
          <a:p>
            <a:r>
              <a:rPr lang="el-GR" sz="2800" dirty="0">
                <a:solidFill>
                  <a:srgbClr val="800000"/>
                </a:solidFill>
                <a:latin typeface="Arial Black"/>
                <a:cs typeface="Arial Black"/>
              </a:rPr>
              <a:t>ΔΕΔΟΜΕΝΑ 5*</a:t>
            </a:r>
            <a:endParaRPr lang="en-GB" sz="2800" dirty="0">
              <a:solidFill>
                <a:srgbClr val="800000"/>
              </a:solidFill>
              <a:latin typeface="Arial Black"/>
              <a:cs typeface="Arial Black"/>
            </a:endParaRPr>
          </a:p>
        </p:txBody>
      </p:sp>
      <p:pic>
        <p:nvPicPr>
          <p:cNvPr id="15" name="Picture 14">
            <a:extLst>
              <a:ext uri="{FF2B5EF4-FFF2-40B4-BE49-F238E27FC236}">
                <a16:creationId xmlns:a16="http://schemas.microsoft.com/office/drawing/2014/main" id="{D9EBA76C-9BEF-1D42-B5F3-475D11C0B5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068026"/>
            <a:ext cx="8315448" cy="4721949"/>
          </a:xfrm>
          <a:prstGeom prst="rect">
            <a:avLst/>
          </a:prstGeom>
        </p:spPr>
      </p:pic>
    </p:spTree>
    <p:extLst>
      <p:ext uri="{BB962C8B-B14F-4D97-AF65-F5344CB8AC3E}">
        <p14:creationId xmlns:p14="http://schemas.microsoft.com/office/powerpoint/2010/main" val="2922497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3">
            <a:extLst>
              <a:ext uri="{FF2B5EF4-FFF2-40B4-BE49-F238E27FC236}">
                <a16:creationId xmlns:a16="http://schemas.microsoft.com/office/drawing/2014/main" id="{4D84C883-2C8A-7040-9D5F-516FECA4483E}"/>
              </a:ext>
            </a:extLst>
          </p:cNvPr>
          <p:cNvSpPr txBox="1"/>
          <p:nvPr/>
        </p:nvSpPr>
        <p:spPr>
          <a:xfrm>
            <a:off x="0" y="0"/>
            <a:ext cx="3038011" cy="523220"/>
          </a:xfrm>
          <a:prstGeom prst="rect">
            <a:avLst/>
          </a:prstGeom>
          <a:noFill/>
        </p:spPr>
        <p:txBody>
          <a:bodyPr wrap="none" rtlCol="0">
            <a:spAutoFit/>
          </a:bodyPr>
          <a:lstStyle/>
          <a:p>
            <a:r>
              <a:rPr lang="el-GR" sz="2800" dirty="0">
                <a:solidFill>
                  <a:srgbClr val="800000"/>
                </a:solidFill>
                <a:latin typeface="Arial Black"/>
                <a:cs typeface="Arial Black"/>
              </a:rPr>
              <a:t>ΔΕΔΟΜΕΝΑ 5*</a:t>
            </a:r>
            <a:endParaRPr lang="en-GB" sz="2800" dirty="0">
              <a:solidFill>
                <a:srgbClr val="800000"/>
              </a:solidFill>
              <a:latin typeface="Arial Black"/>
              <a:cs typeface="Arial Black"/>
            </a:endParaRPr>
          </a:p>
        </p:txBody>
      </p:sp>
      <p:sp>
        <p:nvSpPr>
          <p:cNvPr id="9" name="TextBox 8">
            <a:extLst>
              <a:ext uri="{FF2B5EF4-FFF2-40B4-BE49-F238E27FC236}">
                <a16:creationId xmlns:a16="http://schemas.microsoft.com/office/drawing/2014/main" id="{A228A761-2160-494E-9F32-26086BA3A2C5}"/>
              </a:ext>
            </a:extLst>
          </p:cNvPr>
          <p:cNvSpPr txBox="1"/>
          <p:nvPr/>
        </p:nvSpPr>
        <p:spPr>
          <a:xfrm>
            <a:off x="1579414" y="1071059"/>
            <a:ext cx="7018486" cy="707886"/>
          </a:xfrm>
          <a:prstGeom prst="rect">
            <a:avLst/>
          </a:prstGeom>
          <a:solidFill>
            <a:schemeClr val="bg1"/>
          </a:solid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l-GR" sz="2000" dirty="0">
                <a:ln w="0"/>
                <a:solidFill>
                  <a:schemeClr val="tx1"/>
                </a:solidFill>
                <a:effectLst>
                  <a:outerShdw blurRad="38100" dist="19050" dir="2700000" algn="tl" rotWithShape="0">
                    <a:schemeClr val="dk1">
                      <a:alpha val="40000"/>
                    </a:schemeClr>
                  </a:outerShdw>
                </a:effectLst>
              </a:rPr>
              <a:t>διαθέσιμα στον ιστό (σε οποιοδήποτε μορφότυπο), </a:t>
            </a:r>
          </a:p>
          <a:p>
            <a:r>
              <a:rPr lang="el-GR" sz="2000" dirty="0">
                <a:ln w="0"/>
                <a:solidFill>
                  <a:schemeClr val="tx1"/>
                </a:solidFill>
                <a:effectLst>
                  <a:outerShdw blurRad="38100" dist="19050" dir="2700000" algn="tl" rotWithShape="0">
                    <a:schemeClr val="dk1">
                      <a:alpha val="40000"/>
                    </a:schemeClr>
                  </a:outerShdw>
                </a:effectLst>
              </a:rPr>
              <a:t>με ανοικτή άδεια χρήσης =&gt; Ανοικτά Δεδομένα</a:t>
            </a:r>
            <a:endParaRPr lang="en-GR" sz="2000" dirty="0">
              <a:ln w="0"/>
              <a:solidFill>
                <a:schemeClr val="tx1"/>
              </a:solidFill>
              <a:effectLst>
                <a:outerShdw blurRad="38100" dist="19050" dir="2700000" algn="tl" rotWithShape="0">
                  <a:schemeClr val="dk1">
                    <a:alpha val="40000"/>
                  </a:schemeClr>
                </a:outerShdw>
              </a:effectLst>
            </a:endParaRPr>
          </a:p>
        </p:txBody>
      </p:sp>
      <p:sp>
        <p:nvSpPr>
          <p:cNvPr id="12" name="TextBox 11">
            <a:extLst>
              <a:ext uri="{FF2B5EF4-FFF2-40B4-BE49-F238E27FC236}">
                <a16:creationId xmlns:a16="http://schemas.microsoft.com/office/drawing/2014/main" id="{2F8258CA-AF3C-4140-A3B6-3CE540C7894A}"/>
              </a:ext>
            </a:extLst>
          </p:cNvPr>
          <p:cNvSpPr txBox="1"/>
          <p:nvPr/>
        </p:nvSpPr>
        <p:spPr>
          <a:xfrm>
            <a:off x="1579413" y="1937014"/>
            <a:ext cx="7564586" cy="400110"/>
          </a:xfrm>
          <a:prstGeom prst="rect">
            <a:avLst/>
          </a:prstGeom>
          <a:solidFill>
            <a:schemeClr val="bg1"/>
          </a:solid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l-GR" sz="2000" dirty="0">
                <a:ln w="0"/>
                <a:solidFill>
                  <a:schemeClr val="tx1"/>
                </a:solidFill>
                <a:effectLst>
                  <a:outerShdw blurRad="38100" dist="19050" dir="2700000" algn="tl" rotWithShape="0">
                    <a:schemeClr val="dk1">
                      <a:alpha val="40000"/>
                    </a:schemeClr>
                  </a:outerShdw>
                </a:effectLst>
              </a:rPr>
              <a:t>+ μηχαναγνώσιμα, δομημένα (π.χ. </a:t>
            </a:r>
            <a:r>
              <a:rPr lang="en-GB" sz="2000" dirty="0">
                <a:ln w="0"/>
                <a:solidFill>
                  <a:schemeClr val="tx1"/>
                </a:solidFill>
                <a:effectLst>
                  <a:outerShdw blurRad="38100" dist="19050" dir="2700000" algn="tl" rotWithShape="0">
                    <a:schemeClr val="dk1">
                      <a:alpha val="40000"/>
                    </a:schemeClr>
                  </a:outerShdw>
                </a:effectLst>
              </a:rPr>
              <a:t>excel</a:t>
            </a:r>
            <a:r>
              <a:rPr lang="el-GR" sz="2000" dirty="0">
                <a:ln w="0"/>
                <a:solidFill>
                  <a:schemeClr val="tx1"/>
                </a:solidFill>
                <a:effectLst>
                  <a:outerShdw blurRad="38100" dist="19050" dir="2700000" algn="tl" rotWithShape="0">
                    <a:schemeClr val="dk1">
                      <a:alpha val="40000"/>
                    </a:schemeClr>
                  </a:outerShdw>
                </a:effectLst>
              </a:rPr>
              <a:t> αντί σκαναρισμένης εικόνας)</a:t>
            </a:r>
          </a:p>
        </p:txBody>
      </p:sp>
      <p:sp>
        <p:nvSpPr>
          <p:cNvPr id="13" name="TextBox 12">
            <a:extLst>
              <a:ext uri="{FF2B5EF4-FFF2-40B4-BE49-F238E27FC236}">
                <a16:creationId xmlns:a16="http://schemas.microsoft.com/office/drawing/2014/main" id="{886D8D42-89F3-8B49-AF12-B81F820EA394}"/>
              </a:ext>
            </a:extLst>
          </p:cNvPr>
          <p:cNvSpPr txBox="1"/>
          <p:nvPr/>
        </p:nvSpPr>
        <p:spPr>
          <a:xfrm>
            <a:off x="1544781" y="2569373"/>
            <a:ext cx="6054437" cy="400110"/>
          </a:xfrm>
          <a:prstGeom prst="rect">
            <a:avLst/>
          </a:prstGeom>
          <a:solidFill>
            <a:schemeClr val="bg1"/>
          </a:solid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l-GR" sz="2000" dirty="0">
                <a:ln w="0"/>
                <a:solidFill>
                  <a:schemeClr val="tx1"/>
                </a:solidFill>
                <a:effectLst>
                  <a:outerShdw blurRad="38100" dist="19050" dir="2700000" algn="tl" rotWithShape="0">
                    <a:schemeClr val="dk1">
                      <a:alpha val="40000"/>
                    </a:schemeClr>
                  </a:outerShdw>
                </a:effectLst>
              </a:rPr>
              <a:t>+ σε δωρεάν  </a:t>
            </a:r>
            <a:r>
              <a:rPr lang="el-GR" sz="2000" dirty="0" err="1">
                <a:ln w="0"/>
                <a:solidFill>
                  <a:schemeClr val="tx1"/>
                </a:solidFill>
                <a:effectLst>
                  <a:outerShdw blurRad="38100" dist="19050" dir="2700000" algn="tl" rotWithShape="0">
                    <a:schemeClr val="dk1">
                      <a:alpha val="40000"/>
                    </a:schemeClr>
                  </a:outerShdw>
                </a:effectLst>
              </a:rPr>
              <a:t>μορφότυπα</a:t>
            </a:r>
            <a:r>
              <a:rPr lang="el-GR" sz="2000" dirty="0">
                <a:ln w="0"/>
                <a:solidFill>
                  <a:schemeClr val="tx1"/>
                </a:solidFill>
                <a:effectLst>
                  <a:outerShdw blurRad="38100" dist="19050" dir="2700000" algn="tl" rotWithShape="0">
                    <a:schemeClr val="dk1">
                      <a:alpha val="40000"/>
                    </a:schemeClr>
                  </a:outerShdw>
                </a:effectLst>
              </a:rPr>
              <a:t>  (π.χ. </a:t>
            </a:r>
            <a:r>
              <a:rPr lang="en-GB" sz="2000" dirty="0">
                <a:ln w="0"/>
                <a:solidFill>
                  <a:schemeClr val="tx1"/>
                </a:solidFill>
                <a:effectLst>
                  <a:outerShdw blurRad="38100" dist="19050" dir="2700000" algn="tl" rotWithShape="0">
                    <a:schemeClr val="dk1">
                      <a:alpha val="40000"/>
                    </a:schemeClr>
                  </a:outerShdw>
                </a:effectLst>
              </a:rPr>
              <a:t>CSV</a:t>
            </a:r>
            <a:r>
              <a:rPr lang="el-GR" sz="2000" dirty="0">
                <a:ln w="0"/>
                <a:solidFill>
                  <a:schemeClr val="tx1"/>
                </a:solidFill>
                <a:effectLst>
                  <a:outerShdw blurRad="38100" dist="19050" dir="2700000" algn="tl" rotWithShape="0">
                    <a:schemeClr val="dk1">
                      <a:alpha val="40000"/>
                    </a:schemeClr>
                  </a:outerShdw>
                </a:effectLst>
              </a:rPr>
              <a:t> αντί </a:t>
            </a:r>
            <a:r>
              <a:rPr lang="en-GB" sz="2000" dirty="0">
                <a:ln w="0"/>
                <a:solidFill>
                  <a:schemeClr val="tx1"/>
                </a:solidFill>
                <a:effectLst>
                  <a:outerShdw blurRad="38100" dist="19050" dir="2700000" algn="tl" rotWithShape="0">
                    <a:schemeClr val="dk1">
                      <a:alpha val="40000"/>
                    </a:schemeClr>
                  </a:outerShdw>
                </a:effectLst>
              </a:rPr>
              <a:t>excel</a:t>
            </a:r>
            <a:r>
              <a:rPr lang="el-GR" sz="2000" dirty="0">
                <a:ln w="0"/>
                <a:solidFill>
                  <a:schemeClr val="tx1"/>
                </a:solidFill>
                <a:effectLst>
                  <a:outerShdw blurRad="38100" dist="19050" dir="2700000" algn="tl" rotWithShape="0">
                    <a:schemeClr val="dk1">
                      <a:alpha val="40000"/>
                    </a:schemeClr>
                  </a:outerShdw>
                </a:effectLst>
              </a:rPr>
              <a:t>)</a:t>
            </a:r>
          </a:p>
        </p:txBody>
      </p:sp>
      <p:sp>
        <p:nvSpPr>
          <p:cNvPr id="8" name="TextBox 7">
            <a:extLst>
              <a:ext uri="{FF2B5EF4-FFF2-40B4-BE49-F238E27FC236}">
                <a16:creationId xmlns:a16="http://schemas.microsoft.com/office/drawing/2014/main" id="{AE7992E1-01C7-294E-B720-ACC6F33BA52E}"/>
              </a:ext>
            </a:extLst>
          </p:cNvPr>
          <p:cNvSpPr txBox="1"/>
          <p:nvPr/>
        </p:nvSpPr>
        <p:spPr>
          <a:xfrm>
            <a:off x="1579414" y="3119174"/>
            <a:ext cx="7564586" cy="1015663"/>
          </a:xfrm>
          <a:prstGeom prst="rect">
            <a:avLst/>
          </a:prstGeom>
          <a:solidFill>
            <a:schemeClr val="bg1"/>
          </a:solid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l-GR" sz="2000" dirty="0">
                <a:ln w="0"/>
                <a:solidFill>
                  <a:schemeClr val="tx1"/>
                </a:solidFill>
                <a:effectLst>
                  <a:outerShdw blurRad="38100" dist="19050" dir="2700000" algn="tl" rotWithShape="0">
                    <a:schemeClr val="dk1">
                      <a:alpha val="40000"/>
                    </a:schemeClr>
                  </a:outerShdw>
                </a:effectLst>
              </a:rPr>
              <a:t>+ χρήση των ανοικτών προτύπων (</a:t>
            </a:r>
            <a:r>
              <a:rPr lang="en-GB" sz="2000" dirty="0">
                <a:ln w="0"/>
                <a:solidFill>
                  <a:schemeClr val="tx1"/>
                </a:solidFill>
                <a:effectLst>
                  <a:outerShdw blurRad="38100" dist="19050" dir="2700000" algn="tl" rotWithShape="0">
                    <a:schemeClr val="dk1">
                      <a:alpha val="40000"/>
                    </a:schemeClr>
                  </a:outerShdw>
                </a:effectLst>
              </a:rPr>
              <a:t>standards) </a:t>
            </a:r>
            <a:r>
              <a:rPr lang="el-GR" sz="2000" dirty="0">
                <a:ln w="0"/>
                <a:solidFill>
                  <a:schemeClr val="tx1"/>
                </a:solidFill>
                <a:effectLst>
                  <a:outerShdw blurRad="38100" dist="19050" dir="2700000" algn="tl" rotWithShape="0">
                    <a:schemeClr val="dk1">
                      <a:alpha val="40000"/>
                    </a:schemeClr>
                  </a:outerShdw>
                </a:effectLst>
              </a:rPr>
              <a:t>του </a:t>
            </a:r>
            <a:r>
              <a:rPr lang="en-GB" sz="2000" dirty="0">
                <a:ln w="0"/>
                <a:solidFill>
                  <a:schemeClr val="tx1"/>
                </a:solidFill>
                <a:effectLst>
                  <a:outerShdw blurRad="38100" dist="19050" dir="2700000" algn="tl" rotWithShape="0">
                    <a:schemeClr val="dk1">
                      <a:alpha val="40000"/>
                    </a:schemeClr>
                  </a:outerShdw>
                </a:effectLst>
              </a:rPr>
              <a:t>W3C </a:t>
            </a:r>
            <a:r>
              <a:rPr lang="el-GR" sz="2000" dirty="0">
                <a:ln w="0"/>
                <a:solidFill>
                  <a:schemeClr val="tx1"/>
                </a:solidFill>
                <a:effectLst>
                  <a:outerShdw blurRad="38100" dist="19050" dir="2700000" algn="tl" rotWithShape="0">
                    <a:schemeClr val="dk1">
                      <a:alpha val="40000"/>
                    </a:schemeClr>
                  </a:outerShdw>
                </a:effectLst>
              </a:rPr>
              <a:t>(</a:t>
            </a:r>
            <a:r>
              <a:rPr lang="en-GB" sz="2000" dirty="0">
                <a:ln w="0"/>
                <a:solidFill>
                  <a:schemeClr val="tx1"/>
                </a:solidFill>
                <a:effectLst>
                  <a:outerShdw blurRad="38100" dist="19050" dir="2700000" algn="tl" rotWithShape="0">
                    <a:schemeClr val="dk1">
                      <a:alpha val="40000"/>
                    </a:schemeClr>
                  </a:outerShdw>
                </a:effectLst>
              </a:rPr>
              <a:t>RDF &amp; SPARQL</a:t>
            </a:r>
            <a:r>
              <a:rPr lang="el-GR" sz="2000" dirty="0">
                <a:ln w="0"/>
                <a:solidFill>
                  <a:schemeClr val="tx1"/>
                </a:solidFill>
                <a:effectLst>
                  <a:outerShdw blurRad="38100" dist="19050" dir="2700000" algn="tl" rotWithShape="0">
                    <a:schemeClr val="dk1">
                      <a:alpha val="40000"/>
                    </a:schemeClr>
                  </a:outerShdw>
                </a:effectLst>
              </a:rPr>
              <a:t>) για να προσδιορίσουμε τα πράγματα, ώστε κι άλλοι να μπορούν να παραπέμψουν  σε αυτά</a:t>
            </a:r>
          </a:p>
        </p:txBody>
      </p:sp>
      <p:sp>
        <p:nvSpPr>
          <p:cNvPr id="10" name="TextBox 9">
            <a:extLst>
              <a:ext uri="{FF2B5EF4-FFF2-40B4-BE49-F238E27FC236}">
                <a16:creationId xmlns:a16="http://schemas.microsoft.com/office/drawing/2014/main" id="{C85631CC-40A6-9046-9A51-C48F573FF293}"/>
              </a:ext>
            </a:extLst>
          </p:cNvPr>
          <p:cNvSpPr txBox="1"/>
          <p:nvPr/>
        </p:nvSpPr>
        <p:spPr>
          <a:xfrm>
            <a:off x="1579414" y="4262062"/>
            <a:ext cx="7090066" cy="707886"/>
          </a:xfrm>
          <a:prstGeom prst="rect">
            <a:avLst/>
          </a:prstGeom>
          <a:solidFill>
            <a:schemeClr val="bg1"/>
          </a:solid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l-GR" sz="2000" dirty="0">
                <a:ln w="0"/>
                <a:solidFill>
                  <a:schemeClr val="tx1"/>
                </a:solidFill>
                <a:effectLst>
                  <a:outerShdw blurRad="38100" dist="19050" dir="2700000" algn="tl" rotWithShape="0">
                    <a:schemeClr val="dk1">
                      <a:alpha val="40000"/>
                    </a:schemeClr>
                  </a:outerShdw>
                </a:effectLst>
              </a:rPr>
              <a:t>+ σύνδεση των δεδομένων με δεδομένα άλλων</a:t>
            </a:r>
            <a:r>
              <a:rPr lang="en-GB" sz="2000" dirty="0">
                <a:ln w="0"/>
                <a:solidFill>
                  <a:schemeClr val="tx1"/>
                </a:solidFill>
                <a:effectLst>
                  <a:outerShdw blurRad="38100" dist="19050" dir="2700000" algn="tl" rotWithShape="0">
                    <a:schemeClr val="dk1">
                      <a:alpha val="40000"/>
                    </a:schemeClr>
                  </a:outerShdw>
                </a:effectLst>
              </a:rPr>
              <a:t>, </a:t>
            </a:r>
            <a:r>
              <a:rPr lang="el-GR" sz="2000" dirty="0">
                <a:ln w="0"/>
                <a:solidFill>
                  <a:schemeClr val="tx1"/>
                </a:solidFill>
                <a:effectLst>
                  <a:outerShdw blurRad="38100" dist="19050" dir="2700000" algn="tl" rotWithShape="0">
                    <a:schemeClr val="dk1">
                      <a:alpha val="40000"/>
                    </a:schemeClr>
                  </a:outerShdw>
                </a:effectLst>
              </a:rPr>
              <a:t>για περισσότερα </a:t>
            </a:r>
            <a:r>
              <a:rPr lang="el-GR" sz="2000" dirty="0" err="1">
                <a:ln w="0"/>
                <a:solidFill>
                  <a:schemeClr val="tx1"/>
                </a:solidFill>
                <a:effectLst>
                  <a:outerShdw blurRad="38100" dist="19050" dir="2700000" algn="tl" rotWithShape="0">
                    <a:schemeClr val="dk1">
                      <a:alpha val="40000"/>
                    </a:schemeClr>
                  </a:outerShdw>
                </a:effectLst>
              </a:rPr>
              <a:t>συμφραζόμενα</a:t>
            </a:r>
            <a:endParaRPr lang="el-GR" sz="2000" dirty="0">
              <a:ln w="0"/>
              <a:solidFill>
                <a:schemeClr val="tx1"/>
              </a:solidFill>
              <a:effectLst>
                <a:outerShdw blurRad="38100" dist="19050" dir="2700000" algn="tl" rotWithShape="0">
                  <a:schemeClr val="dk1">
                    <a:alpha val="40000"/>
                  </a:schemeClr>
                </a:outerShdw>
              </a:effectLst>
            </a:endParaRPr>
          </a:p>
        </p:txBody>
      </p:sp>
      <p:pic>
        <p:nvPicPr>
          <p:cNvPr id="3" name="Picture 2" descr="A picture containing airplane, drawing&#10;&#10;Description automatically generated">
            <a:extLst>
              <a:ext uri="{FF2B5EF4-FFF2-40B4-BE49-F238E27FC236}">
                <a16:creationId xmlns:a16="http://schemas.microsoft.com/office/drawing/2014/main" id="{C4C0E453-F8CA-7E4B-9FFE-A8773FF22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50" y="1253552"/>
            <a:ext cx="444500" cy="342900"/>
          </a:xfrm>
          <a:prstGeom prst="rect">
            <a:avLst/>
          </a:prstGeom>
        </p:spPr>
      </p:pic>
      <p:pic>
        <p:nvPicPr>
          <p:cNvPr id="14" name="Picture 13">
            <a:extLst>
              <a:ext uri="{FF2B5EF4-FFF2-40B4-BE49-F238E27FC236}">
                <a16:creationId xmlns:a16="http://schemas.microsoft.com/office/drawing/2014/main" id="{BEDE65B5-92CB-9D4A-B841-D719027A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50" y="2655128"/>
            <a:ext cx="622300" cy="228600"/>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666930F8-BBC2-F14B-8BD5-CB1846A23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 y="3460843"/>
            <a:ext cx="889000" cy="317500"/>
          </a:xfrm>
          <a:prstGeom prst="rect">
            <a:avLst/>
          </a:prstGeom>
        </p:spPr>
      </p:pic>
      <p:pic>
        <p:nvPicPr>
          <p:cNvPr id="19" name="Picture 18">
            <a:extLst>
              <a:ext uri="{FF2B5EF4-FFF2-40B4-BE49-F238E27FC236}">
                <a16:creationId xmlns:a16="http://schemas.microsoft.com/office/drawing/2014/main" id="{00D3A82A-DFA5-A94D-AC3B-4BAE8115B5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550" y="4355458"/>
            <a:ext cx="1003300" cy="254000"/>
          </a:xfrm>
          <a:prstGeom prst="rect">
            <a:avLst/>
          </a:prstGeom>
        </p:spPr>
      </p:pic>
      <p:pic>
        <p:nvPicPr>
          <p:cNvPr id="22" name="Picture 21">
            <a:extLst>
              <a:ext uri="{FF2B5EF4-FFF2-40B4-BE49-F238E27FC236}">
                <a16:creationId xmlns:a16="http://schemas.microsoft.com/office/drawing/2014/main" id="{4B360AE9-E151-1747-BC14-1157B0B7E087}"/>
              </a:ext>
            </a:extLst>
          </p:cNvPr>
          <p:cNvPicPr>
            <a:picLocks noChangeAspect="1"/>
          </p:cNvPicPr>
          <p:nvPr/>
        </p:nvPicPr>
        <p:blipFill rotWithShape="1">
          <a:blip r:embed="rId6">
            <a:extLst>
              <a:ext uri="{28A0092B-C50C-407E-A947-70E740481C1C}">
                <a14:useLocalDpi xmlns:a14="http://schemas.microsoft.com/office/drawing/2010/main" val="0"/>
              </a:ext>
            </a:extLst>
          </a:blip>
          <a:srcRect r="53797"/>
          <a:stretch/>
        </p:blipFill>
        <p:spPr>
          <a:xfrm>
            <a:off x="479425" y="2046567"/>
            <a:ext cx="463550" cy="254000"/>
          </a:xfrm>
          <a:prstGeom prst="rect">
            <a:avLst/>
          </a:prstGeom>
        </p:spPr>
      </p:pic>
      <p:pic>
        <p:nvPicPr>
          <p:cNvPr id="24" name="Picture 23" descr="A close up of a flag&#10;&#10;Description automatically generated">
            <a:extLst>
              <a:ext uri="{FF2B5EF4-FFF2-40B4-BE49-F238E27FC236}">
                <a16:creationId xmlns:a16="http://schemas.microsoft.com/office/drawing/2014/main" id="{3A0ECE20-1726-8E45-AA02-5BF1571BADFC}"/>
              </a:ext>
            </a:extLst>
          </p:cNvPr>
          <p:cNvPicPr>
            <a:picLocks noChangeAspect="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04944" y="5193128"/>
            <a:ext cx="823864" cy="1512467"/>
          </a:xfrm>
          <a:prstGeom prst="rect">
            <a:avLst/>
          </a:prstGeom>
        </p:spPr>
      </p:pic>
      <p:pic>
        <p:nvPicPr>
          <p:cNvPr id="26" name="Picture 25" descr="A picture containing cup, coffee, mug, vessel&#10;&#10;Description automatically generated">
            <a:extLst>
              <a:ext uri="{FF2B5EF4-FFF2-40B4-BE49-F238E27FC236}">
                <a16:creationId xmlns:a16="http://schemas.microsoft.com/office/drawing/2014/main" id="{FB21E673-2E54-5442-9424-C45C00FA1D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6252" y="4960182"/>
            <a:ext cx="1882696" cy="1897818"/>
          </a:xfrm>
          <a:prstGeom prst="rect">
            <a:avLst/>
          </a:prstGeom>
        </p:spPr>
      </p:pic>
      <p:pic>
        <p:nvPicPr>
          <p:cNvPr id="29" name="Picture 28" descr="A picture containing knife&#10;&#10;Description automatically generated">
            <a:extLst>
              <a:ext uri="{FF2B5EF4-FFF2-40B4-BE49-F238E27FC236}">
                <a16:creationId xmlns:a16="http://schemas.microsoft.com/office/drawing/2014/main" id="{C55B7246-E947-CD4B-8BA4-952AD58E67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57342" y="5951015"/>
            <a:ext cx="4011354" cy="707886"/>
          </a:xfrm>
          <a:prstGeom prst="rect">
            <a:avLst/>
          </a:prstGeom>
        </p:spPr>
      </p:pic>
    </p:spTree>
    <p:extLst>
      <p:ext uri="{BB962C8B-B14F-4D97-AF65-F5344CB8AC3E}">
        <p14:creationId xmlns:p14="http://schemas.microsoft.com/office/powerpoint/2010/main" val="1572431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3">
            <a:extLst>
              <a:ext uri="{FF2B5EF4-FFF2-40B4-BE49-F238E27FC236}">
                <a16:creationId xmlns:a16="http://schemas.microsoft.com/office/drawing/2014/main" id="{4D84C883-2C8A-7040-9D5F-516FECA4483E}"/>
              </a:ext>
            </a:extLst>
          </p:cNvPr>
          <p:cNvSpPr txBox="1"/>
          <p:nvPr/>
        </p:nvSpPr>
        <p:spPr>
          <a:xfrm>
            <a:off x="0" y="0"/>
            <a:ext cx="2121093" cy="523220"/>
          </a:xfrm>
          <a:prstGeom prst="rect">
            <a:avLst/>
          </a:prstGeom>
          <a:noFill/>
        </p:spPr>
        <p:txBody>
          <a:bodyPr wrap="none" rtlCol="0">
            <a:spAutoFit/>
          </a:bodyPr>
          <a:lstStyle/>
          <a:p>
            <a:r>
              <a:rPr lang="el-GR" sz="2800" dirty="0">
                <a:solidFill>
                  <a:srgbClr val="800000"/>
                </a:solidFill>
                <a:latin typeface="Arial Black"/>
                <a:cs typeface="Arial Black"/>
              </a:rPr>
              <a:t>ΚΡΙΤΗΡΙΑ</a:t>
            </a:r>
            <a:endParaRPr lang="en-GB" sz="2800" dirty="0">
              <a:solidFill>
                <a:srgbClr val="800000"/>
              </a:solidFill>
              <a:latin typeface="Arial Black"/>
              <a:cs typeface="Arial Black"/>
            </a:endParaRPr>
          </a:p>
        </p:txBody>
      </p:sp>
      <p:pic>
        <p:nvPicPr>
          <p:cNvPr id="4" name="Picture 3" descr="A screenshot of a cell phone&#10;&#10;Description automatically generated">
            <a:extLst>
              <a:ext uri="{FF2B5EF4-FFF2-40B4-BE49-F238E27FC236}">
                <a16:creationId xmlns:a16="http://schemas.microsoft.com/office/drawing/2014/main" id="{F355A0C4-3260-B444-AB87-36545D22C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42" y="1136650"/>
            <a:ext cx="7886700" cy="4584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824BB162-0DD1-CB41-A657-7ED033398029}"/>
              </a:ext>
            </a:extLst>
          </p:cNvPr>
          <p:cNvSpPr/>
          <p:nvPr/>
        </p:nvSpPr>
        <p:spPr>
          <a:xfrm>
            <a:off x="522142" y="1278008"/>
            <a:ext cx="2751859" cy="147732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 name="TextBox 4">
            <a:extLst>
              <a:ext uri="{FF2B5EF4-FFF2-40B4-BE49-F238E27FC236}">
                <a16:creationId xmlns:a16="http://schemas.microsoft.com/office/drawing/2014/main" id="{2DF08499-11B5-C44E-B598-A2772DBA198B}"/>
              </a:ext>
            </a:extLst>
          </p:cNvPr>
          <p:cNvSpPr txBox="1"/>
          <p:nvPr/>
        </p:nvSpPr>
        <p:spPr>
          <a:xfrm>
            <a:off x="522142" y="1307828"/>
            <a:ext cx="2980075" cy="1477328"/>
          </a:xfrm>
          <a:prstGeom prst="rect">
            <a:avLst/>
          </a:prstGeom>
          <a:noFill/>
        </p:spPr>
        <p:txBody>
          <a:bodyPr wrap="square" rtlCol="0">
            <a:spAutoFit/>
          </a:bodyPr>
          <a:lstStyle/>
          <a:p>
            <a:r>
              <a:rPr lang="en-GB" dirty="0"/>
              <a:t>OL = open licence</a:t>
            </a:r>
          </a:p>
          <a:p>
            <a:r>
              <a:rPr lang="en-GB" dirty="0"/>
              <a:t>RE = structured data</a:t>
            </a:r>
          </a:p>
          <a:p>
            <a:r>
              <a:rPr lang="en-GB" dirty="0"/>
              <a:t>OF = non-proprietary format</a:t>
            </a:r>
          </a:p>
          <a:p>
            <a:r>
              <a:rPr lang="en-GB" dirty="0"/>
              <a:t>URI = use of URIs</a:t>
            </a:r>
          </a:p>
          <a:p>
            <a:r>
              <a:rPr lang="en-GB" dirty="0"/>
              <a:t>LD = linked data</a:t>
            </a:r>
            <a:endParaRPr lang="en-GR" dirty="0"/>
          </a:p>
        </p:txBody>
      </p:sp>
    </p:spTree>
    <p:extLst>
      <p:ext uri="{BB962C8B-B14F-4D97-AF65-F5344CB8AC3E}">
        <p14:creationId xmlns:p14="http://schemas.microsoft.com/office/powerpoint/2010/main" val="2900069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79129" y="49477"/>
            <a:ext cx="2544086" cy="461665"/>
          </a:xfrm>
          <a:prstGeom prst="rect">
            <a:avLst/>
          </a:prstGeom>
          <a:noFill/>
        </p:spPr>
        <p:txBody>
          <a:bodyPr wrap="none" rtlCol="0">
            <a:spAutoFit/>
          </a:bodyPr>
          <a:lstStyle/>
          <a:p>
            <a:r>
              <a:rPr lang="fr-FR" sz="2400" b="1" dirty="0">
                <a:solidFill>
                  <a:srgbClr val="800000"/>
                </a:solidFill>
              </a:rPr>
              <a:t>INTRODUCTION</a:t>
            </a:r>
          </a:p>
        </p:txBody>
      </p:sp>
      <p:pic>
        <p:nvPicPr>
          <p:cNvPr id="11" name="Image 10"/>
          <p:cNvPicPr>
            <a:picLocks noChangeAspect="1"/>
          </p:cNvPicPr>
          <p:nvPr/>
        </p:nvPicPr>
        <p:blipFill>
          <a:blip r:embed="rId2" cstate="print"/>
          <a:stretch>
            <a:fillRect/>
          </a:stretch>
        </p:blipFill>
        <p:spPr>
          <a:xfrm>
            <a:off x="0" y="0"/>
            <a:ext cx="857547" cy="579423"/>
          </a:xfrm>
          <a:prstGeom prst="rect">
            <a:avLst/>
          </a:prstGeom>
        </p:spPr>
      </p:pic>
      <p:pic>
        <p:nvPicPr>
          <p:cNvPr id="2" name="Image 1"/>
          <p:cNvPicPr>
            <a:picLocks noChangeAspect="1"/>
          </p:cNvPicPr>
          <p:nvPr/>
        </p:nvPicPr>
        <p:blipFill>
          <a:blip r:embed="rId3" cstate="print"/>
          <a:stretch>
            <a:fillRect/>
          </a:stretch>
        </p:blipFill>
        <p:spPr>
          <a:xfrm>
            <a:off x="2898029" y="1362702"/>
            <a:ext cx="3077387" cy="2305070"/>
          </a:xfrm>
          <a:prstGeom prst="rect">
            <a:avLst/>
          </a:prstGeom>
        </p:spPr>
      </p:pic>
      <p:sp>
        <p:nvSpPr>
          <p:cNvPr id="5" name="ZoneTexte 4"/>
          <p:cNvSpPr txBox="1"/>
          <p:nvPr/>
        </p:nvSpPr>
        <p:spPr>
          <a:xfrm>
            <a:off x="3390653" y="1056949"/>
            <a:ext cx="2099378" cy="400110"/>
          </a:xfrm>
          <a:prstGeom prst="rect">
            <a:avLst/>
          </a:prstGeom>
          <a:noFill/>
        </p:spPr>
        <p:txBody>
          <a:bodyPr wrap="none" rtlCol="0">
            <a:spAutoFit/>
          </a:bodyPr>
          <a:lstStyle/>
          <a:p>
            <a:r>
              <a:rPr lang="en-GB" sz="2000"/>
              <a:t>World Wide Web</a:t>
            </a:r>
          </a:p>
        </p:txBody>
      </p:sp>
      <p:sp>
        <p:nvSpPr>
          <p:cNvPr id="4" name="ZoneTexte 3"/>
          <p:cNvSpPr txBox="1"/>
          <p:nvPr/>
        </p:nvSpPr>
        <p:spPr>
          <a:xfrm>
            <a:off x="631114" y="1939179"/>
            <a:ext cx="1989622" cy="646331"/>
          </a:xfrm>
          <a:prstGeom prst="rect">
            <a:avLst/>
          </a:prstGeom>
          <a:noFill/>
        </p:spPr>
        <p:txBody>
          <a:bodyPr wrap="none" rtlCol="0">
            <a:spAutoFit/>
          </a:bodyPr>
          <a:lstStyle/>
          <a:p>
            <a:pPr algn="ctr"/>
            <a:r>
              <a:rPr lang="en-GB" dirty="0"/>
              <a:t>Web of documents</a:t>
            </a:r>
          </a:p>
          <a:p>
            <a:pPr algn="ctr"/>
            <a:r>
              <a:rPr lang="en-GB" dirty="0"/>
              <a:t>(web 1.0)</a:t>
            </a:r>
          </a:p>
        </p:txBody>
      </p:sp>
      <p:sp>
        <p:nvSpPr>
          <p:cNvPr id="6" name="ZoneTexte 5"/>
          <p:cNvSpPr txBox="1"/>
          <p:nvPr/>
        </p:nvSpPr>
        <p:spPr>
          <a:xfrm>
            <a:off x="1156644" y="3606191"/>
            <a:ext cx="1938339" cy="369332"/>
          </a:xfrm>
          <a:prstGeom prst="rect">
            <a:avLst/>
          </a:prstGeom>
          <a:noFill/>
        </p:spPr>
        <p:txBody>
          <a:bodyPr wrap="none" rtlCol="0">
            <a:spAutoFit/>
          </a:bodyPr>
          <a:lstStyle/>
          <a:p>
            <a:r>
              <a:rPr lang="en-GB" dirty="0"/>
              <a:t>Web applications</a:t>
            </a:r>
          </a:p>
        </p:txBody>
      </p:sp>
      <p:sp>
        <p:nvSpPr>
          <p:cNvPr id="7" name="ZoneTexte 6"/>
          <p:cNvSpPr txBox="1"/>
          <p:nvPr/>
        </p:nvSpPr>
        <p:spPr>
          <a:xfrm>
            <a:off x="6739150" y="2256704"/>
            <a:ext cx="1347958" cy="646331"/>
          </a:xfrm>
          <a:prstGeom prst="rect">
            <a:avLst/>
          </a:prstGeom>
          <a:noFill/>
        </p:spPr>
        <p:txBody>
          <a:bodyPr wrap="none" rtlCol="0">
            <a:spAutoFit/>
          </a:bodyPr>
          <a:lstStyle/>
          <a:p>
            <a:pPr algn="ctr"/>
            <a:r>
              <a:rPr lang="en-GB"/>
              <a:t>Social Web</a:t>
            </a:r>
          </a:p>
          <a:p>
            <a:pPr algn="ctr"/>
            <a:r>
              <a:rPr lang="en-GB"/>
              <a:t>(web 2.0)</a:t>
            </a:r>
          </a:p>
        </p:txBody>
      </p:sp>
      <p:sp>
        <p:nvSpPr>
          <p:cNvPr id="8" name="ZoneTexte 7"/>
          <p:cNvSpPr txBox="1"/>
          <p:nvPr/>
        </p:nvSpPr>
        <p:spPr>
          <a:xfrm>
            <a:off x="6440913" y="3935057"/>
            <a:ext cx="1565828" cy="369332"/>
          </a:xfrm>
          <a:prstGeom prst="rect">
            <a:avLst/>
          </a:prstGeom>
          <a:noFill/>
        </p:spPr>
        <p:txBody>
          <a:bodyPr wrap="none" rtlCol="0">
            <a:spAutoFit/>
          </a:bodyPr>
          <a:lstStyle/>
          <a:p>
            <a:r>
              <a:rPr lang="en-GB"/>
              <a:t>Web services</a:t>
            </a:r>
          </a:p>
        </p:txBody>
      </p:sp>
      <p:sp>
        <p:nvSpPr>
          <p:cNvPr id="10" name="ZoneTexte 9"/>
          <p:cNvSpPr txBox="1"/>
          <p:nvPr/>
        </p:nvSpPr>
        <p:spPr>
          <a:xfrm>
            <a:off x="3492608" y="4411347"/>
            <a:ext cx="1425165" cy="369332"/>
          </a:xfrm>
          <a:prstGeom prst="rect">
            <a:avLst/>
          </a:prstGeom>
          <a:noFill/>
        </p:spPr>
        <p:txBody>
          <a:bodyPr wrap="none" rtlCol="0">
            <a:spAutoFit/>
          </a:bodyPr>
          <a:lstStyle/>
          <a:p>
            <a:r>
              <a:rPr lang="en-GB"/>
              <a:t>Web of data</a:t>
            </a:r>
          </a:p>
        </p:txBody>
      </p:sp>
      <p:sp>
        <p:nvSpPr>
          <p:cNvPr id="12" name="ZoneTexte 11"/>
          <p:cNvSpPr txBox="1"/>
          <p:nvPr/>
        </p:nvSpPr>
        <p:spPr>
          <a:xfrm>
            <a:off x="5180045" y="6034782"/>
            <a:ext cx="1758226" cy="646331"/>
          </a:xfrm>
          <a:prstGeom prst="rect">
            <a:avLst/>
          </a:prstGeom>
          <a:noFill/>
        </p:spPr>
        <p:txBody>
          <a:bodyPr wrap="none" rtlCol="0">
            <a:spAutoFit/>
          </a:bodyPr>
          <a:lstStyle/>
          <a:p>
            <a:pPr algn="ctr"/>
            <a:r>
              <a:rPr lang="en-GB" b="1">
                <a:solidFill>
                  <a:srgbClr val="800000"/>
                </a:solidFill>
              </a:rPr>
              <a:t>Semantic Web</a:t>
            </a:r>
          </a:p>
          <a:p>
            <a:pPr algn="ctr"/>
            <a:r>
              <a:rPr lang="en-GB" b="1">
                <a:solidFill>
                  <a:srgbClr val="800000"/>
                </a:solidFill>
              </a:rPr>
              <a:t>(web 3.0)</a:t>
            </a:r>
          </a:p>
        </p:txBody>
      </p:sp>
      <p:sp>
        <p:nvSpPr>
          <p:cNvPr id="14" name="ZoneTexte 13"/>
          <p:cNvSpPr txBox="1"/>
          <p:nvPr/>
        </p:nvSpPr>
        <p:spPr>
          <a:xfrm>
            <a:off x="4252897" y="5213499"/>
            <a:ext cx="3313728" cy="369332"/>
          </a:xfrm>
          <a:prstGeom prst="rect">
            <a:avLst/>
          </a:prstGeom>
          <a:noFill/>
        </p:spPr>
        <p:txBody>
          <a:bodyPr wrap="none" rtlCol="0">
            <a:spAutoFit/>
          </a:bodyPr>
          <a:lstStyle/>
          <a:p>
            <a:r>
              <a:rPr lang="en-GB" b="1" dirty="0">
                <a:solidFill>
                  <a:srgbClr val="800000"/>
                </a:solidFill>
              </a:rPr>
              <a:t>Web of open and linked data</a:t>
            </a:r>
            <a:endParaRPr lang="en-GB" b="1" u="sng" dirty="0">
              <a:solidFill>
                <a:srgbClr val="800000"/>
              </a:solidFill>
            </a:endParaRPr>
          </a:p>
        </p:txBody>
      </p:sp>
    </p:spTree>
    <p:extLst>
      <p:ext uri="{BB962C8B-B14F-4D97-AF65-F5344CB8AC3E}">
        <p14:creationId xmlns:p14="http://schemas.microsoft.com/office/powerpoint/2010/main" val="139658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127264" y="4923040"/>
            <a:ext cx="2400659" cy="1907243"/>
          </a:xfrm>
          <a:prstGeom prst="rect">
            <a:avLst/>
          </a:prstGeom>
        </p:spPr>
      </p:pic>
      <p:sp>
        <p:nvSpPr>
          <p:cNvPr id="3" name="Right Arrow 2"/>
          <p:cNvSpPr/>
          <p:nvPr/>
        </p:nvSpPr>
        <p:spPr>
          <a:xfrm>
            <a:off x="0" y="3584900"/>
            <a:ext cx="9144000" cy="7932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Elbow Connector 4"/>
          <p:cNvCxnSpPr/>
          <p:nvPr/>
        </p:nvCxnSpPr>
        <p:spPr>
          <a:xfrm rot="5400000" flipH="1" flipV="1">
            <a:off x="847200" y="3098499"/>
            <a:ext cx="969488" cy="258897"/>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47628"/>
            <a:ext cx="4400628" cy="461665"/>
          </a:xfrm>
          <a:prstGeom prst="rect">
            <a:avLst/>
          </a:prstGeom>
        </p:spPr>
        <p:txBody>
          <a:bodyPr wrap="none">
            <a:spAutoFit/>
          </a:bodyPr>
          <a:lstStyle/>
          <a:p>
            <a:r>
              <a:rPr lang="en-US" sz="2400" dirty="0">
                <a:solidFill>
                  <a:srgbClr val="007297"/>
                </a:solidFill>
                <a:latin typeface="Arial Black"/>
                <a:cs typeface="Arial Black"/>
              </a:rPr>
              <a:t>The Semantic Web Stack</a:t>
            </a:r>
            <a:endParaRPr lang="en-GB" sz="2400" dirty="0"/>
          </a:p>
        </p:txBody>
      </p:sp>
      <p:sp>
        <p:nvSpPr>
          <p:cNvPr id="7" name="Rectangle 6"/>
          <p:cNvSpPr/>
          <p:nvPr/>
        </p:nvSpPr>
        <p:spPr>
          <a:xfrm>
            <a:off x="697292" y="4384838"/>
            <a:ext cx="877163" cy="369332"/>
          </a:xfrm>
          <a:prstGeom prst="rect">
            <a:avLst/>
          </a:prstGeom>
        </p:spPr>
        <p:txBody>
          <a:bodyPr wrap="square">
            <a:spAutoFit/>
          </a:bodyPr>
          <a:lstStyle/>
          <a:p>
            <a:r>
              <a:rPr lang="en-US" dirty="0">
                <a:solidFill>
                  <a:srgbClr val="007297"/>
                </a:solidFill>
                <a:latin typeface="Arial Black"/>
                <a:cs typeface="Arial Black"/>
              </a:rPr>
              <a:t>2000 </a:t>
            </a:r>
            <a:endParaRPr lang="en-GB" dirty="0"/>
          </a:p>
        </p:txBody>
      </p:sp>
      <p:cxnSp>
        <p:nvCxnSpPr>
          <p:cNvPr id="10" name="Elbow Connector 9"/>
          <p:cNvCxnSpPr/>
          <p:nvPr/>
        </p:nvCxnSpPr>
        <p:spPr>
          <a:xfrm rot="5400000" flipH="1" flipV="1">
            <a:off x="3394829" y="3162219"/>
            <a:ext cx="969488" cy="258897"/>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113355" y="3342379"/>
            <a:ext cx="877163" cy="369332"/>
          </a:xfrm>
          <a:prstGeom prst="rect">
            <a:avLst/>
          </a:prstGeom>
        </p:spPr>
        <p:txBody>
          <a:bodyPr wrap="square">
            <a:spAutoFit/>
          </a:bodyPr>
          <a:lstStyle/>
          <a:p>
            <a:r>
              <a:rPr lang="en-US" dirty="0">
                <a:solidFill>
                  <a:srgbClr val="007297"/>
                </a:solidFill>
                <a:latin typeface="Arial Black"/>
                <a:cs typeface="Arial Black"/>
              </a:rPr>
              <a:t>2001</a:t>
            </a:r>
            <a:endParaRPr lang="en-GB" dirty="0">
              <a:solidFill>
                <a:srgbClr val="007297"/>
              </a:solidFill>
              <a:latin typeface="Arial Black"/>
              <a:cs typeface="Arial Black"/>
            </a:endParaRPr>
          </a:p>
        </p:txBody>
      </p:sp>
      <p:pic>
        <p:nvPicPr>
          <p:cNvPr id="12" name="Picture 11"/>
          <p:cNvPicPr>
            <a:picLocks noChangeAspect="1"/>
          </p:cNvPicPr>
          <p:nvPr/>
        </p:nvPicPr>
        <p:blipFill>
          <a:blip r:embed="rId4"/>
          <a:stretch>
            <a:fillRect/>
          </a:stretch>
        </p:blipFill>
        <p:spPr>
          <a:xfrm>
            <a:off x="2809135" y="507932"/>
            <a:ext cx="2260086" cy="2205097"/>
          </a:xfrm>
          <a:prstGeom prst="rect">
            <a:avLst/>
          </a:prstGeom>
        </p:spPr>
      </p:pic>
      <p:pic>
        <p:nvPicPr>
          <p:cNvPr id="1026" name="Picture 2" descr="Linked Open Data Cloud Image"/>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65320" y="0"/>
            <a:ext cx="2979709" cy="3038849"/>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p:cNvPicPr>
            <a:picLocks noChangeAspect="1"/>
          </p:cNvPicPr>
          <p:nvPr/>
        </p:nvPicPr>
        <p:blipFill>
          <a:blip r:embed="rId6" cstate="print">
            <a:clrChange>
              <a:clrFrom>
                <a:srgbClr val="DBE5CF"/>
              </a:clrFrom>
              <a:clrTo>
                <a:srgbClr val="DBE5CF">
                  <a:alpha val="0"/>
                </a:srgbClr>
              </a:clrTo>
            </a:clrChange>
            <a:extLst>
              <a:ext uri="{28A0092B-C50C-407E-A947-70E740481C1C}">
                <a14:useLocalDpi xmlns:a14="http://schemas.microsoft.com/office/drawing/2010/main" val="0"/>
              </a:ext>
            </a:extLst>
          </a:blip>
          <a:stretch>
            <a:fillRect/>
          </a:stretch>
        </p:blipFill>
        <p:spPr>
          <a:xfrm>
            <a:off x="144339" y="540159"/>
            <a:ext cx="2183254" cy="2381371"/>
          </a:xfrm>
          <a:prstGeom prst="rect">
            <a:avLst/>
          </a:prstGeom>
        </p:spPr>
      </p:pic>
      <p:sp>
        <p:nvSpPr>
          <p:cNvPr id="19" name="Rectangle 18"/>
          <p:cNvSpPr/>
          <p:nvPr/>
        </p:nvSpPr>
        <p:spPr>
          <a:xfrm>
            <a:off x="3288863" y="4384838"/>
            <a:ext cx="877163" cy="369332"/>
          </a:xfrm>
          <a:prstGeom prst="rect">
            <a:avLst/>
          </a:prstGeom>
        </p:spPr>
        <p:txBody>
          <a:bodyPr wrap="square">
            <a:spAutoFit/>
          </a:bodyPr>
          <a:lstStyle/>
          <a:p>
            <a:r>
              <a:rPr lang="en-US" dirty="0">
                <a:solidFill>
                  <a:srgbClr val="007297"/>
                </a:solidFill>
                <a:latin typeface="Arial Black"/>
                <a:cs typeface="Arial Black"/>
              </a:rPr>
              <a:t>2005</a:t>
            </a:r>
            <a:endParaRPr lang="en-GB" dirty="0">
              <a:solidFill>
                <a:srgbClr val="007297"/>
              </a:solidFill>
              <a:latin typeface="Arial Black"/>
              <a:cs typeface="Arial Black"/>
            </a:endParaRPr>
          </a:p>
        </p:txBody>
      </p:sp>
      <p:pic>
        <p:nvPicPr>
          <p:cNvPr id="21" name="Picture 20"/>
          <p:cNvPicPr>
            <a:picLocks noChangeAspect="1"/>
          </p:cNvPicPr>
          <p:nvPr/>
        </p:nvPicPr>
        <p:blipFill>
          <a:blip r:embed="rId7"/>
          <a:stretch>
            <a:fillRect/>
          </a:stretch>
        </p:blipFill>
        <p:spPr>
          <a:xfrm>
            <a:off x="4228800" y="5128631"/>
            <a:ext cx="2151036" cy="1483546"/>
          </a:xfrm>
          <a:prstGeom prst="rect">
            <a:avLst/>
          </a:prstGeom>
        </p:spPr>
      </p:pic>
      <p:sp>
        <p:nvSpPr>
          <p:cNvPr id="23" name="Rectangle 22"/>
          <p:cNvSpPr/>
          <p:nvPr/>
        </p:nvSpPr>
        <p:spPr>
          <a:xfrm>
            <a:off x="5211056" y="3362771"/>
            <a:ext cx="800219" cy="369332"/>
          </a:xfrm>
          <a:prstGeom prst="rect">
            <a:avLst/>
          </a:prstGeom>
        </p:spPr>
        <p:txBody>
          <a:bodyPr wrap="none">
            <a:spAutoFit/>
          </a:bodyPr>
          <a:lstStyle/>
          <a:p>
            <a:r>
              <a:rPr lang="en-US" dirty="0">
                <a:solidFill>
                  <a:srgbClr val="007297"/>
                </a:solidFill>
                <a:latin typeface="Arial Black"/>
              </a:rPr>
              <a:t>2009</a:t>
            </a:r>
            <a:endParaRPr lang="en-GB" dirty="0"/>
          </a:p>
        </p:txBody>
      </p:sp>
      <p:cxnSp>
        <p:nvCxnSpPr>
          <p:cNvPr id="29" name="Elbow Connector 28"/>
          <p:cNvCxnSpPr>
            <a:endCxn id="9" idx="0"/>
          </p:cNvCxnSpPr>
          <p:nvPr/>
        </p:nvCxnSpPr>
        <p:spPr>
          <a:xfrm rot="5400000">
            <a:off x="2009830" y="4420264"/>
            <a:ext cx="820541" cy="185011"/>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7073496" y="4278155"/>
            <a:ext cx="800219" cy="369332"/>
          </a:xfrm>
          <a:prstGeom prst="rect">
            <a:avLst/>
          </a:prstGeom>
        </p:spPr>
        <p:txBody>
          <a:bodyPr wrap="none">
            <a:spAutoFit/>
          </a:bodyPr>
          <a:lstStyle/>
          <a:p>
            <a:r>
              <a:rPr lang="en-US" dirty="0">
                <a:solidFill>
                  <a:srgbClr val="007297"/>
                </a:solidFill>
                <a:latin typeface="Arial Black"/>
              </a:rPr>
              <a:t>2019</a:t>
            </a:r>
            <a:endParaRPr lang="en-GB" dirty="0"/>
          </a:p>
        </p:txBody>
      </p:sp>
      <p:cxnSp>
        <p:nvCxnSpPr>
          <p:cNvPr id="34" name="Elbow Connector 33"/>
          <p:cNvCxnSpPr/>
          <p:nvPr/>
        </p:nvCxnSpPr>
        <p:spPr>
          <a:xfrm rot="5400000" flipH="1" flipV="1">
            <a:off x="7179524" y="3323377"/>
            <a:ext cx="703153" cy="114300"/>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8">
            <a:clrChange>
              <a:clrFrom>
                <a:srgbClr val="030010"/>
              </a:clrFrom>
              <a:clrTo>
                <a:srgbClr val="030010">
                  <a:alpha val="0"/>
                </a:srgbClr>
              </a:clrTo>
            </a:clrChange>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322056" y="5114103"/>
            <a:ext cx="1010484" cy="571587"/>
          </a:xfrm>
          <a:prstGeom prst="rect">
            <a:avLst/>
          </a:prstGeom>
        </p:spPr>
      </p:pic>
      <p:sp>
        <p:nvSpPr>
          <p:cNvPr id="37" name="Rectangle 36"/>
          <p:cNvSpPr/>
          <p:nvPr/>
        </p:nvSpPr>
        <p:spPr>
          <a:xfrm>
            <a:off x="6871293" y="4683196"/>
            <a:ext cx="2301464" cy="369332"/>
          </a:xfrm>
          <a:prstGeom prst="rect">
            <a:avLst/>
          </a:prstGeom>
        </p:spPr>
        <p:txBody>
          <a:bodyPr wrap="none">
            <a:spAutoFit/>
          </a:bodyPr>
          <a:lstStyle/>
          <a:p>
            <a:r>
              <a:rPr lang="en-GB" b="1" dirty="0"/>
              <a:t>https://lod-cloud.net/</a:t>
            </a:r>
          </a:p>
        </p:txBody>
      </p:sp>
      <p:cxnSp>
        <p:nvCxnSpPr>
          <p:cNvPr id="39" name="Elbow Connector 38"/>
          <p:cNvCxnSpPr/>
          <p:nvPr/>
        </p:nvCxnSpPr>
        <p:spPr>
          <a:xfrm rot="5400000">
            <a:off x="5108389" y="4447308"/>
            <a:ext cx="820541" cy="185011"/>
          </a:xfrm>
          <a:prstGeom prst="bentConnector3">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664069"/>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1381</Words>
  <Application>Microsoft Office PowerPoint</Application>
  <PresentationFormat>Προβολή στην οθόνη (4:3)</PresentationFormat>
  <Paragraphs>158</Paragraphs>
  <Slides>23</Slides>
  <Notes>5</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23</vt:i4>
      </vt:variant>
    </vt:vector>
  </HeadingPairs>
  <TitlesOfParts>
    <vt:vector size="28" baseType="lpstr">
      <vt:lpstr>Arial</vt:lpstr>
      <vt:lpstr>Arial Black</vt:lpstr>
      <vt:lpstr>Calibri</vt:lpstr>
      <vt:lpstr>Calibri Light</vt:lpstr>
      <vt:lpstr>Thème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Maria Papadopoulou</dc:creator>
  <cp:lastModifiedBy>Maria Papadopoulou</cp:lastModifiedBy>
  <cp:revision>13</cp:revision>
  <dcterms:created xsi:type="dcterms:W3CDTF">2020-02-23T17:17:42Z</dcterms:created>
  <dcterms:modified xsi:type="dcterms:W3CDTF">2020-02-23T20:33:20Z</dcterms:modified>
</cp:coreProperties>
</file>