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3" r:id="rId2"/>
  </p:sldMasterIdLst>
  <p:notesMasterIdLst>
    <p:notesMasterId r:id="rId19"/>
  </p:notesMasterIdLst>
  <p:handoutMasterIdLst>
    <p:handoutMasterId r:id="rId20"/>
  </p:handoutMasterIdLst>
  <p:sldIdLst>
    <p:sldId id="956" r:id="rId3"/>
    <p:sldId id="261" r:id="rId4"/>
    <p:sldId id="278" r:id="rId5"/>
    <p:sldId id="262" r:id="rId6"/>
    <p:sldId id="281" r:id="rId7"/>
    <p:sldId id="279" r:id="rId8"/>
    <p:sldId id="280" r:id="rId9"/>
    <p:sldId id="1175" r:id="rId10"/>
    <p:sldId id="986" r:id="rId11"/>
    <p:sldId id="964" r:id="rId12"/>
    <p:sldId id="325" r:id="rId13"/>
    <p:sldId id="422" r:id="rId14"/>
    <p:sldId id="1174" r:id="rId15"/>
    <p:sldId id="396" r:id="rId16"/>
    <p:sldId id="1176" r:id="rId17"/>
    <p:sldId id="118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1A6"/>
    <a:srgbClr val="282056"/>
    <a:srgbClr val="25F4E2"/>
    <a:srgbClr val="23E5FF"/>
    <a:srgbClr val="BAD5B0"/>
    <a:srgbClr val="14204E"/>
    <a:srgbClr val="FFFFFF"/>
    <a:srgbClr val="B7B1D5"/>
    <a:srgbClr val="8A0000"/>
    <a:srgbClr val="2C6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46" autoAdjust="0"/>
    <p:restoredTop sz="95503" autoAdjust="0"/>
  </p:normalViewPr>
  <p:slideViewPr>
    <p:cSldViewPr>
      <p:cViewPr>
        <p:scale>
          <a:sx n="75" d="100"/>
          <a:sy n="75" d="100"/>
        </p:scale>
        <p:origin x="900" y="64"/>
      </p:cViewPr>
      <p:guideLst>
        <p:guide orient="horz" pos="249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5" d="100"/>
        <a:sy n="105" d="100"/>
      </p:scale>
      <p:origin x="0" y="-2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F930-B05B-4823-A406-E8D3EFDF478B}" type="datetimeFigureOut">
              <a:rPr lang="en-GB" smtClean="0"/>
              <a:t>23/02/2020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E93E-6B7B-4754-83AF-86EC6B02E9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40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43C4-F899-4DBD-B4AF-AFFFEBEA5650}" type="datetimeFigureOut">
              <a:rPr lang="en-GB" smtClean="0"/>
              <a:t>23/02/2020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E659A-750E-4431-BB3A-B27B1F24D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7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E659A-750E-4431-BB3A-B27B1F24DD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E659A-750E-4431-BB3A-B27B1F24DD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49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Res-conceptus-</a:t>
            </a:r>
            <a:r>
              <a:rPr lang="en-US" dirty="0" err="1"/>
              <a:t>vox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E659A-750E-4431-BB3A-B27B1F24DD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9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E659A-750E-4431-BB3A-B27B1F24DD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2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E659A-750E-4431-BB3A-B27B1F24DD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7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B2CAC-E945-4E28-BB0C-350068744173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3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7D3A-0A3D-451D-8A14-350B1B3E7411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9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9EA15-A1C5-4007-948C-918EEF6FBE8A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6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17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96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86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29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560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27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064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81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612-0D46-4F95-9754-26499C5C7398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05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03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31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46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AEF8-B367-44ED-A7AF-446724A435A1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9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846A-F712-4BB1-94D3-F4E1EA70E449}" type="datetime1">
              <a:rPr lang="en-GB" smtClean="0"/>
              <a:t>23/02/2020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22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6766D-E828-4F41-8A96-3688517CDE62}" type="datetime1">
              <a:rPr lang="en-GB" smtClean="0"/>
              <a:t>23/02/2020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8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A2471-70FE-438D-9907-F1A173A90226}" type="datetime1">
              <a:rPr lang="en-GB" smtClean="0"/>
              <a:t>23/02/2020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32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0139-E77B-4B5F-84B3-2154B25CF71E}" type="datetime1">
              <a:rPr lang="en-GB" smtClean="0"/>
              <a:t>23/02/2020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57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C183-19D4-488F-808B-95338C725150}" type="datetime1">
              <a:rPr lang="en-GB" smtClean="0"/>
              <a:t>23/02/2020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85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3AF7F-87EF-470D-942D-3564DE6B1488}" type="datetime1">
              <a:rPr lang="en-GB" smtClean="0"/>
              <a:t>23/02/2020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AE4D4-CB22-4B41-9EA0-144A89B07396}" type="datetime1">
              <a:rPr lang="en-GB" smtClean="0"/>
              <a:t>23/02/2020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E098-82A1-456D-9E3B-459E72C5B3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14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C237-CE77-9B4A-9E4C-922B9958EE59}" type="datetimeFigureOut">
              <a:rPr lang="fr-FR" smtClean="0"/>
              <a:pPr/>
              <a:t>23/02/2020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3CE50-4D0D-B342-A110-09F0FB559E0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94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hyperlink" Target="mailto:contact@o4dh.co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989772D-B990-4314-B46E-6B3A6952F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6" r="4706"/>
          <a:stretch/>
        </p:blipFill>
        <p:spPr>
          <a:xfrm>
            <a:off x="483776" y="1403215"/>
            <a:ext cx="5827877" cy="31876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896" y="4797347"/>
            <a:ext cx="9144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800000"/>
                </a:solidFill>
                <a:latin typeface="Arial Black"/>
              </a:rPr>
              <a:t>Ανοικτά Διασυνδεδεμένα Δεδομένα </a:t>
            </a:r>
          </a:p>
          <a:p>
            <a:pPr algn="ctr"/>
            <a:r>
              <a:rPr lang="el-GR" sz="2800" dirty="0">
                <a:solidFill>
                  <a:srgbClr val="800000"/>
                </a:solidFill>
                <a:latin typeface="Arial Black"/>
              </a:rPr>
              <a:t>για τις Ψηφιακές Ανθρωπιστικές Επιστήμες</a:t>
            </a:r>
            <a:endParaRPr lang="en-GB" sz="2800" dirty="0">
              <a:solidFill>
                <a:srgbClr val="800000"/>
              </a:solidFill>
              <a:latin typeface="Arial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0600C-A24C-0840-B237-13A01146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731837" y="1367655"/>
            <a:ext cx="1928387" cy="14493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AF21A7F-EEAB-461D-9AF1-1446D52FF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96" y="58095"/>
            <a:ext cx="2203619" cy="63660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01C6BEF-CAF7-4A10-A854-F6293CF18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446" y="58095"/>
            <a:ext cx="1772354" cy="67712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327AF34-C63E-4C4A-B0B2-E7C366AB9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147" y="58095"/>
            <a:ext cx="2203619" cy="728846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3AE32A2-5FE3-4FC5-BCF3-3F8FAE805C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43"/>
          <a:stretch/>
        </p:blipFill>
        <p:spPr>
          <a:xfrm>
            <a:off x="5080" y="58095"/>
            <a:ext cx="1633537" cy="780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58DD0E-F9C0-DC46-BD67-A7547620A1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95" y="2924317"/>
            <a:ext cx="2643105" cy="17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9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3E6F555-C97D-4DFB-AFF9-D4B3301BD9F1}"/>
              </a:ext>
            </a:extLst>
          </p:cNvPr>
          <p:cNvSpPr/>
          <p:nvPr/>
        </p:nvSpPr>
        <p:spPr>
          <a:xfrm>
            <a:off x="2923955" y="1549874"/>
            <a:ext cx="3181350" cy="30099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D1AFED-9078-4EFD-8B31-A9C39518AE16}"/>
              </a:ext>
            </a:extLst>
          </p:cNvPr>
          <p:cNvSpPr/>
          <p:nvPr/>
        </p:nvSpPr>
        <p:spPr>
          <a:xfrm>
            <a:off x="1531320" y="2978624"/>
            <a:ext cx="3181350" cy="3009900"/>
          </a:xfrm>
          <a:prstGeom prst="ellipse">
            <a:avLst/>
          </a:prstGeom>
          <a:solidFill>
            <a:srgbClr val="FFFF66">
              <a:alpha val="4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srgbClr val="F1B7AB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7683EF5-F504-49FC-B402-A65D910F5B56}"/>
              </a:ext>
            </a:extLst>
          </p:cNvPr>
          <p:cNvSpPr/>
          <p:nvPr/>
        </p:nvSpPr>
        <p:spPr>
          <a:xfrm>
            <a:off x="4265563" y="3031011"/>
            <a:ext cx="3181350" cy="3009900"/>
          </a:xfrm>
          <a:prstGeom prst="ellipse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A57822-DA18-4A3D-9167-F00C06F8295F}"/>
              </a:ext>
            </a:extLst>
          </p:cNvPr>
          <p:cNvSpPr txBox="1"/>
          <p:nvPr/>
        </p:nvSpPr>
        <p:spPr>
          <a:xfrm>
            <a:off x="2858384" y="1924576"/>
            <a:ext cx="3248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2000" b="1" dirty="0">
                <a:solidFill>
                  <a:prstClr val="black"/>
                </a:solidFill>
              </a:rPr>
              <a:t>ΨΗΦΙΑΚΕΣ ΑΝΘΡΩΠΙΣΤΙΚΕΣ ΕΠΙΣΤΗΜΕΣ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D9A271-1650-4FAC-874D-1E97357D7B41}"/>
              </a:ext>
            </a:extLst>
          </p:cNvPr>
          <p:cNvSpPr txBox="1"/>
          <p:nvPr/>
        </p:nvSpPr>
        <p:spPr>
          <a:xfrm>
            <a:off x="4776079" y="4381002"/>
            <a:ext cx="2415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2400" b="1" dirty="0">
                <a:solidFill>
                  <a:prstClr val="black"/>
                </a:solidFill>
              </a:rPr>
              <a:t>Ορολογία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5366CD-29CA-425E-B45D-D08D07154D55}"/>
              </a:ext>
            </a:extLst>
          </p:cNvPr>
          <p:cNvSpPr txBox="1"/>
          <p:nvPr/>
        </p:nvSpPr>
        <p:spPr>
          <a:xfrm>
            <a:off x="1716185" y="4381002"/>
            <a:ext cx="2415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2400" b="1" dirty="0">
                <a:solidFill>
                  <a:prstClr val="black"/>
                </a:solidFill>
              </a:rPr>
              <a:t>Οντολογία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l-GR" sz="2800" dirty="0">
                <a:solidFill>
                  <a:srgbClr val="007297"/>
                </a:solidFill>
                <a:latin typeface="Arial Black"/>
                <a:cs typeface="Arial Black"/>
              </a:rPr>
              <a:t>ΠΕΔΙΑ</a:t>
            </a:r>
            <a:endParaRPr lang="en-GB" sz="2800" dirty="0">
              <a:solidFill>
                <a:srgbClr val="007297"/>
              </a:solidFill>
              <a:latin typeface="Arial Black"/>
              <a:cs typeface="Arial Black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11806" y="2673063"/>
            <a:ext cx="2753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1600" dirty="0">
                <a:solidFill>
                  <a:prstClr val="black"/>
                </a:solidFill>
                <a:latin typeface="Arial"/>
                <a:cs typeface="Arial"/>
              </a:rPr>
              <a:t>Ψηφιακή Πολιτισμική Κληρονομιά</a:t>
            </a:r>
            <a:endParaRPr lang="en-GB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34515" y="5203667"/>
            <a:ext cx="263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Αναπαράσταση Γνώσης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85835" y="3803674"/>
            <a:ext cx="198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Σημασιολογικός Ιστός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51795" y="3930308"/>
            <a:ext cx="198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Πρότυπα </a:t>
            </a:r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ISO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648368" y="5211628"/>
            <a:ext cx="1984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l-GR" sz="1400" dirty="0">
                <a:solidFill>
                  <a:prstClr val="black"/>
                </a:solidFill>
                <a:latin typeface="Arial"/>
                <a:cs typeface="Arial"/>
              </a:rPr>
              <a:t>ντο-ορολογία</a:t>
            </a:r>
            <a:endParaRPr lang="en-GB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852844" y="1252700"/>
            <a:ext cx="510186" cy="5210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3DB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16" name="Ellipse 15"/>
          <p:cNvSpPr/>
          <p:nvPr/>
        </p:nvSpPr>
        <p:spPr>
          <a:xfrm>
            <a:off x="2116470" y="2935733"/>
            <a:ext cx="510186" cy="5210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3DB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17" name="Ellipse 16"/>
          <p:cNvSpPr/>
          <p:nvPr/>
        </p:nvSpPr>
        <p:spPr>
          <a:xfrm>
            <a:off x="6555744" y="3130711"/>
            <a:ext cx="510186" cy="5210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3DB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/>
                <a:cs typeface="Arial Black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9363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6C2238-01AD-4220-97EC-62FC9172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334" y="877320"/>
            <a:ext cx="1847466" cy="18474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34843" y="57128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800000"/>
                </a:solidFill>
              </a:rPr>
              <a:t>ΕΡΕΥΝΗΤΙΚΑ ΕΡΓΑ</a:t>
            </a:r>
            <a:endParaRPr lang="fr-FR" sz="2400" b="1" dirty="0">
              <a:solidFill>
                <a:srgbClr val="800000"/>
              </a:solidFill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949B24E-36B7-40B8-8436-08E8DD640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224" y="72992"/>
            <a:ext cx="4610100" cy="4572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1BD860B-6BB4-46F8-8E46-A2DD7E163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1" y="3888719"/>
            <a:ext cx="2642562" cy="269661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B3BF495-0D1D-4F5D-80D0-1DA6D4C7B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358" y="3742473"/>
            <a:ext cx="1870496" cy="118111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C090840-4EE8-4B24-BB3F-FF45EF7A8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998" y="4938825"/>
            <a:ext cx="5708002" cy="1586040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8EEB9CE-0C52-4757-9D15-0280F1CEB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622" y="1066461"/>
            <a:ext cx="1999712" cy="104298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CCDEB0-CBEE-49C4-95D1-DF2D2503B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391" y="2109448"/>
            <a:ext cx="4572000" cy="102941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E728312-9061-4B64-8F74-009E13BFD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63" y="762180"/>
            <a:ext cx="2223868" cy="143261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0EBAA78-29C1-45A4-B663-1DDF7E2E80C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4359" y="430763"/>
            <a:ext cx="1266149" cy="80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Εικόνα που περιέχει στιγμιότυπο οθόνης&#10;&#10;Περιγραφή που δημιουργήθηκε αυτόματ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74319"/>
            <a:ext cx="3968749" cy="530936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πίνακας, εμφάνιση, ψυγ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221FD843-B756-43A8-BD54-BC2303277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1960562"/>
            <a:ext cx="3968751" cy="29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2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4813"/>
            <a:ext cx="5360514" cy="6333471"/>
            <a:chOff x="329184" y="-555662"/>
            <a:chExt cx="524256" cy="633347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265180"/>
            <a:ext cx="8249304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575DE87-D309-4A8A-98AC-8FBB1140F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664"/>
          <a:stretch/>
        </p:blipFill>
        <p:spPr>
          <a:xfrm>
            <a:off x="628650" y="469664"/>
            <a:ext cx="7886700" cy="533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5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1730" y="6074563"/>
            <a:ext cx="89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Objects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581" y="6067003"/>
            <a:ext cx="430218" cy="4421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806" y="6139846"/>
            <a:ext cx="335650" cy="4408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247" y="6139846"/>
            <a:ext cx="336167" cy="5255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267" y="6055937"/>
            <a:ext cx="776514" cy="453239"/>
          </a:xfrm>
          <a:prstGeom prst="rect">
            <a:avLst/>
          </a:prstGeom>
        </p:spPr>
      </p:pic>
      <p:sp>
        <p:nvSpPr>
          <p:cNvPr id="10" name="Parallélogramme 9"/>
          <p:cNvSpPr/>
          <p:nvPr/>
        </p:nvSpPr>
        <p:spPr>
          <a:xfrm>
            <a:off x="1439333" y="4963885"/>
            <a:ext cx="5999238" cy="718764"/>
          </a:xfrm>
          <a:prstGeom prst="parallelogram">
            <a:avLst>
              <a:gd name="adj" fmla="val 9841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2094" y="4970554"/>
            <a:ext cx="1671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    Digitalization</a:t>
            </a:r>
          </a:p>
          <a:p>
            <a:r>
              <a:rPr lang="en-GB" dirty="0">
                <a:solidFill>
                  <a:prstClr val="black"/>
                </a:solidFill>
              </a:rPr>
              <a:t>Representation</a:t>
            </a:r>
            <a:endParaRPr lang="en-GB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631" y="5002647"/>
            <a:ext cx="1969893" cy="601059"/>
          </a:xfrm>
          <a:prstGeom prst="rect">
            <a:avLst/>
          </a:prstGeom>
        </p:spPr>
      </p:pic>
      <p:sp>
        <p:nvSpPr>
          <p:cNvPr id="2" name="Flèche vers le haut 1"/>
          <p:cNvSpPr/>
          <p:nvPr/>
        </p:nvSpPr>
        <p:spPr>
          <a:xfrm>
            <a:off x="1011161" y="1233714"/>
            <a:ext cx="307218" cy="5275461"/>
          </a:xfrm>
          <a:prstGeom prst="up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colade fermante 2"/>
          <p:cNvSpPr/>
          <p:nvPr/>
        </p:nvSpPr>
        <p:spPr>
          <a:xfrm>
            <a:off x="7511148" y="4861699"/>
            <a:ext cx="253998" cy="820950"/>
          </a:xfrm>
          <a:prstGeom prst="rightBrace">
            <a:avLst>
              <a:gd name="adj1" fmla="val 33915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8098529" y="5002647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Data</a:t>
            </a:r>
          </a:p>
        </p:txBody>
      </p:sp>
      <p:sp>
        <p:nvSpPr>
          <p:cNvPr id="14" name="Parallélogramme 13"/>
          <p:cNvSpPr/>
          <p:nvPr/>
        </p:nvSpPr>
        <p:spPr>
          <a:xfrm>
            <a:off x="1408096" y="3824197"/>
            <a:ext cx="5999238" cy="718764"/>
          </a:xfrm>
          <a:prstGeom prst="parallelogram">
            <a:avLst>
              <a:gd name="adj" fmla="val 9841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6457" y="4078820"/>
            <a:ext cx="3817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Interchange Format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GB" dirty="0">
                <a:solidFill>
                  <a:prstClr val="black"/>
                </a:solidFill>
              </a:rPr>
              <a:t> URI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GB" dirty="0">
                <a:solidFill>
                  <a:prstClr val="black"/>
                </a:solidFill>
              </a:rPr>
              <a:t> Open Data</a:t>
            </a:r>
            <a:endParaRPr lang="en-GB" dirty="0"/>
          </a:p>
        </p:txBody>
      </p:sp>
      <p:sp>
        <p:nvSpPr>
          <p:cNvPr id="20" name="Parallélogramme 19"/>
          <p:cNvSpPr/>
          <p:nvPr/>
        </p:nvSpPr>
        <p:spPr>
          <a:xfrm>
            <a:off x="1408096" y="3338279"/>
            <a:ext cx="5999238" cy="718764"/>
          </a:xfrm>
          <a:prstGeom prst="parallelogram">
            <a:avLst>
              <a:gd name="adj" fmla="val 9841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6667" y="3296568"/>
            <a:ext cx="3688292" cy="6971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solidFill>
                  <a:prstClr val="black"/>
                </a:solidFill>
              </a:rPr>
              <a:t>     Structuring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GB" dirty="0">
                <a:solidFill>
                  <a:prstClr val="black"/>
                </a:solidFill>
              </a:rPr>
              <a:t> Putting into relations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prstClr val="black"/>
                </a:solidFill>
              </a:rPr>
              <a:t>RDF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GB" dirty="0">
                <a:solidFill>
                  <a:prstClr val="black"/>
                </a:solidFill>
              </a:rPr>
              <a:t> RDF Graphs </a:t>
            </a:r>
            <a:r>
              <a:rPr lang="mr-IN" dirty="0">
                <a:solidFill>
                  <a:prstClr val="black"/>
                </a:solidFill>
              </a:rPr>
              <a:t>–</a:t>
            </a:r>
            <a:r>
              <a:rPr lang="en-GB" dirty="0">
                <a:solidFill>
                  <a:prstClr val="black"/>
                </a:solidFill>
              </a:rPr>
              <a:t> Linked Data</a:t>
            </a:r>
            <a:endParaRPr lang="en-GB" dirty="0"/>
          </a:p>
        </p:txBody>
      </p:sp>
      <p:sp>
        <p:nvSpPr>
          <p:cNvPr id="24" name="Accolade fermante 23"/>
          <p:cNvSpPr/>
          <p:nvPr/>
        </p:nvSpPr>
        <p:spPr>
          <a:xfrm>
            <a:off x="7479911" y="3296568"/>
            <a:ext cx="253998" cy="1246393"/>
          </a:xfrm>
          <a:prstGeom prst="rightBrace">
            <a:avLst>
              <a:gd name="adj1" fmla="val 33915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8129487" y="3585877"/>
            <a:ext cx="61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LOD</a:t>
            </a:r>
          </a:p>
        </p:txBody>
      </p:sp>
      <p:sp>
        <p:nvSpPr>
          <p:cNvPr id="26" name="Parallélogramme 25"/>
          <p:cNvSpPr/>
          <p:nvPr/>
        </p:nvSpPr>
        <p:spPr>
          <a:xfrm>
            <a:off x="1434495" y="2263903"/>
            <a:ext cx="5999238" cy="718764"/>
          </a:xfrm>
          <a:prstGeom prst="parallelogram">
            <a:avLst>
              <a:gd name="adj" fmla="val 98418"/>
            </a:avLst>
          </a:prstGeom>
          <a:solidFill>
            <a:srgbClr val="EBF1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02856" y="2518526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F737E"/>
                </a:solidFill>
              </a:rPr>
              <a:t>Terminology - Ontology</a:t>
            </a:r>
          </a:p>
        </p:txBody>
      </p:sp>
      <p:sp>
        <p:nvSpPr>
          <p:cNvPr id="32" name="Parallélogramme 31"/>
          <p:cNvSpPr/>
          <p:nvPr/>
        </p:nvSpPr>
        <p:spPr>
          <a:xfrm>
            <a:off x="1434495" y="1233710"/>
            <a:ext cx="2885136" cy="718764"/>
          </a:xfrm>
          <a:prstGeom prst="parallelogram">
            <a:avLst>
              <a:gd name="adj" fmla="val 9841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67436" y="1500856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    </a:t>
            </a:r>
            <a:endParaRPr lang="en-GB" dirty="0"/>
          </a:p>
        </p:txBody>
      </p:sp>
      <p:sp>
        <p:nvSpPr>
          <p:cNvPr id="36" name="Accolade fermante 35"/>
          <p:cNvSpPr/>
          <p:nvPr/>
        </p:nvSpPr>
        <p:spPr>
          <a:xfrm>
            <a:off x="7511148" y="2263903"/>
            <a:ext cx="251010" cy="718764"/>
          </a:xfrm>
          <a:prstGeom prst="rightBrace">
            <a:avLst>
              <a:gd name="adj1" fmla="val 33915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oneTexte 36"/>
          <p:cNvSpPr txBox="1"/>
          <p:nvPr/>
        </p:nvSpPr>
        <p:spPr>
          <a:xfrm>
            <a:off x="7768661" y="2446009"/>
            <a:ext cx="1211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Semantics</a:t>
            </a:r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205619" y="5975047"/>
            <a:ext cx="8649783" cy="1209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210667" y="4736494"/>
            <a:ext cx="8649783" cy="1209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ag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67" y="6139846"/>
            <a:ext cx="628953" cy="62895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763" y="3896922"/>
            <a:ext cx="742812" cy="742812"/>
          </a:xfrm>
          <a:prstGeom prst="rect">
            <a:avLst/>
          </a:prstGeom>
        </p:spPr>
      </p:pic>
      <p:sp>
        <p:nvSpPr>
          <p:cNvPr id="46" name="Parallélogramme 45"/>
          <p:cNvSpPr/>
          <p:nvPr/>
        </p:nvSpPr>
        <p:spPr>
          <a:xfrm>
            <a:off x="4522198" y="1260318"/>
            <a:ext cx="2885136" cy="718764"/>
          </a:xfrm>
          <a:prstGeom prst="parallelogram">
            <a:avLst>
              <a:gd name="adj" fmla="val 9841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58953" y="1527464"/>
            <a:ext cx="150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    Application</a:t>
            </a:r>
            <a:endParaRPr lang="en-GB" dirty="0"/>
          </a:p>
        </p:txBody>
      </p:sp>
      <p:sp>
        <p:nvSpPr>
          <p:cNvPr id="48" name="ZoneTexte 47"/>
          <p:cNvSpPr txBox="1"/>
          <p:nvPr/>
        </p:nvSpPr>
        <p:spPr>
          <a:xfrm>
            <a:off x="4259381" y="1342798"/>
            <a:ext cx="37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/>
              <a:t>…</a:t>
            </a:r>
            <a:endParaRPr lang="en-GB" dirty="0"/>
          </a:p>
        </p:txBody>
      </p:sp>
      <p:sp>
        <p:nvSpPr>
          <p:cNvPr id="49" name="Rectangle 48"/>
          <p:cNvSpPr/>
          <p:nvPr/>
        </p:nvSpPr>
        <p:spPr>
          <a:xfrm>
            <a:off x="1567436" y="1527464"/>
            <a:ext cx="2213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F737E"/>
                </a:solidFill>
              </a:rPr>
              <a:t>     </a:t>
            </a:r>
            <a:r>
              <a:rPr lang="en-GB" b="1" dirty="0">
                <a:solidFill>
                  <a:srgbClr val="0F737E"/>
                </a:solidFill>
              </a:rPr>
              <a:t>Digital Humanities</a:t>
            </a:r>
          </a:p>
        </p:txBody>
      </p:sp>
      <p:sp>
        <p:nvSpPr>
          <p:cNvPr id="52" name="Accolade fermante 51"/>
          <p:cNvSpPr/>
          <p:nvPr/>
        </p:nvSpPr>
        <p:spPr>
          <a:xfrm>
            <a:off x="7516300" y="1243742"/>
            <a:ext cx="251010" cy="718764"/>
          </a:xfrm>
          <a:prstGeom prst="rightBrace">
            <a:avLst>
              <a:gd name="adj1" fmla="val 33915"/>
              <a:gd name="adj2" fmla="val 50000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ZoneTexte 52"/>
          <p:cNvSpPr txBox="1"/>
          <p:nvPr/>
        </p:nvSpPr>
        <p:spPr>
          <a:xfrm>
            <a:off x="7773813" y="1425848"/>
            <a:ext cx="1415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Applications</a:t>
            </a:r>
          </a:p>
        </p:txBody>
      </p:sp>
      <p:sp>
        <p:nvSpPr>
          <p:cNvPr id="54" name="ZoneTexte 53"/>
          <p:cNvSpPr txBox="1"/>
          <p:nvPr/>
        </p:nvSpPr>
        <p:spPr>
          <a:xfrm rot="16200000">
            <a:off x="73898" y="2563164"/>
            <a:ext cx="93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Internet</a:t>
            </a:r>
          </a:p>
        </p:txBody>
      </p:sp>
      <p:sp>
        <p:nvSpPr>
          <p:cNvPr id="55" name="Rectangle 54"/>
          <p:cNvSpPr/>
          <p:nvPr/>
        </p:nvSpPr>
        <p:spPr>
          <a:xfrm>
            <a:off x="0" y="-1888"/>
            <a:ext cx="7078436" cy="525098"/>
          </a:xfrm>
          <a:prstGeom prst="rect">
            <a:avLst/>
          </a:prstGeom>
          <a:solidFill>
            <a:srgbClr val="12606B"/>
          </a:solidFill>
        </p:spPr>
        <p:txBody>
          <a:bodyPr wrap="square" tIns="105300" bIns="140400">
            <a:spAutoFit/>
          </a:bodyPr>
          <a:lstStyle/>
          <a:p>
            <a:pPr algn="just"/>
            <a:r>
              <a:rPr lang="fr-FR" b="1" dirty="0">
                <a:solidFill>
                  <a:prstClr val="white"/>
                </a:solidFill>
                <a:latin typeface="Arial"/>
                <a:cs typeface="Arial"/>
              </a:rPr>
              <a:t>Layer Cake of Data for Digital </a:t>
            </a:r>
            <a:r>
              <a:rPr lang="fr-FR" b="1" dirty="0" err="1">
                <a:solidFill>
                  <a:prstClr val="white"/>
                </a:solidFill>
                <a:latin typeface="Arial"/>
                <a:cs typeface="Arial"/>
              </a:rPr>
              <a:t>Humanities</a:t>
            </a:r>
            <a:endParaRPr lang="fr-FR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134336" y="30161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4231" y="2435760"/>
            <a:ext cx="744183" cy="452097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D5B-66D5-4443-9F10-1712FDC43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8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DE75CAC-EBE9-4318-93AC-5FB6E668C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353396"/>
            <a:ext cx="7610475" cy="6151209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480D51F-8E91-4C5D-A0C8-9D6C9109C74B}"/>
              </a:ext>
            </a:extLst>
          </p:cNvPr>
          <p:cNvSpPr/>
          <p:nvPr/>
        </p:nvSpPr>
        <p:spPr>
          <a:xfrm>
            <a:off x="6824134" y="2209800"/>
            <a:ext cx="2319866" cy="404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contact@o4dh.com</a:t>
            </a:r>
            <a:endParaRPr lang="en-US" b="1" i="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9338CBB-15D0-42A4-B3DD-D29AE559D6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-49105" y="1433998"/>
            <a:ext cx="6682645" cy="39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25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9077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800000"/>
                </a:solidFill>
                <a:latin typeface="Arial Black"/>
                <a:cs typeface="Arial Black"/>
              </a:rPr>
              <a:t>ΠΕΡΙΕΧΟΜΕΝΑ</a:t>
            </a:r>
            <a:endParaRPr lang="en-GB" sz="2800" dirty="0">
              <a:solidFill>
                <a:srgbClr val="800000"/>
              </a:solidFill>
              <a:latin typeface="Arial Black"/>
              <a:cs typeface="Arial Black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1214" y="882502"/>
            <a:ext cx="8881572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ΜΕΡΟΣ Α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l-GR" b="1" dirty="0">
                <a:latin typeface="Arial"/>
                <a:cs typeface="Arial"/>
              </a:rPr>
              <a:t>πρωί)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1. Παράδειγμα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2. Ψηφιακές Ανθρωπιστικές Επιστήμες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3. Σημασιολογικός Ιστός και Ανοικτά Συνδεδεμένα Δεδομένα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4. Γράφος Γνώσης (</a:t>
            </a:r>
            <a:r>
              <a:rPr lang="en-GB" b="1" dirty="0">
                <a:latin typeface="Arial"/>
                <a:cs typeface="Arial"/>
              </a:rPr>
              <a:t>RDF</a:t>
            </a:r>
            <a:r>
              <a:rPr lang="el-GR" b="1" dirty="0">
                <a:latin typeface="Arial"/>
                <a:cs typeface="Arial"/>
              </a:rPr>
              <a:t>, SPARQL)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5. Οντολογία &amp; Αναπαράσταση Γνώσης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l-GR" b="1" dirty="0">
              <a:latin typeface="Arial"/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ΜΕΡΟΣ Β (απόγευμα)</a:t>
            </a:r>
            <a:endParaRPr lang="en-GB" b="1" dirty="0">
              <a:latin typeface="Arial"/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l-GR" b="1" dirty="0">
                <a:latin typeface="Arial"/>
                <a:cs typeface="Arial"/>
              </a:rPr>
              <a:t>6. Ερωτήματα σε Γράφους </a:t>
            </a:r>
            <a:r>
              <a:rPr lang="en-GB" b="1" dirty="0">
                <a:latin typeface="Arial"/>
                <a:cs typeface="Arial"/>
              </a:rPr>
              <a:t>RDF</a:t>
            </a:r>
            <a:r>
              <a:rPr lang="el-GR" b="1" dirty="0">
                <a:latin typeface="Arial"/>
                <a:cs typeface="Arial"/>
              </a:rPr>
              <a:t> (SPARQL)</a:t>
            </a:r>
          </a:p>
          <a:p>
            <a:pPr marL="6254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b="1" dirty="0" err="1">
                <a:latin typeface="Arial"/>
                <a:cs typeface="Arial"/>
              </a:rPr>
              <a:t>Κεραμεικός</a:t>
            </a:r>
            <a:endParaRPr lang="el-GR" b="1" dirty="0">
              <a:latin typeface="Arial"/>
              <a:cs typeface="Arial"/>
            </a:endParaRPr>
          </a:p>
          <a:p>
            <a:pPr marL="6254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Condillac</a:t>
            </a:r>
          </a:p>
          <a:p>
            <a:pPr marL="625475" indent="-2571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latin typeface="Arial"/>
                <a:cs typeface="Arial"/>
              </a:rPr>
              <a:t>DBpedia</a:t>
            </a:r>
            <a:endParaRPr lang="el-GR" b="1" dirty="0">
              <a:latin typeface="Arial"/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b="1" dirty="0">
                <a:latin typeface="Arial"/>
                <a:cs typeface="Arial"/>
              </a:rPr>
              <a:t>7</a:t>
            </a:r>
            <a:r>
              <a:rPr lang="el-GR" b="1" dirty="0">
                <a:latin typeface="Arial"/>
                <a:cs typeface="Arial"/>
              </a:rPr>
              <a:t>. Χτίζοντας Οντολογίες</a:t>
            </a:r>
          </a:p>
          <a:p>
            <a:pPr marL="6540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Cmap Tools</a:t>
            </a:r>
          </a:p>
          <a:p>
            <a:pPr marL="6540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Protégé</a:t>
            </a:r>
          </a:p>
          <a:p>
            <a:pPr marL="6540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Tedi</a:t>
            </a:r>
            <a:endParaRPr lang="el-GR" b="1" dirty="0"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88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6992" y="75989"/>
            <a:ext cx="1057008" cy="5210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0"/>
            <a:ext cx="794177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7759" y="4318432"/>
            <a:ext cx="2303579" cy="307777"/>
          </a:xfrm>
          <a:prstGeom prst="rect">
            <a:avLst/>
          </a:prstGeom>
          <a:solidFill>
            <a:schemeClr val="bg1"/>
          </a:solidFill>
          <a:ln>
            <a:solidFill>
              <a:srgbClr val="263550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</a:pPr>
            <a:r>
              <a:rPr lang="fr-FR" sz="1400" b="1" dirty="0">
                <a:solidFill>
                  <a:srgbClr val="263550"/>
                </a:solidFill>
                <a:latin typeface="Arial"/>
                <a:cs typeface="Arial"/>
              </a:rPr>
              <a:t>http://www.condillac.org/</a:t>
            </a:r>
            <a:endParaRPr lang="en-GB" sz="1000" b="1" dirty="0">
              <a:solidFill>
                <a:srgbClr val="26355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600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59D9B8-C5B3-472E-80BE-8F9B0DB8C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1580"/>
            <a:ext cx="7097822" cy="59748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72E52C-8AE3-4749-9389-ED7F78AC5011}"/>
              </a:ext>
            </a:extLst>
          </p:cNvPr>
          <p:cNvSpPr txBox="1"/>
          <p:nvPr/>
        </p:nvSpPr>
        <p:spPr>
          <a:xfrm>
            <a:off x="6012160" y="2420888"/>
            <a:ext cx="2952328" cy="369332"/>
          </a:xfrm>
          <a:prstGeom prst="rect">
            <a:avLst/>
          </a:prstGeom>
          <a:solidFill>
            <a:schemeClr val="bg1"/>
          </a:solidFill>
          <a:ln>
            <a:solidFill>
              <a:srgbClr val="72031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2031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www.christophe-roche.fr</a:t>
            </a:r>
          </a:p>
        </p:txBody>
      </p:sp>
    </p:spTree>
    <p:extLst>
      <p:ext uri="{BB962C8B-B14F-4D97-AF65-F5344CB8AC3E}">
        <p14:creationId xmlns:p14="http://schemas.microsoft.com/office/powerpoint/2010/main" val="3284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956DBD8-1DD8-4CDE-B7CA-E6799F0AAEC2}"/>
              </a:ext>
            </a:extLst>
          </p:cNvPr>
          <p:cNvSpPr/>
          <p:nvPr/>
        </p:nvSpPr>
        <p:spPr>
          <a:xfrm>
            <a:off x="10896600" y="33571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4BB81BA-0AC9-4447-9BF2-82F42169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7839941" cy="6858000"/>
          </a:xfrm>
          <a:prstGeom prst="rect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AB330BC1-BA12-47C9-8C8D-4D7CC47706DF}"/>
              </a:ext>
            </a:extLst>
          </p:cNvPr>
          <p:cNvSpPr txBox="1"/>
          <p:nvPr/>
        </p:nvSpPr>
        <p:spPr>
          <a:xfrm>
            <a:off x="4114800" y="2438400"/>
            <a:ext cx="495300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B41A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41A6"/>
                </a:solidFill>
              </a:rPr>
              <a:t>www.new.condillac.org/maria-papadopoulou/</a:t>
            </a:r>
            <a:endParaRPr lang="el-GR" dirty="0">
              <a:solidFill>
                <a:srgbClr val="0B4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4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2876" y="119698"/>
            <a:ext cx="885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3538" algn="l"/>
              </a:tabLst>
            </a:pPr>
            <a:r>
              <a:rPr lang="en-GB" sz="2000" dirty="0">
                <a:solidFill>
                  <a:srgbClr val="800000"/>
                </a:solidFill>
                <a:latin typeface="Arial"/>
                <a:cs typeface="Arial"/>
                <a:sym typeface="Wingdings" pitchFamily="2" charset="2"/>
              </a:rPr>
              <a:t></a:t>
            </a:r>
            <a:r>
              <a:rPr lang="en-GB" dirty="0">
                <a:solidFill>
                  <a:srgbClr val="D15A11"/>
                </a:solidFill>
                <a:latin typeface="Arial"/>
                <a:cs typeface="Arial"/>
                <a:sym typeface="Wingdings" pitchFamily="2" charset="2"/>
              </a:rPr>
              <a:t> 	</a:t>
            </a:r>
            <a:r>
              <a:rPr lang="en-GB" sz="2800" b="1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Condillac Research Group</a:t>
            </a:r>
            <a:endParaRPr lang="en-GB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5195" y="1974533"/>
            <a:ext cx="1711438" cy="14370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3" name="Picture 15" descr="Savoie%20Technolac"/>
          <p:cNvPicPr>
            <a:picLocks noChangeAspect="1" noChangeArrowheads="1"/>
          </p:cNvPicPr>
          <p:nvPr/>
        </p:nvPicPr>
        <p:blipFill>
          <a:blip r:embed="rId4" cstate="print">
            <a:lum bright="-4000" contrast="30000"/>
          </a:blip>
          <a:srcRect/>
          <a:stretch>
            <a:fillRect/>
          </a:stretch>
        </p:blipFill>
        <p:spPr bwMode="auto">
          <a:xfrm>
            <a:off x="4996644" y="939775"/>
            <a:ext cx="2336170" cy="148199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14" name="ZoneTexte 13"/>
          <p:cNvSpPr txBox="1"/>
          <p:nvPr/>
        </p:nvSpPr>
        <p:spPr>
          <a:xfrm>
            <a:off x="471977" y="931409"/>
            <a:ext cx="37833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69875" algn="l"/>
              </a:tabLst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</a:t>
            </a:r>
            <a:r>
              <a:rPr lang="en-GB" dirty="0">
                <a:solidFill>
                  <a:srgbClr val="00206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GB" sz="2400" dirty="0">
                <a:solidFill>
                  <a:srgbClr val="800000"/>
                </a:solidFill>
                <a:latin typeface="Arial"/>
                <a:cs typeface="Arial"/>
              </a:rPr>
              <a:t>Terminology</a:t>
            </a:r>
          </a:p>
          <a:p>
            <a:pPr>
              <a:lnSpc>
                <a:spcPct val="150000"/>
              </a:lnSpc>
              <a:tabLst>
                <a:tab pos="269875" algn="l"/>
              </a:tabLst>
            </a:pPr>
            <a:r>
              <a:rPr lang="en-GB" sz="1400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</a:t>
            </a:r>
            <a:r>
              <a:rPr lang="en-GB" dirty="0">
                <a:solidFill>
                  <a:srgbClr val="C00000"/>
                </a:solidFill>
                <a:latin typeface="Arial"/>
                <a:cs typeface="Arial"/>
                <a:sym typeface="Wingdings"/>
              </a:rPr>
              <a:t> 	</a:t>
            </a:r>
            <a:r>
              <a:rPr lang="en-GB" sz="2400" dirty="0">
                <a:solidFill>
                  <a:srgbClr val="800000"/>
                </a:solidFill>
                <a:latin typeface="Arial"/>
                <a:cs typeface="Arial"/>
                <a:sym typeface="Wingdings"/>
              </a:rPr>
              <a:t>Ontology</a:t>
            </a:r>
            <a:endParaRPr lang="en-GB" sz="2400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15" name="Picture 5" descr="coiff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296" y="2628750"/>
            <a:ext cx="739036" cy="97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drapeau Savo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6072" y="3337085"/>
            <a:ext cx="300013" cy="36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Portrait Etienne de Condilla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173" y="4667594"/>
            <a:ext cx="1126276" cy="159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logo ontologie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1634662" y="2288979"/>
            <a:ext cx="2548111" cy="203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81349" y="4523987"/>
            <a:ext cx="4086918" cy="196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422231" y="4683548"/>
            <a:ext cx="2938807" cy="15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0" hangingPunct="0"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4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Etienne </a:t>
            </a:r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Bonnot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 de </a:t>
            </a:r>
            <a:r>
              <a:rPr lang="en-US" sz="1400" b="1" dirty="0" err="1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Condillac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 </a:t>
            </a:r>
          </a:p>
          <a:p>
            <a:pPr eaLnBrk="0" hangingPunct="0"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(1714 – 1780)</a:t>
            </a:r>
          </a:p>
          <a:p>
            <a:pPr eaLnBrk="0" hangingPunct="0"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000" b="1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	</a:t>
            </a:r>
          </a:p>
          <a:p>
            <a:pPr eaLnBrk="0" hangingPunct="0">
              <a:lnSpc>
                <a:spcPts val="1200"/>
              </a:lnSpc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French Philosopher :</a:t>
            </a:r>
          </a:p>
          <a:p>
            <a:pPr eaLnBrk="0" hangingPunct="0">
              <a:lnSpc>
                <a:spcPts val="1200"/>
              </a:lnSpc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	- Locke</a:t>
            </a:r>
          </a:p>
          <a:p>
            <a:pPr eaLnBrk="0" hangingPunct="0">
              <a:lnSpc>
                <a:spcPts val="1200"/>
              </a:lnSpc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	- Essay about human knowledge</a:t>
            </a:r>
          </a:p>
          <a:p>
            <a:pPr eaLnBrk="0" hangingPunct="0">
              <a:lnSpc>
                <a:spcPts val="1200"/>
              </a:lnSpc>
              <a:spcBef>
                <a:spcPct val="25000"/>
              </a:spcBef>
              <a:tabLst>
                <a:tab pos="180975" algn="l"/>
                <a:tab pos="541338" algn="l"/>
              </a:tabLst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  <a:sym typeface="Wingdings" pitchFamily="2" charset="2"/>
              </a:rPr>
              <a:t>	- Logic, Language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4723" y="1195208"/>
            <a:ext cx="1274977" cy="3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2AADAE-8339-1740-9575-71DB1794C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21"/>
            <a:ext cx="7526365" cy="68381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46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700EB5-7D00-471D-8203-AC2B9CCF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924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77D5302-766C-4F73-A4BC-8EB42AFD9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" y="39746"/>
            <a:ext cx="9144000" cy="634313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0C6E8BD-B426-42EA-A8EB-61BDF3D21FBC}"/>
              </a:ext>
            </a:extLst>
          </p:cNvPr>
          <p:cNvSpPr/>
          <p:nvPr/>
        </p:nvSpPr>
        <p:spPr>
          <a:xfrm>
            <a:off x="6919224" y="3059668"/>
            <a:ext cx="2215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b="1" dirty="0" err="1">
                <a:solidFill>
                  <a:srgbClr val="334663"/>
                </a:solidFill>
                <a:latin typeface="Arial"/>
                <a:cs typeface="Arial"/>
              </a:rPr>
              <a:t>www.condillac.org</a:t>
            </a:r>
            <a:endParaRPr lang="en-US" b="1" dirty="0">
              <a:solidFill>
                <a:srgbClr val="334663"/>
              </a:solidFill>
              <a:latin typeface="Arial"/>
              <a:cs typeface="Arial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36402CC-6710-4EBB-906E-A58698EA36AB}"/>
              </a:ext>
            </a:extLst>
          </p:cNvPr>
          <p:cNvSpPr/>
          <p:nvPr/>
        </p:nvSpPr>
        <p:spPr>
          <a:xfrm>
            <a:off x="304800" y="2971800"/>
            <a:ext cx="2097657" cy="641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83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6992" y="75989"/>
            <a:ext cx="1057008" cy="5210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67928" y="2573100"/>
            <a:ext cx="1576072" cy="307777"/>
          </a:xfrm>
          <a:prstGeom prst="rect">
            <a:avLst/>
          </a:prstGeom>
          <a:solidFill>
            <a:schemeClr val="bg1"/>
          </a:solidFill>
          <a:ln>
            <a:solidFill>
              <a:srgbClr val="0F737E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sz="1400" b="1" dirty="0">
                <a:solidFill>
                  <a:srgbClr val="02737F"/>
                </a:solidFill>
                <a:latin typeface="Arial"/>
                <a:cs typeface="Arial"/>
              </a:rPr>
              <a:t>http://ketrc.com</a:t>
            </a:r>
            <a:r>
              <a:rPr lang="fr-FR" sz="1400" b="1" dirty="0">
                <a:solidFill>
                  <a:srgbClr val="02737F"/>
                </a:solidFill>
                <a:latin typeface="Arial"/>
                <a:cs typeface="Arial"/>
              </a:rPr>
              <a:t>/</a:t>
            </a:r>
            <a:endParaRPr lang="en-GB" sz="1000" b="1" dirty="0">
              <a:solidFill>
                <a:srgbClr val="02737F"/>
              </a:solidFill>
              <a:latin typeface="Arial"/>
              <a:cs typeface="Arial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883D9B4-FB67-48B6-851B-2F2537FCD69B}"/>
              </a:ext>
            </a:extLst>
          </p:cNvPr>
          <p:cNvSpPr/>
          <p:nvPr/>
        </p:nvSpPr>
        <p:spPr>
          <a:xfrm>
            <a:off x="3505200" y="4495800"/>
            <a:ext cx="2311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2737F"/>
                </a:solidFill>
                <a:latin typeface="Arial"/>
                <a:cs typeface="Arial"/>
              </a:rPr>
              <a:t>http://ketrc.com/software</a:t>
            </a:r>
            <a:endParaRPr lang="el-GR" sz="1400" b="1" dirty="0">
              <a:solidFill>
                <a:srgbClr val="02737F"/>
              </a:solidFill>
              <a:latin typeface="Arial"/>
              <a:cs typeface="Arial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DD38797-5B12-414F-81D1-4253CC34B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0"/>
            <a:ext cx="9144000" cy="4216569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27037A7-787C-4458-9C22-D07DB46BB72F}"/>
              </a:ext>
            </a:extLst>
          </p:cNvPr>
          <p:cNvSpPr/>
          <p:nvPr/>
        </p:nvSpPr>
        <p:spPr>
          <a:xfrm>
            <a:off x="3526658" y="4759791"/>
            <a:ext cx="2008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2737F"/>
                </a:solidFill>
                <a:latin typeface="Arial"/>
                <a:cs typeface="Arial"/>
              </a:rPr>
              <a:t>roche@univ-savoie.fr</a:t>
            </a:r>
            <a:endParaRPr lang="el-GR" sz="1400" b="1" dirty="0">
              <a:solidFill>
                <a:srgbClr val="02737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72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clrChange>
              <a:clrFrom>
                <a:srgbClr val="032C47"/>
              </a:clrFrom>
              <a:clrTo>
                <a:srgbClr val="032C47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93526"/>
            <a:ext cx="9143999" cy="542705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59758"/>
            <a:ext cx="3457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0E7380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 Black" panose="020B0A04020102020204"/>
              </a:rPr>
              <a:t>ΠΕΔΙΑ ΕΡΕΥΝΑΣ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E7380"/>
              </a:solidFill>
              <a:effectLst/>
              <a:uLnTx/>
              <a:uFillTx/>
              <a:latin typeface="Arial Black" panose="020B0A04020102020204"/>
              <a:ea typeface="+mn-ea"/>
              <a:cs typeface="Arial Black" panose="020B0A04020102020204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471DF89-493F-4115-AFC8-73151D0F32AF}"/>
              </a:ext>
            </a:extLst>
          </p:cNvPr>
          <p:cNvSpPr/>
          <p:nvPr/>
        </p:nvSpPr>
        <p:spPr>
          <a:xfrm>
            <a:off x="3348077" y="3661067"/>
            <a:ext cx="2318370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ΟΝΤΟΛΟΓΙΑ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08FCF6-1FE1-4F7E-987E-39EB6FBC01B4}"/>
              </a:ext>
            </a:extLst>
          </p:cNvPr>
          <p:cNvSpPr/>
          <p:nvPr/>
        </p:nvSpPr>
        <p:spPr>
          <a:xfrm>
            <a:off x="3348077" y="1907979"/>
            <a:ext cx="2318370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ΟΡΟΛΟΓΙΑ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369E788-6EA9-42CE-83D1-50B78D57B0AC}"/>
              </a:ext>
            </a:extLst>
          </p:cNvPr>
          <p:cNvSpPr/>
          <p:nvPr/>
        </p:nvSpPr>
        <p:spPr>
          <a:xfrm>
            <a:off x="184697" y="3661067"/>
            <a:ext cx="2254818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ΓΛΩΣΣΟΛΟΓΙΑ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26F7CB9-A5EA-4AA9-986C-5845275B39BA}"/>
              </a:ext>
            </a:extLst>
          </p:cNvPr>
          <p:cNvSpPr/>
          <p:nvPr/>
        </p:nvSpPr>
        <p:spPr>
          <a:xfrm>
            <a:off x="1625699" y="5774143"/>
            <a:ext cx="2318370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ΤΕΧΝΗΤΗ ΝΟΗΜΟΣΥΝΗ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84F87A-C148-4690-A200-225E446CAB35}"/>
              </a:ext>
            </a:extLst>
          </p:cNvPr>
          <p:cNvSpPr/>
          <p:nvPr/>
        </p:nvSpPr>
        <p:spPr>
          <a:xfrm>
            <a:off x="6575009" y="3661067"/>
            <a:ext cx="2384294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ΨΗΦΙΑΚΕΣ ΑΝΘΡΩΠΙΣΤΙΚΕΣ ΕΠΙΣΤΗΜΕΣ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270C8E-CD47-4AA8-95DE-DB8A9A80490B}"/>
              </a:ext>
            </a:extLst>
          </p:cNvPr>
          <p:cNvSpPr/>
          <p:nvPr/>
        </p:nvSpPr>
        <p:spPr>
          <a:xfrm>
            <a:off x="4888991" y="5774143"/>
            <a:ext cx="2629309" cy="69197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ΣΗΜΑΣΙΟΛΟΓΙΚΟΣ ΙΣΤΟΣ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06006BB-8E1B-4EEC-99DD-3F1D4C028E7A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4507262" y="2599958"/>
            <a:ext cx="0" cy="1051967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87FA372-A7F4-4B33-B7BC-8809DE07FA99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 flipH="1">
            <a:off x="1312106" y="2498620"/>
            <a:ext cx="2375488" cy="1162447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CFE123F-274B-4E36-A4FD-DE77277FE003}"/>
              </a:ext>
            </a:extLst>
          </p:cNvPr>
          <p:cNvCxnSpPr>
            <a:cxnSpLocks/>
            <a:stCxn id="7" idx="5"/>
            <a:endCxn id="10" idx="0"/>
          </p:cNvCxnSpPr>
          <p:nvPr/>
        </p:nvCxnSpPr>
        <p:spPr>
          <a:xfrm>
            <a:off x="5326930" y="2498620"/>
            <a:ext cx="2440226" cy="1162447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8B9448E-A375-416B-829A-A863BF014E66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2439515" y="4007057"/>
            <a:ext cx="908562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74AA440-764F-4DC0-9A91-E5163B1B11DC}"/>
              </a:ext>
            </a:extLst>
          </p:cNvPr>
          <p:cNvCxnSpPr>
            <a:cxnSpLocks/>
            <a:stCxn id="8" idx="4"/>
            <a:endCxn id="9" idx="1"/>
          </p:cNvCxnSpPr>
          <p:nvPr/>
        </p:nvCxnSpPr>
        <p:spPr>
          <a:xfrm>
            <a:off x="1312106" y="4353046"/>
            <a:ext cx="653110" cy="1522435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1E12FD07-91FE-420A-88EA-2E72638A7C14}"/>
              </a:ext>
            </a:extLst>
          </p:cNvPr>
          <p:cNvCxnSpPr>
            <a:cxnSpLocks/>
            <a:stCxn id="6" idx="3"/>
            <a:endCxn id="9" idx="0"/>
          </p:cNvCxnSpPr>
          <p:nvPr/>
        </p:nvCxnSpPr>
        <p:spPr>
          <a:xfrm flipH="1">
            <a:off x="2784884" y="4251708"/>
            <a:ext cx="902710" cy="1522435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134166B-385C-4A4C-8917-42B3527EA198}"/>
              </a:ext>
            </a:extLst>
          </p:cNvPr>
          <p:cNvCxnSpPr>
            <a:cxnSpLocks/>
            <a:stCxn id="6" idx="5"/>
            <a:endCxn id="11" idx="0"/>
          </p:cNvCxnSpPr>
          <p:nvPr/>
        </p:nvCxnSpPr>
        <p:spPr>
          <a:xfrm>
            <a:off x="5326930" y="4251708"/>
            <a:ext cx="876716" cy="1522435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F55BF50-CFD2-4564-A4AE-34969F34D183}"/>
              </a:ext>
            </a:extLst>
          </p:cNvPr>
          <p:cNvCxnSpPr>
            <a:cxnSpLocks/>
            <a:stCxn id="10" idx="4"/>
            <a:endCxn id="11" idx="7"/>
          </p:cNvCxnSpPr>
          <p:nvPr/>
        </p:nvCxnSpPr>
        <p:spPr>
          <a:xfrm flipH="1">
            <a:off x="7133247" y="4353046"/>
            <a:ext cx="633909" cy="1522435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E4BBD2F-2966-45DE-92A9-346787883AB5}"/>
              </a:ext>
            </a:extLst>
          </p:cNvPr>
          <p:cNvCxnSpPr>
            <a:cxnSpLocks/>
            <a:stCxn id="10" idx="2"/>
            <a:endCxn id="6" idx="6"/>
          </p:cNvCxnSpPr>
          <p:nvPr/>
        </p:nvCxnSpPr>
        <p:spPr>
          <a:xfrm flipH="1">
            <a:off x="5666447" y="4007057"/>
            <a:ext cx="908562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FA91110-1B5A-4EF2-9C49-F2B688B94D3F}"/>
              </a:ext>
            </a:extLst>
          </p:cNvPr>
          <p:cNvCxnSpPr>
            <a:cxnSpLocks/>
          </p:cNvCxnSpPr>
          <p:nvPr/>
        </p:nvCxnSpPr>
        <p:spPr>
          <a:xfrm>
            <a:off x="3942142" y="6120133"/>
            <a:ext cx="1130241" cy="0"/>
          </a:xfrm>
          <a:prstGeom prst="line">
            <a:avLst/>
          </a:prstGeom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826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222</Words>
  <Application>Microsoft Office PowerPoint</Application>
  <PresentationFormat>Προβολή στην οθόνη (4:3)</PresentationFormat>
  <Paragraphs>81</Paragraphs>
  <Slides>16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2_Thème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Maria Papadopoulou</dc:creator>
  <cp:lastModifiedBy>Maria Papadopoulou</cp:lastModifiedBy>
  <cp:revision>17</cp:revision>
  <dcterms:created xsi:type="dcterms:W3CDTF">2020-02-23T05:32:06Z</dcterms:created>
  <dcterms:modified xsi:type="dcterms:W3CDTF">2020-02-23T20:34:27Z</dcterms:modified>
</cp:coreProperties>
</file>