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8" r:id="rId2"/>
    <p:sldId id="259" r:id="rId3"/>
    <p:sldId id="294" r:id="rId4"/>
    <p:sldId id="293" r:id="rId5"/>
    <p:sldId id="296" r:id="rId6"/>
    <p:sldId id="297" r:id="rId7"/>
    <p:sldId id="298" r:id="rId8"/>
    <p:sldId id="295" r:id="rId9"/>
    <p:sldId id="260" r:id="rId10"/>
    <p:sldId id="300" r:id="rId11"/>
    <p:sldId id="262" r:id="rId12"/>
    <p:sldId id="324" r:id="rId13"/>
    <p:sldId id="325" r:id="rId14"/>
    <p:sldId id="302" r:id="rId15"/>
    <p:sldId id="263" r:id="rId16"/>
    <p:sldId id="264" r:id="rId17"/>
    <p:sldId id="301" r:id="rId18"/>
    <p:sldId id="270" r:id="rId19"/>
    <p:sldId id="303" r:id="rId20"/>
    <p:sldId id="304" r:id="rId21"/>
    <p:sldId id="305" r:id="rId22"/>
    <p:sldId id="306" r:id="rId23"/>
    <p:sldId id="307" r:id="rId24"/>
    <p:sldId id="308" r:id="rId25"/>
    <p:sldId id="309" r:id="rId26"/>
    <p:sldId id="310" r:id="rId27"/>
    <p:sldId id="311" r:id="rId28"/>
    <p:sldId id="271" r:id="rId29"/>
    <p:sldId id="312" r:id="rId30"/>
    <p:sldId id="273" r:id="rId31"/>
    <p:sldId id="313" r:id="rId32"/>
    <p:sldId id="274" r:id="rId33"/>
    <p:sldId id="275" r:id="rId34"/>
    <p:sldId id="276" r:id="rId35"/>
    <p:sldId id="277" r:id="rId36"/>
    <p:sldId id="278" r:id="rId37"/>
    <p:sldId id="314" r:id="rId38"/>
    <p:sldId id="315" r:id="rId39"/>
    <p:sldId id="316" r:id="rId40"/>
    <p:sldId id="317" r:id="rId41"/>
    <p:sldId id="318" r:id="rId42"/>
    <p:sldId id="319" r:id="rId43"/>
    <p:sldId id="320" r:id="rId44"/>
    <p:sldId id="321" r:id="rId45"/>
    <p:sldId id="322" r:id="rId46"/>
    <p:sldId id="323"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7" autoAdjust="0"/>
  </p:normalViewPr>
  <p:slideViewPr>
    <p:cSldViewPr snapToGrid="0">
      <p:cViewPr varScale="1">
        <p:scale>
          <a:sx n="113" d="100"/>
          <a:sy n="113" d="100"/>
        </p:scale>
        <p:origin x="-1290" y="-96"/>
      </p:cViewPr>
      <p:guideLst>
        <p:guide orient="horz" pos="2160"/>
        <p:guide pos="3840"/>
      </p:guideLst>
    </p:cSldViewPr>
  </p:slideViewPr>
  <p:outlineViewPr>
    <p:cViewPr>
      <p:scale>
        <a:sx n="33" d="100"/>
        <a:sy n="33" d="100"/>
      </p:scale>
      <p:origin x="24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A1530-7D14-495C-A311-A08E35B282B5}" type="datetimeFigureOut">
              <a:rPr lang="el-GR" smtClean="0"/>
              <a:pPr/>
              <a:t>29/6/2021</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7463B-2CA6-4046-9BCF-81A8F9955396}" type="slidenum">
              <a:rPr lang="el-GR" smtClean="0"/>
              <a:pPr/>
              <a:t>‹#›</a:t>
            </a:fld>
            <a:endParaRPr lang="el-GR"/>
          </a:p>
        </p:txBody>
      </p:sp>
    </p:spTree>
    <p:extLst>
      <p:ext uri="{BB962C8B-B14F-4D97-AF65-F5344CB8AC3E}">
        <p14:creationId xmlns:p14="http://schemas.microsoft.com/office/powerpoint/2010/main" xmlns="" val="93515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392E132-C3E4-4A36-AD10-018FC2BD8B67}" type="slidenum">
              <a:rPr lang="el-GR" smtClean="0"/>
              <a:pPr/>
              <a:t>1</a:t>
            </a:fld>
            <a:endParaRPr lang="el-GR" dirty="0"/>
          </a:p>
        </p:txBody>
      </p:sp>
    </p:spTree>
    <p:extLst>
      <p:ext uri="{BB962C8B-B14F-4D97-AF65-F5344CB8AC3E}">
        <p14:creationId xmlns:p14="http://schemas.microsoft.com/office/powerpoint/2010/main" xmlns="" val="313035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43</a:t>
            </a:fld>
            <a:endParaRPr lang="el-GR"/>
          </a:p>
        </p:txBody>
      </p:sp>
    </p:spTree>
    <p:extLst>
      <p:ext uri="{BB962C8B-B14F-4D97-AF65-F5344CB8AC3E}">
        <p14:creationId xmlns:p14="http://schemas.microsoft.com/office/powerpoint/2010/main" xmlns="" val="68688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44</a:t>
            </a:fld>
            <a:endParaRPr lang="el-GR"/>
          </a:p>
        </p:txBody>
      </p:sp>
    </p:spTree>
    <p:extLst>
      <p:ext uri="{BB962C8B-B14F-4D97-AF65-F5344CB8AC3E}">
        <p14:creationId xmlns:p14="http://schemas.microsoft.com/office/powerpoint/2010/main" xmlns="" val="149510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45</a:t>
            </a:fld>
            <a:endParaRPr lang="el-GR"/>
          </a:p>
        </p:txBody>
      </p:sp>
    </p:spTree>
    <p:extLst>
      <p:ext uri="{BB962C8B-B14F-4D97-AF65-F5344CB8AC3E}">
        <p14:creationId xmlns:p14="http://schemas.microsoft.com/office/powerpoint/2010/main" xmlns="" val="302231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46</a:t>
            </a:fld>
            <a:endParaRPr lang="el-GR"/>
          </a:p>
        </p:txBody>
      </p:sp>
    </p:spTree>
    <p:extLst>
      <p:ext uri="{BB962C8B-B14F-4D97-AF65-F5344CB8AC3E}">
        <p14:creationId xmlns:p14="http://schemas.microsoft.com/office/powerpoint/2010/main" xmlns="" val="304847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15</a:t>
            </a:fld>
            <a:endParaRPr lang="el-GR"/>
          </a:p>
        </p:txBody>
      </p:sp>
    </p:spTree>
    <p:extLst>
      <p:ext uri="{BB962C8B-B14F-4D97-AF65-F5344CB8AC3E}">
        <p14:creationId xmlns:p14="http://schemas.microsoft.com/office/powerpoint/2010/main" xmlns="" val="201454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16</a:t>
            </a:fld>
            <a:endParaRPr lang="el-GR"/>
          </a:p>
        </p:txBody>
      </p:sp>
    </p:spTree>
    <p:extLst>
      <p:ext uri="{BB962C8B-B14F-4D97-AF65-F5344CB8AC3E}">
        <p14:creationId xmlns:p14="http://schemas.microsoft.com/office/powerpoint/2010/main" xmlns="" val="41977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20</a:t>
            </a:fld>
            <a:endParaRPr lang="el-GR"/>
          </a:p>
        </p:txBody>
      </p:sp>
    </p:spTree>
    <p:extLst>
      <p:ext uri="{BB962C8B-B14F-4D97-AF65-F5344CB8AC3E}">
        <p14:creationId xmlns:p14="http://schemas.microsoft.com/office/powerpoint/2010/main" xmlns="" val="356870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21</a:t>
            </a:fld>
            <a:endParaRPr lang="el-GR"/>
          </a:p>
        </p:txBody>
      </p:sp>
    </p:spTree>
    <p:extLst>
      <p:ext uri="{BB962C8B-B14F-4D97-AF65-F5344CB8AC3E}">
        <p14:creationId xmlns:p14="http://schemas.microsoft.com/office/powerpoint/2010/main" xmlns="" val="66662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22</a:t>
            </a:fld>
            <a:endParaRPr lang="el-GR"/>
          </a:p>
        </p:txBody>
      </p:sp>
    </p:spTree>
    <p:extLst>
      <p:ext uri="{BB962C8B-B14F-4D97-AF65-F5344CB8AC3E}">
        <p14:creationId xmlns:p14="http://schemas.microsoft.com/office/powerpoint/2010/main" xmlns="" val="297619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23</a:t>
            </a:fld>
            <a:endParaRPr lang="el-GR"/>
          </a:p>
        </p:txBody>
      </p:sp>
    </p:spTree>
    <p:extLst>
      <p:ext uri="{BB962C8B-B14F-4D97-AF65-F5344CB8AC3E}">
        <p14:creationId xmlns:p14="http://schemas.microsoft.com/office/powerpoint/2010/main" xmlns="" val="46466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41</a:t>
            </a:fld>
            <a:endParaRPr lang="el-GR"/>
          </a:p>
        </p:txBody>
      </p:sp>
    </p:spTree>
    <p:extLst>
      <p:ext uri="{BB962C8B-B14F-4D97-AF65-F5344CB8AC3E}">
        <p14:creationId xmlns:p14="http://schemas.microsoft.com/office/powerpoint/2010/main" xmlns="" val="68960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A7463B-2CA6-4046-9BCF-81A8F9955396}" type="slidenum">
              <a:rPr lang="el-GR" smtClean="0"/>
              <a:pPr/>
              <a:t>42</a:t>
            </a:fld>
            <a:endParaRPr lang="el-GR"/>
          </a:p>
        </p:txBody>
      </p:sp>
    </p:spTree>
    <p:extLst>
      <p:ext uri="{BB962C8B-B14F-4D97-AF65-F5344CB8AC3E}">
        <p14:creationId xmlns:p14="http://schemas.microsoft.com/office/powerpoint/2010/main" xmlns="" val="404781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BE8ED91-39E0-4B96-92F1-F6164293652B}" type="datetime1">
              <a:rPr lang="el-GR" smtClean="0"/>
              <a:pPr/>
              <a:t>29/6/2021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359217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0CEA37D-01EB-47CC-87C0-7C113536DB39}" type="datetime1">
              <a:rPr lang="el-GR" smtClean="0"/>
              <a:pPr/>
              <a:t>29/6/2021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276828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E3A9621-9000-4752-9591-B9EF13819512}" type="datetime1">
              <a:rPr lang="el-GR" smtClean="0"/>
              <a:pPr/>
              <a:t>29/6/2021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149353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90A2450-9208-4202-920B-979F128ADBD8}" type="datetime1">
              <a:rPr lang="el-GR" smtClean="0"/>
              <a:pPr/>
              <a:t>29/6/2021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35948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2D574A5-DAC8-4F0C-9C08-79BCD6B3EE8B}" type="datetime1">
              <a:rPr lang="el-GR" smtClean="0"/>
              <a:pPr/>
              <a:t>29/6/2021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366255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EC1C205-8D3F-45C0-86E5-31F6AA681BE8}" type="datetime1">
              <a:rPr lang="el-GR" smtClean="0"/>
              <a:pPr/>
              <a:t>29/6/2021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237932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5A9A173-2C1C-4AFA-A0CE-F981B3ECC830}" type="datetime1">
              <a:rPr lang="el-GR" smtClean="0"/>
              <a:pPr/>
              <a:t>29/6/2021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246338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8565819-71D4-4586-83C7-C1628A88892A}" type="datetime1">
              <a:rPr lang="el-GR" smtClean="0"/>
              <a:pPr/>
              <a:t>29/6/2021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27504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D3292A0-DEF4-48DE-944C-12104E4D1A0D}" type="datetime1">
              <a:rPr lang="el-GR" smtClean="0"/>
              <a:pPr/>
              <a:t>29/6/2021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96709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6CF6038-4882-4F80-B015-19F5FDF242FF}" type="datetime1">
              <a:rPr lang="el-GR" smtClean="0"/>
              <a:pPr/>
              <a:t>29/6/2021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3612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7DC6DF3-58DB-49F7-ACF1-9FA672AE2605}" type="datetime1">
              <a:rPr lang="el-GR" smtClean="0"/>
              <a:pPr/>
              <a:t>29/6/2021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423794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48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41FC5-39B2-4E0A-9FC8-84813000ACBC}" type="datetime1">
              <a:rPr lang="el-GR" smtClean="0"/>
              <a:pPr/>
              <a:t>29/6/2021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7161A-06A7-4EF3-A24D-FF91D6DE6071}" type="slidenum">
              <a:rPr lang="el-GR" smtClean="0"/>
              <a:pPr/>
              <a:t>‹#›</a:t>
            </a:fld>
            <a:endParaRPr lang="el-GR"/>
          </a:p>
        </p:txBody>
      </p:sp>
    </p:spTree>
    <p:extLst>
      <p:ext uri="{BB962C8B-B14F-4D97-AF65-F5344CB8AC3E}">
        <p14:creationId xmlns:p14="http://schemas.microsoft.com/office/powerpoint/2010/main" xmlns="" val="96640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vernance.soc.uoc.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governance.soc.uoc.gr/" TargetMode="External"/><Relationship Id="rId2" Type="http://schemas.openxmlformats.org/officeDocument/2006/relationships/hyperlink" Target="http://governance.soc.uoc.gr/" TargetMode="External"/><Relationship Id="rId1" Type="http://schemas.openxmlformats.org/officeDocument/2006/relationships/slideLayout" Target="../slideLayouts/slideLayout2.xml"/><Relationship Id="rId5" Type="http://schemas.openxmlformats.org/officeDocument/2006/relationships/hyperlink" Target="https://www.ert.gr/perifereiakoi-stathmoi/iraklio/synedrio-gia-tin-kenotomia/" TargetMode="External"/><Relationship Id="rId4" Type="http://schemas.openxmlformats.org/officeDocument/2006/relationships/hyperlink" Target="http://www.ics.forth.gr/hci/index_main.php?l=g&amp;c=6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journals.scholarpublishing.org/index.php/ASSRJ/article/view/4034" TargetMode="External"/><Relationship Id="rId3" Type="http://schemas.openxmlformats.org/officeDocument/2006/relationships/hyperlink" Target="https://doi.org/10.26220/aca.3221" TargetMode="External"/><Relationship Id="rId7" Type="http://schemas.openxmlformats.org/officeDocument/2006/relationships/hyperlink" Target="https://doi.org/10.14738/assrj.425.4034" TargetMode="External"/><Relationship Id="rId2" Type="http://schemas.openxmlformats.org/officeDocument/2006/relationships/hyperlink" Target="http://governance.soc.uoc.gr/wp-content/uploads/2017/10/KA4289-tomos-PraktikonSynedriou-Oct2017.pdf" TargetMode="External"/><Relationship Id="rId1" Type="http://schemas.openxmlformats.org/officeDocument/2006/relationships/slideLayout" Target="../slideLayouts/slideLayout2.xml"/><Relationship Id="rId6" Type="http://schemas.openxmlformats.org/officeDocument/2006/relationships/hyperlink" Target="https://journals.scholarpublishing.org/index.php/ASSRJ/article/view/4914" TargetMode="External"/><Relationship Id="rId5" Type="http://schemas.openxmlformats.org/officeDocument/2006/relationships/hyperlink" Target="https://doi.org/10.14738/assrj.58.4914" TargetMode="External"/><Relationship Id="rId4" Type="http://schemas.openxmlformats.org/officeDocument/2006/relationships/hyperlink" Target="https://academia.lis.upatras.gr/academia/article/view/322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overnance.soc.uoc.g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overnance.soc.uoc.gr/wp-content/uploads/2017/01/D.1.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governance.soc.uoc.gr/wp-content/uploads/2017/09/D8.2-Leaflet.pdf" TargetMode="External"/><Relationship Id="rId3" Type="http://schemas.openxmlformats.org/officeDocument/2006/relationships/hyperlink" Target="http://governance.soc.uoc.gr/wp-content/uploads/2017/01/Ekthesi-Tekmiriosis-PMS-Final.pdf" TargetMode="External"/><Relationship Id="rId7" Type="http://schemas.openxmlformats.org/officeDocument/2006/relationships/hyperlink" Target="http://governance.soc.uoc.g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governance.soc.uoc.gr/wp-content/uploads/2017/01/D.3.2.pdf" TargetMode="External"/><Relationship Id="rId5" Type="http://schemas.openxmlformats.org/officeDocument/2006/relationships/hyperlink" Target="http://governance.soc.uoc.gr/wp-content/uploads/2017/01/D.2.4.pdf" TargetMode="External"/><Relationship Id="rId4" Type="http://schemas.openxmlformats.org/officeDocument/2006/relationships/hyperlink" Target="http://governance.soc.uoc.gr/wp-content/uploads/2017/01/D.3.1.pdf" TargetMode="External"/><Relationship Id="rId9" Type="http://schemas.openxmlformats.org/officeDocument/2006/relationships/hyperlink" Target="https://governance.soc.uoc.g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governance.soc.uoc.gr/wp-content/uploads/2017/10/D-6.1.-Policy-Proposal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governance.soc.uoc.gr/wp-content/uploads/2017/01/D.3.2c.pdf" TargetMode="External"/><Relationship Id="rId5" Type="http://schemas.openxmlformats.org/officeDocument/2006/relationships/hyperlink" Target="http://governance.soc.uoc.gr/wp-content/uploads/2017/01/D.3.2b.pdf" TargetMode="External"/><Relationship Id="rId4" Type="http://schemas.openxmlformats.org/officeDocument/2006/relationships/hyperlink" Target="http://governance.soc.uoc.gr/wp-content/uploads/2017/10/D.6.2_SWOT_Analysis.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rcpar.org/mediaupload/events/2010RegionalForum/papadakisRCPAR-ASTANAroundtabl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61439" y="1993553"/>
            <a:ext cx="9652001" cy="1620000"/>
          </a:xfrm>
        </p:spPr>
        <p:txBody>
          <a:bodyPr>
            <a:normAutofit/>
          </a:bodyPr>
          <a:lstStyle/>
          <a:p>
            <a:pPr>
              <a:lnSpc>
                <a:spcPct val="100000"/>
              </a:lnSpc>
              <a:spcBef>
                <a:spcPts val="600"/>
              </a:spcBef>
            </a:pPr>
            <a:r>
              <a:rPr lang="el-GR" sz="2000" b="1" dirty="0" smtClean="0">
                <a:latin typeface="Times New Roman" pitchFamily="18" charset="0"/>
                <a:cs typeface="Times New Roman" pitchFamily="18" charset="0"/>
              </a:rPr>
              <a:t>Περιφερειακή Διακυβέρνηση και Βιώσιμη Ανάπτυξη</a:t>
            </a:r>
            <a:r>
              <a:rPr lang="en-US" sz="2000"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Η Περίπτωση του Ερευνητικού Προγράμματος «</a:t>
            </a:r>
            <a:r>
              <a:rPr lang="el-GR" sz="2000" b="1" i="1" dirty="0" smtClean="0">
                <a:latin typeface="Times New Roman" pitchFamily="18" charset="0"/>
                <a:cs typeface="Times New Roman" pitchFamily="18" charset="0"/>
              </a:rPr>
              <a:t>Διακυβέρνηση, Βιωσιμότητα και Περιφερειακή Καινοτομία</a:t>
            </a:r>
            <a:r>
              <a:rPr lang="el-GR" sz="2000" b="1" dirty="0" smtClean="0">
                <a:latin typeface="Times New Roman" pitchFamily="18" charset="0"/>
                <a:cs typeface="Times New Roman" pitchFamily="18" charset="0"/>
              </a:rPr>
              <a:t>» </a:t>
            </a: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KA 4289</a:t>
            </a:r>
            <a:r>
              <a:rPr lang="en-US" sz="2000" b="1" dirty="0" smtClean="0">
                <a:latin typeface="Times New Roman" panose="02020603050405020304" pitchFamily="18" charset="0"/>
                <a:cs typeface="Times New Roman" panose="02020603050405020304" pitchFamily="18" charset="0"/>
              </a:rPr>
              <a:t>)</a:t>
            </a:r>
            <a:endParaRPr lang="el-GR" sz="2000" b="1" dirty="0" smtClean="0">
              <a:latin typeface="Times New Roman" panose="02020603050405020304" pitchFamily="18" charset="0"/>
              <a:cs typeface="Times New Roman" panose="02020603050405020304" pitchFamily="18" charset="0"/>
            </a:endParaRPr>
          </a:p>
          <a:p>
            <a:pPr>
              <a:lnSpc>
                <a:spcPct val="100000"/>
              </a:lnSpc>
              <a:spcBef>
                <a:spcPts val="600"/>
              </a:spcBef>
            </a:pPr>
            <a:r>
              <a:rPr lang="en-US" sz="2000" b="1" dirty="0">
                <a:latin typeface="Times New Roman" panose="02020603050405020304" pitchFamily="18" charset="0"/>
                <a:cs typeface="Times New Roman" panose="02020603050405020304" pitchFamily="18" charset="0"/>
                <a:hlinkClick r:id="rId3"/>
              </a:rPr>
              <a:t>http://</a:t>
            </a:r>
            <a:r>
              <a:rPr lang="en-US" sz="2000" b="1" dirty="0" smtClean="0">
                <a:latin typeface="Times New Roman" panose="02020603050405020304" pitchFamily="18" charset="0"/>
                <a:cs typeface="Times New Roman" panose="02020603050405020304" pitchFamily="18" charset="0"/>
                <a:hlinkClick r:id="rId3"/>
              </a:rPr>
              <a:t>governance.soc.uoc.gr</a:t>
            </a:r>
            <a:r>
              <a:rPr lang="el-GR" sz="2000" b="1" dirty="0" smtClean="0">
                <a:latin typeface="Times New Roman" panose="02020603050405020304" pitchFamily="18" charset="0"/>
                <a:cs typeface="Times New Roman" panose="02020603050405020304" pitchFamily="18" charset="0"/>
              </a:rPr>
              <a:t> </a:t>
            </a:r>
          </a:p>
          <a:p>
            <a:endParaRPr lang="en-US" b="1" dirty="0">
              <a:latin typeface="Times New Roman" panose="02020603050405020304" pitchFamily="18" charset="0"/>
              <a:cs typeface="Times New Roman" panose="02020603050405020304" pitchFamily="18" charset="0"/>
            </a:endParaRPr>
          </a:p>
          <a:p>
            <a:pPr algn="just"/>
            <a:endParaRPr lang="el-GR" dirty="0"/>
          </a:p>
        </p:txBody>
      </p:sp>
      <p:sp>
        <p:nvSpPr>
          <p:cNvPr id="6" name="TextBox 5"/>
          <p:cNvSpPr txBox="1"/>
          <p:nvPr/>
        </p:nvSpPr>
        <p:spPr>
          <a:xfrm>
            <a:off x="373326" y="3819211"/>
            <a:ext cx="11450320" cy="1661993"/>
          </a:xfrm>
          <a:prstGeom prst="rect">
            <a:avLst/>
          </a:prstGeom>
          <a:noFill/>
        </p:spPr>
        <p:txBody>
          <a:bodyPr wrap="square" rtlCol="0">
            <a:spAutoFit/>
          </a:bodyPr>
          <a:lstStyle/>
          <a:p>
            <a:pPr algn="r"/>
            <a:r>
              <a:rPr lang="el-GR" sz="1400" b="1" i="1" dirty="0" smtClean="0">
                <a:solidFill>
                  <a:srgbClr val="000000"/>
                </a:solidFill>
                <a:latin typeface="Times New Roman" pitchFamily="18" charset="0"/>
                <a:cs typeface="Times New Roman" pitchFamily="18" charset="0"/>
              </a:rPr>
              <a:t>Νίκος Παπαδάκης</a:t>
            </a:r>
            <a:endParaRPr lang="en-US" sz="1400" b="1" i="1" dirty="0" smtClean="0">
              <a:solidFill>
                <a:srgbClr val="000000"/>
              </a:solidFill>
              <a:latin typeface="Times New Roman" pitchFamily="18" charset="0"/>
              <a:cs typeface="Times New Roman" pitchFamily="18" charset="0"/>
            </a:endParaRPr>
          </a:p>
          <a:p>
            <a:pPr algn="r"/>
            <a:r>
              <a:rPr lang="el-GR" sz="1400" dirty="0" smtClean="0">
                <a:solidFill>
                  <a:srgbClr val="000000"/>
                </a:solidFill>
                <a:latin typeface="Times New Roman" pitchFamily="18" charset="0"/>
                <a:cs typeface="Times New Roman" pitchFamily="18" charset="0"/>
              </a:rPr>
              <a:t>Καθηγητής και Διευθυντής του Κέντρου Πολιτικής Έρευνας και Τεκμηρίωσης (ΚΕΠΕΤ) </a:t>
            </a:r>
          </a:p>
          <a:p>
            <a:pPr algn="r"/>
            <a:r>
              <a:rPr lang="el-GR" sz="1400" dirty="0" smtClean="0">
                <a:solidFill>
                  <a:srgbClr val="000000"/>
                </a:solidFill>
                <a:latin typeface="Times New Roman" pitchFamily="18" charset="0"/>
                <a:cs typeface="Times New Roman" pitchFamily="18" charset="0"/>
              </a:rPr>
              <a:t>Τμήματος Πολιτικής Επιστήμης του Πανεπιστημίου Κρήτης</a:t>
            </a:r>
          </a:p>
          <a:p>
            <a:pPr algn="r"/>
            <a:r>
              <a:rPr lang="el-GR" sz="1400" dirty="0" smtClean="0">
                <a:latin typeface="Times New Roman" pitchFamily="18" charset="0"/>
                <a:cs typeface="Times New Roman" pitchFamily="18" charset="0"/>
              </a:rPr>
              <a:t>Αν. Διευθυντής του Κέντρου Ερευνών και Μελετών του Πανεπιστημίου Κρήτης (ΚΕΜΕ-Π.Κ.)</a:t>
            </a:r>
            <a:endParaRPr lang="en-US" sz="1400" dirty="0" smtClean="0">
              <a:latin typeface="Times New Roman" pitchFamily="18" charset="0"/>
              <a:cs typeface="Times New Roman" pitchFamily="18" charset="0"/>
            </a:endParaRPr>
          </a:p>
          <a:p>
            <a:pPr algn="r"/>
            <a:r>
              <a:rPr lang="el-GR" sz="1400" dirty="0" smtClean="0">
                <a:latin typeface="Times New Roman" pitchFamily="18" charset="0"/>
                <a:cs typeface="Times New Roman" pitchFamily="18" charset="0"/>
              </a:rPr>
              <a:t>Μέλος του Επιστημονικού Εκπαιδευτικού Συμβουλίου του ΕΚΔΔΑ </a:t>
            </a:r>
          </a:p>
          <a:p>
            <a:pPr algn="r"/>
            <a:r>
              <a:rPr lang="en-US" sz="1400" dirty="0" smtClean="0">
                <a:latin typeface="Times New Roman" pitchFamily="18" charset="0"/>
                <a:cs typeface="Times New Roman" pitchFamily="18" charset="0"/>
              </a:rPr>
              <a:t>Distinguished Visiting Professor at the AGEP of the Zhengzhou University (ZZU</a:t>
            </a:r>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China</a:t>
            </a:r>
          </a:p>
          <a:p>
            <a:pPr algn="r"/>
            <a:r>
              <a:rPr lang="en-US" sz="1400" dirty="0" smtClean="0">
                <a:latin typeface="Times New Roman" pitchFamily="18" charset="0"/>
                <a:cs typeface="Times New Roman" pitchFamily="18" charset="0"/>
              </a:rPr>
              <a:t>EY </a:t>
            </a:r>
            <a:r>
              <a:rPr lang="el-GR" sz="1400" dirty="0" smtClean="0">
                <a:latin typeface="Times New Roman" pitchFamily="18" charset="0"/>
                <a:cs typeface="Times New Roman" pitchFamily="18" charset="0"/>
              </a:rPr>
              <a:t>του Έργου </a:t>
            </a:r>
            <a:r>
              <a:rPr lang="en-US" sz="1400" dirty="0" smtClean="0">
                <a:latin typeface="Times New Roman" pitchFamily="18" charset="0"/>
                <a:cs typeface="Times New Roman" pitchFamily="18" charset="0"/>
              </a:rPr>
              <a:t>KA 4289</a:t>
            </a:r>
            <a:endParaRPr lang="en-US" sz="1400" dirty="0">
              <a:latin typeface="Times New Roman" panose="02020603050405020304" pitchFamily="18" charset="0"/>
              <a:cs typeface="Times New Roman" panose="02020603050405020304" pitchFamily="18" charset="0"/>
            </a:endParaRPr>
          </a:p>
        </p:txBody>
      </p:sp>
      <p:pic>
        <p:nvPicPr>
          <p:cNvPr id="15361" name="Picture 1"/>
          <p:cNvPicPr>
            <a:picLocks noChangeAspect="1" noChangeArrowheads="1"/>
          </p:cNvPicPr>
          <p:nvPr/>
        </p:nvPicPr>
        <p:blipFill>
          <a:blip r:embed="rId4" cstate="print"/>
          <a:srcRect/>
          <a:stretch>
            <a:fillRect/>
          </a:stretch>
        </p:blipFill>
        <p:spPr bwMode="auto">
          <a:xfrm>
            <a:off x="3434080" y="5577840"/>
            <a:ext cx="5344160" cy="1280160"/>
          </a:xfrm>
          <a:prstGeom prst="rect">
            <a:avLst/>
          </a:prstGeom>
          <a:noFill/>
          <a:ln w="9525">
            <a:solidFill>
              <a:schemeClr val="tx1"/>
            </a:solidFill>
            <a:miter lim="800000"/>
            <a:headEnd/>
            <a:tailEnd/>
          </a:ln>
        </p:spPr>
      </p:pic>
      <p:pic>
        <p:nvPicPr>
          <p:cNvPr id="9" name="Εικόνα 3"/>
          <p:cNvPicPr>
            <a:picLocks noChangeAspect="1"/>
          </p:cNvPicPr>
          <p:nvPr/>
        </p:nvPicPr>
        <p:blipFill>
          <a:blip r:embed="rId5" cstate="print"/>
          <a:stretch>
            <a:fillRect/>
          </a:stretch>
        </p:blipFill>
        <p:spPr>
          <a:xfrm>
            <a:off x="16765" y="9713"/>
            <a:ext cx="3979171" cy="965012"/>
          </a:xfrm>
          <a:prstGeom prst="rect">
            <a:avLst/>
          </a:prstGeom>
          <a:ln w="9525">
            <a:solidFill>
              <a:schemeClr val="tx1"/>
            </a:solidFill>
          </a:ln>
        </p:spPr>
      </p:pic>
      <p:pic>
        <p:nvPicPr>
          <p:cNvPr id="10" name="Εικόνα 2"/>
          <p:cNvPicPr>
            <a:picLocks noChangeAspect="1"/>
          </p:cNvPicPr>
          <p:nvPr/>
        </p:nvPicPr>
        <p:blipFill>
          <a:blip r:embed="rId6" cstate="print"/>
          <a:stretch>
            <a:fillRect/>
          </a:stretch>
        </p:blipFill>
        <p:spPr>
          <a:xfrm>
            <a:off x="8844136" y="0"/>
            <a:ext cx="3347864" cy="958850"/>
          </a:xfrm>
          <a:prstGeom prst="rect">
            <a:avLst/>
          </a:prstGeom>
          <a:ln w="9525">
            <a:solidFill>
              <a:schemeClr val="tx1"/>
            </a:solidFill>
          </a:ln>
        </p:spPr>
      </p:pic>
    </p:spTree>
    <p:extLst>
      <p:ext uri="{BB962C8B-B14F-4D97-AF65-F5344CB8AC3E}">
        <p14:creationId xmlns:p14="http://schemas.microsoft.com/office/powerpoint/2010/main" xmlns="" val="356676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101600"/>
            <a:ext cx="11566358" cy="6491705"/>
          </a:xfrm>
        </p:spPr>
        <p:txBody>
          <a:bodyPr>
            <a:noAutofit/>
          </a:bodyPr>
          <a:lstStyle/>
          <a:p>
            <a:pPr lvl="0" algn="just">
              <a:lnSpc>
                <a:spcPct val="114000"/>
              </a:lnSpc>
              <a:spcAft>
                <a:spcPts val="0"/>
              </a:spcAft>
              <a:buFont typeface="Wingdings" panose="05000000000000000000" pitchFamily="2" charset="2"/>
              <a:buChar char="Ø"/>
            </a:pPr>
            <a:r>
              <a:rPr lang="el-GR" sz="1600" dirty="0" smtClean="0">
                <a:solidFill>
                  <a:srgbClr val="000000"/>
                </a:solidFill>
                <a:latin typeface="Times New Roman" panose="02020603050405020304" pitchFamily="18" charset="0"/>
                <a:ea typeface="Times New Roman" panose="02020603050405020304" pitchFamily="18" charset="0"/>
              </a:rPr>
              <a:t>Την </a:t>
            </a:r>
            <a:r>
              <a:rPr lang="el-GR" sz="1600" b="1" dirty="0" smtClean="0">
                <a:solidFill>
                  <a:srgbClr val="000000"/>
                </a:solidFill>
                <a:latin typeface="Times New Roman" panose="02020603050405020304" pitchFamily="18" charset="0"/>
                <a:ea typeface="Times New Roman" panose="02020603050405020304" pitchFamily="18" charset="0"/>
              </a:rPr>
              <a:t>Κατασκευή Ιστοσελίδας </a:t>
            </a:r>
            <a:r>
              <a:rPr lang="el-GR" sz="1600" b="1" dirty="0">
                <a:solidFill>
                  <a:srgbClr val="000000"/>
                </a:solidFill>
                <a:latin typeface="Times New Roman" panose="02020603050405020304" pitchFamily="18" charset="0"/>
                <a:ea typeface="Times New Roman" panose="02020603050405020304" pitchFamily="18" charset="0"/>
              </a:rPr>
              <a:t>(</a:t>
            </a:r>
            <a:r>
              <a:rPr lang="el-GR" sz="1600" b="1" u="sng" dirty="0">
                <a:solidFill>
                  <a:srgbClr val="0563C1"/>
                </a:solidFill>
                <a:latin typeface="Times New Roman" panose="02020603050405020304" pitchFamily="18" charset="0"/>
                <a:ea typeface="Times New Roman" panose="02020603050405020304" pitchFamily="18" charset="0"/>
                <a:hlinkClick r:id="rId2"/>
              </a:rPr>
              <a:t>http://governance.soc.uoc.gr/</a:t>
            </a:r>
            <a:r>
              <a:rPr lang="el-GR" sz="1600" b="1" dirty="0">
                <a:solidFill>
                  <a:srgbClr val="000000"/>
                </a:solidFill>
                <a:latin typeface="Times New Roman" panose="02020603050405020304" pitchFamily="18" charset="0"/>
                <a:ea typeface="Times New Roman" panose="02020603050405020304" pitchFamily="18" charset="0"/>
              </a:rPr>
              <a:t>)</a:t>
            </a:r>
            <a:r>
              <a:rPr lang="el-GR" sz="1600" dirty="0">
                <a:solidFill>
                  <a:srgbClr val="000000"/>
                </a:solidFill>
                <a:latin typeface="Times New Roman" panose="02020603050405020304" pitchFamily="18" charset="0"/>
                <a:ea typeface="Times New Roman" panose="02020603050405020304" pitchFamily="18" charset="0"/>
              </a:rPr>
              <a:t> του Έργου στο πλαίσιο της διάχυσης των αποτελεσμάτων (ΚΕΠΕΤ &amp; ΚΕΑΔΙΚ, 2017α), </a:t>
            </a:r>
            <a:endParaRPr lang="el-GR" sz="1600" dirty="0" smtClean="0">
              <a:solidFill>
                <a:srgbClr val="000000"/>
              </a:solidFill>
              <a:latin typeface="Times New Roman" panose="02020603050405020304" pitchFamily="18" charset="0"/>
              <a:ea typeface="Times New Roman" panose="02020603050405020304" pitchFamily="18" charset="0"/>
            </a:endParaRPr>
          </a:p>
          <a:p>
            <a:pPr lvl="0" algn="just">
              <a:lnSpc>
                <a:spcPct val="114000"/>
              </a:lnSpc>
              <a:spcAft>
                <a:spcPts val="0"/>
              </a:spcAft>
              <a:buFont typeface="Wingdings" panose="05000000000000000000" pitchFamily="2" charset="2"/>
              <a:buChar char="Ø"/>
            </a:pPr>
            <a:r>
              <a:rPr lang="el-GR" sz="1600" dirty="0">
                <a:solidFill>
                  <a:srgbClr val="000000"/>
                </a:solidFill>
                <a:latin typeface="Times New Roman" panose="02020603050405020304" pitchFamily="18" charset="0"/>
                <a:ea typeface="Times New Roman" panose="02020603050405020304" pitchFamily="18" charset="0"/>
              </a:rPr>
              <a:t>Δ</a:t>
            </a:r>
            <a:r>
              <a:rPr lang="el-GR" sz="1600" dirty="0" smtClean="0">
                <a:solidFill>
                  <a:srgbClr val="000000"/>
                </a:solidFill>
                <a:latin typeface="Times New Roman" panose="02020603050405020304" pitchFamily="18" charset="0"/>
                <a:ea typeface="Times New Roman" panose="02020603050405020304" pitchFamily="18" charset="0"/>
              </a:rPr>
              <a:t>ημιουργία </a:t>
            </a:r>
            <a:r>
              <a:rPr lang="el-GR" sz="1600" b="1" dirty="0">
                <a:solidFill>
                  <a:srgbClr val="000000"/>
                </a:solidFill>
                <a:latin typeface="Times New Roman" panose="02020603050405020304" pitchFamily="18" charset="0"/>
                <a:ea typeface="Times New Roman" panose="02020603050405020304" pitchFamily="18" charset="0"/>
              </a:rPr>
              <a:t>Ηλεκτρονικής Εκπαιδευτικής Πλατφόρμας (</a:t>
            </a:r>
            <a:r>
              <a:rPr lang="en-US" sz="1600" b="1" dirty="0">
                <a:solidFill>
                  <a:srgbClr val="000000"/>
                </a:solidFill>
                <a:latin typeface="Times New Roman" panose="02020603050405020304" pitchFamily="18" charset="0"/>
                <a:ea typeface="Times New Roman" panose="02020603050405020304" pitchFamily="18" charset="0"/>
              </a:rPr>
              <a:t>E</a:t>
            </a:r>
            <a:r>
              <a:rPr lang="el-GR" sz="1600" b="1" dirty="0">
                <a:solidFill>
                  <a:srgbClr val="000000"/>
                </a:solidFill>
                <a:latin typeface="Times New Roman" panose="02020603050405020304" pitchFamily="18" charset="0"/>
                <a:ea typeface="Times New Roman" panose="02020603050405020304" pitchFamily="18" charset="0"/>
              </a:rPr>
              <a:t>-</a:t>
            </a:r>
            <a:r>
              <a:rPr lang="en-US" sz="1600" b="1" dirty="0">
                <a:solidFill>
                  <a:srgbClr val="000000"/>
                </a:solidFill>
                <a:latin typeface="Times New Roman" panose="02020603050405020304" pitchFamily="18" charset="0"/>
                <a:ea typeface="Times New Roman" panose="02020603050405020304" pitchFamily="18" charset="0"/>
              </a:rPr>
              <a:t>Learning Platform</a:t>
            </a:r>
            <a:r>
              <a:rPr lang="el-GR" sz="1600" b="1" dirty="0">
                <a:solidFill>
                  <a:srgbClr val="000000"/>
                </a:solidFill>
                <a:latin typeface="Times New Roman" panose="02020603050405020304" pitchFamily="18" charset="0"/>
                <a:ea typeface="Times New Roman" panose="02020603050405020304" pitchFamily="18" charset="0"/>
              </a:rPr>
              <a:t>) (</a:t>
            </a:r>
            <a:r>
              <a:rPr lang="el-GR" sz="1600" b="1" u="sng" dirty="0">
                <a:solidFill>
                  <a:srgbClr val="0563C1"/>
                </a:solidFill>
                <a:latin typeface="Times New Roman" panose="02020603050405020304" pitchFamily="18" charset="0"/>
                <a:ea typeface="Times New Roman" panose="02020603050405020304" pitchFamily="18" charset="0"/>
                <a:hlinkClick r:id="rId3"/>
              </a:rPr>
              <a:t>https://governance.soc.uoc.gr/</a:t>
            </a:r>
            <a:r>
              <a:rPr lang="el-GR" sz="1600" b="1" dirty="0">
                <a:solidFill>
                  <a:srgbClr val="000000"/>
                </a:solidFill>
                <a:latin typeface="Times New Roman" panose="02020603050405020304" pitchFamily="18" charset="0"/>
                <a:ea typeface="Times New Roman" panose="02020603050405020304" pitchFamily="18" charset="0"/>
              </a:rPr>
              <a:t>)</a:t>
            </a:r>
            <a:r>
              <a:rPr lang="el-GR" sz="1600" dirty="0">
                <a:solidFill>
                  <a:srgbClr val="000000"/>
                </a:solidFill>
                <a:latin typeface="Times New Roman" panose="02020603050405020304" pitchFamily="18" charset="0"/>
                <a:ea typeface="Times New Roman" panose="02020603050405020304" pitchFamily="18" charset="0"/>
              </a:rPr>
              <a:t> για τις ανάγκες υλοποίησης του Προγράμματος Επιμόρφωσης των Στελεχών (ΚΕΠΕΤ &amp; ΚΕΑΔΙΚ, 2017δ), </a:t>
            </a:r>
            <a:endParaRPr lang="el-GR" sz="1600" dirty="0" smtClean="0">
              <a:solidFill>
                <a:srgbClr val="000000"/>
              </a:solidFill>
              <a:latin typeface="Times New Roman" panose="02020603050405020304" pitchFamily="18" charset="0"/>
              <a:ea typeface="Times New Roman" panose="02020603050405020304" pitchFamily="18" charset="0"/>
            </a:endParaRPr>
          </a:p>
          <a:p>
            <a:pPr lvl="0" algn="just">
              <a:lnSpc>
                <a:spcPct val="114000"/>
              </a:lnSpc>
              <a:spcAft>
                <a:spcPts val="0"/>
              </a:spcAft>
              <a:buFont typeface="Wingdings" panose="05000000000000000000" pitchFamily="2" charset="2"/>
              <a:buChar char="Ø"/>
            </a:pPr>
            <a:r>
              <a:rPr lang="el-GR" sz="1600" dirty="0" smtClean="0">
                <a:solidFill>
                  <a:srgbClr val="000000"/>
                </a:solidFill>
                <a:latin typeface="Times New Roman" panose="02020603050405020304" pitchFamily="18" charset="0"/>
                <a:ea typeface="Times New Roman" panose="02020603050405020304" pitchFamily="18" charset="0"/>
              </a:rPr>
              <a:t>Συγκρότηση </a:t>
            </a:r>
            <a:r>
              <a:rPr lang="el-GR" sz="1600" b="1" dirty="0">
                <a:solidFill>
                  <a:srgbClr val="000000"/>
                </a:solidFill>
                <a:latin typeface="Times New Roman" panose="02020603050405020304" pitchFamily="18" charset="0"/>
                <a:ea typeface="Times New Roman" panose="02020603050405020304" pitchFamily="18" charset="0"/>
              </a:rPr>
              <a:t>ερευνητικά θεμελιωμένων προτάσεων </a:t>
            </a:r>
            <a:r>
              <a:rPr lang="el-GR" sz="1600" b="1" dirty="0" smtClean="0">
                <a:solidFill>
                  <a:srgbClr val="000000"/>
                </a:solidFill>
                <a:latin typeface="Times New Roman" panose="02020603050405020304" pitchFamily="18" charset="0"/>
                <a:ea typeface="Times New Roman" panose="02020603050405020304" pitchFamily="18" charset="0"/>
              </a:rPr>
              <a:t>πολιτικής (</a:t>
            </a:r>
            <a:r>
              <a:rPr lang="en-US" sz="1600" b="1" dirty="0" smtClean="0">
                <a:solidFill>
                  <a:srgbClr val="000000"/>
                </a:solidFill>
                <a:latin typeface="Times New Roman" panose="02020603050405020304" pitchFamily="18" charset="0"/>
                <a:ea typeface="Times New Roman" panose="02020603050405020304" pitchFamily="18" charset="0"/>
              </a:rPr>
              <a:t>policy proposals set)</a:t>
            </a:r>
            <a:r>
              <a:rPr lang="el-GR" sz="1600" b="1" dirty="0" smtClean="0">
                <a:solidFill>
                  <a:srgbClr val="000000"/>
                </a:solidFill>
                <a:latin typeface="Times New Roman" panose="02020603050405020304" pitchFamily="18" charset="0"/>
                <a:ea typeface="Times New Roman" panose="02020603050405020304" pitchFamily="18" charset="0"/>
              </a:rPr>
              <a:t> </a:t>
            </a:r>
            <a:r>
              <a:rPr lang="el-GR" sz="1600" b="1" dirty="0">
                <a:solidFill>
                  <a:srgbClr val="000000"/>
                </a:solidFill>
                <a:latin typeface="Times New Roman" panose="02020603050405020304" pitchFamily="18" charset="0"/>
                <a:ea typeface="Times New Roman" panose="02020603050405020304" pitchFamily="18" charset="0"/>
              </a:rPr>
              <a:t>για την Περιφέρεια Κρήτης </a:t>
            </a:r>
            <a:r>
              <a:rPr lang="el-GR" sz="1600" dirty="0">
                <a:solidFill>
                  <a:srgbClr val="000000"/>
                </a:solidFill>
                <a:latin typeface="Times New Roman" panose="02020603050405020304" pitchFamily="18" charset="0"/>
                <a:ea typeface="Times New Roman" panose="02020603050405020304" pitchFamily="18" charset="0"/>
              </a:rPr>
              <a:t>(ΚΕΠΕΤ &amp; ΚΕΑΔΙΚ, 2017ε), </a:t>
            </a:r>
            <a:endParaRPr lang="el-GR" sz="1600" dirty="0" smtClean="0">
              <a:solidFill>
                <a:srgbClr val="000000"/>
              </a:solidFill>
              <a:latin typeface="Times New Roman" panose="02020603050405020304" pitchFamily="18" charset="0"/>
              <a:ea typeface="Times New Roman" panose="02020603050405020304" pitchFamily="18" charset="0"/>
            </a:endParaRPr>
          </a:p>
          <a:p>
            <a:pPr lvl="0" algn="just">
              <a:lnSpc>
                <a:spcPct val="114000"/>
              </a:lnSpc>
              <a:spcAft>
                <a:spcPts val="0"/>
              </a:spcAft>
              <a:buFont typeface="Wingdings" panose="05000000000000000000" pitchFamily="2" charset="2"/>
              <a:buChar char="Ø"/>
            </a:pPr>
            <a:r>
              <a:rPr lang="en-US" sz="1600" b="1" dirty="0" smtClean="0">
                <a:solidFill>
                  <a:srgbClr val="000000"/>
                </a:solidFill>
                <a:latin typeface="Times New Roman" panose="02020603050405020304" pitchFamily="18" charset="0"/>
                <a:ea typeface="Times New Roman" panose="02020603050405020304" pitchFamily="18" charset="0"/>
              </a:rPr>
              <a:t>SWOT </a:t>
            </a:r>
            <a:r>
              <a:rPr lang="en-US" sz="1600" b="1" dirty="0">
                <a:solidFill>
                  <a:srgbClr val="000000"/>
                </a:solidFill>
                <a:latin typeface="Times New Roman" panose="02020603050405020304" pitchFamily="18" charset="0"/>
                <a:ea typeface="Times New Roman" panose="02020603050405020304" pitchFamily="18" charset="0"/>
              </a:rPr>
              <a:t>Analysis</a:t>
            </a:r>
            <a:r>
              <a:rPr lang="el-GR" sz="1600" b="1" dirty="0">
                <a:solidFill>
                  <a:srgbClr val="000000"/>
                </a:solidFill>
                <a:latin typeface="Times New Roman" panose="02020603050405020304" pitchFamily="18" charset="0"/>
                <a:ea typeface="Times New Roman" panose="02020603050405020304" pitchFamily="18" charset="0"/>
              </a:rPr>
              <a:t> (</a:t>
            </a:r>
            <a:r>
              <a:rPr lang="el-GR" sz="1600" dirty="0">
                <a:solidFill>
                  <a:srgbClr val="000000"/>
                </a:solidFill>
                <a:latin typeface="Times New Roman" panose="02020603050405020304" pitchFamily="18" charset="0"/>
                <a:ea typeface="Times New Roman" panose="02020603050405020304" pitchFamily="18" charset="0"/>
              </a:rPr>
              <a:t>ΚΕΠΕΤ &amp; ΚΕΑΔΙΚ, 2017στ) κ.ά.. </a:t>
            </a:r>
            <a:endParaRPr lang="el-GR" sz="1600" dirty="0" smtClean="0">
              <a:solidFill>
                <a:srgbClr val="000000"/>
              </a:solidFill>
              <a:latin typeface="Times New Roman" panose="02020603050405020304" pitchFamily="18" charset="0"/>
              <a:ea typeface="Times New Roman" panose="02020603050405020304" pitchFamily="18" charset="0"/>
            </a:endParaRPr>
          </a:p>
          <a:p>
            <a:pPr algn="just">
              <a:lnSpc>
                <a:spcPct val="114000"/>
              </a:lnSpc>
              <a:buFont typeface="Wingdings" panose="05000000000000000000" pitchFamily="2" charset="2"/>
              <a:buChar char="Ø"/>
            </a:pPr>
            <a:r>
              <a:rPr lang="el-GR" sz="1600" b="1" dirty="0" smtClean="0">
                <a:latin typeface="Times New Roman" pitchFamily="18" charset="0"/>
                <a:cs typeface="Times New Roman" pitchFamily="18" charset="0"/>
              </a:rPr>
              <a:t>Συνέδριο: </a:t>
            </a:r>
            <a:r>
              <a:rPr lang="el-GR" sz="1600" dirty="0" smtClean="0">
                <a:latin typeface="Times New Roman" pitchFamily="18" charset="0"/>
                <a:cs typeface="Times New Roman" pitchFamily="18" charset="0"/>
              </a:rPr>
              <a:t>«</a:t>
            </a:r>
            <a:r>
              <a:rPr lang="el-GR" sz="1600" b="1" i="1" dirty="0" smtClean="0">
                <a:latin typeface="Times New Roman" pitchFamily="18" charset="0"/>
                <a:cs typeface="Times New Roman" pitchFamily="18" charset="0"/>
              </a:rPr>
              <a:t>Διακυβέρνηση, Βιωσιμότητα και Καινοτομία σε Περιφερειακό Επίπ</a:t>
            </a:r>
            <a:r>
              <a:rPr lang="el-GR" sz="1600" b="1" dirty="0" smtClean="0">
                <a:latin typeface="Times New Roman" pitchFamily="18" charset="0"/>
                <a:cs typeface="Times New Roman" pitchFamily="18" charset="0"/>
              </a:rPr>
              <a:t>εδο</a:t>
            </a:r>
            <a:r>
              <a:rPr lang="el-GR" sz="1600" dirty="0" smtClean="0">
                <a:latin typeface="Times New Roman" pitchFamily="18" charset="0"/>
                <a:cs typeface="Times New Roman" pitchFamily="18" charset="0"/>
              </a:rPr>
              <a:t>». Ρέθυμνο, Πανεπιστημιούπολη Γάλλου, 29 Σεπτεμβρίου 2017. </a:t>
            </a:r>
            <a:r>
              <a:rPr lang="el-GR" sz="1600" b="1" dirty="0" smtClean="0">
                <a:latin typeface="Times New Roman" pitchFamily="18" charset="0"/>
                <a:cs typeface="Times New Roman" pitchFamily="18" charset="0"/>
              </a:rPr>
              <a:t>Διοργάνωση: Περιφέρεια Κρήτης, ΚΕΑΔΙΚ Τμήματος Πολιτικής Επιστήμης Π.Κ. &amp; ΚΕΠΕΤ Π.Κ</a:t>
            </a:r>
            <a:r>
              <a:rPr lang="el-GR" sz="1600" dirty="0" smtClean="0">
                <a:latin typeface="Times New Roman" pitchFamily="18" charset="0"/>
                <a:cs typeface="Times New Roman" pitchFamily="18" charset="0"/>
              </a:rPr>
              <a:t>.  </a:t>
            </a:r>
            <a:r>
              <a:rPr lang="el-GR" sz="1600" b="1" dirty="0" smtClean="0">
                <a:latin typeface="Times New Roman" pitchFamily="18" charset="0"/>
                <a:cs typeface="Times New Roman" pitchFamily="18" charset="0"/>
              </a:rPr>
              <a:t>25 Ομιλητές</a:t>
            </a:r>
            <a:r>
              <a:rPr lang="el-GR" sz="1600" dirty="0" smtClean="0">
                <a:latin typeface="Times New Roman" pitchFamily="18" charset="0"/>
                <a:cs typeface="Times New Roman" pitchFamily="18" charset="0"/>
              </a:rPr>
              <a:t>. </a:t>
            </a:r>
            <a:r>
              <a:rPr lang="el-GR" sz="1600" b="1" dirty="0" smtClean="0">
                <a:latin typeface="Times New Roman" pitchFamily="18" charset="0"/>
                <a:cs typeface="Times New Roman" pitchFamily="18" charset="0"/>
              </a:rPr>
              <a:t>Στρογγυλή Τράπεζα </a:t>
            </a:r>
            <a:r>
              <a:rPr lang="el-GR" sz="1600" dirty="0" smtClean="0">
                <a:latin typeface="Times New Roman" pitchFamily="18" charset="0"/>
                <a:cs typeface="Times New Roman" pitchFamily="18" charset="0"/>
              </a:rPr>
              <a:t>με τους: Καθηγητή </a:t>
            </a:r>
            <a:r>
              <a:rPr lang="el-GR" sz="1600" i="1" dirty="0" smtClean="0">
                <a:latin typeface="Times New Roman" pitchFamily="18" charset="0"/>
                <a:cs typeface="Times New Roman" pitchFamily="18" charset="0"/>
              </a:rPr>
              <a:t>Νίκο Παπαδάκη</a:t>
            </a:r>
            <a:r>
              <a:rPr lang="el-GR" sz="1600"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Μαίρη </a:t>
            </a:r>
            <a:r>
              <a:rPr lang="el-GR" sz="1600" i="1" dirty="0" err="1" smtClean="0">
                <a:latin typeface="Times New Roman" pitchFamily="18" charset="0"/>
                <a:cs typeface="Times New Roman" pitchFamily="18" charset="0"/>
              </a:rPr>
              <a:t>Λιονή</a:t>
            </a:r>
            <a:r>
              <a:rPr lang="el-GR" sz="1600" i="1"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Αντιπεριφερειάρχης</a:t>
            </a:r>
            <a:r>
              <a:rPr lang="el-GR" sz="1600" dirty="0" smtClean="0">
                <a:latin typeface="Times New Roman" pitchFamily="18" charset="0"/>
                <a:cs typeface="Times New Roman" pitchFamily="18" charset="0"/>
              </a:rPr>
              <a:t> Ρεθύμνου) </a:t>
            </a:r>
            <a:r>
              <a:rPr lang="el-GR" sz="1600" i="1" dirty="0" smtClean="0">
                <a:latin typeface="Times New Roman" pitchFamily="18" charset="0"/>
                <a:cs typeface="Times New Roman" pitchFamily="18" charset="0"/>
              </a:rPr>
              <a:t>Οδυσσέα Ζώρα </a:t>
            </a:r>
            <a:r>
              <a:rPr lang="el-GR" sz="1600" dirty="0" smtClean="0">
                <a:latin typeface="Times New Roman" pitchFamily="18" charset="0"/>
                <a:cs typeface="Times New Roman" pitchFamily="18" charset="0"/>
              </a:rPr>
              <a:t>(Καθηγητής και – τότε- Πρύτανης του Πανεπιστημίου Κρήτης), </a:t>
            </a:r>
            <a:r>
              <a:rPr lang="el-GR" sz="1600" i="1" dirty="0" smtClean="0">
                <a:latin typeface="Times New Roman" pitchFamily="18" charset="0"/>
                <a:cs typeface="Times New Roman" pitchFamily="18" charset="0"/>
              </a:rPr>
              <a:t>Γιώργη </a:t>
            </a:r>
            <a:r>
              <a:rPr lang="el-GR" sz="1600" i="1" dirty="0" err="1" smtClean="0">
                <a:latin typeface="Times New Roman" pitchFamily="18" charset="0"/>
                <a:cs typeface="Times New Roman" pitchFamily="18" charset="0"/>
              </a:rPr>
              <a:t>Μαρινάκη</a:t>
            </a:r>
            <a:r>
              <a:rPr lang="el-GR" sz="1600" i="1"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(Δήμαρχος Ρεθύμνης), </a:t>
            </a:r>
            <a:r>
              <a:rPr lang="el-GR" sz="1600" i="1" dirty="0" smtClean="0">
                <a:latin typeface="Times New Roman" pitchFamily="18" charset="0"/>
                <a:cs typeface="Times New Roman" pitchFamily="18" charset="0"/>
              </a:rPr>
              <a:t>Βασίλη </a:t>
            </a:r>
            <a:r>
              <a:rPr lang="el-GR" sz="1600" i="1" dirty="0" err="1" smtClean="0">
                <a:latin typeface="Times New Roman" pitchFamily="18" charset="0"/>
                <a:cs typeface="Times New Roman" pitchFamily="18" charset="0"/>
              </a:rPr>
              <a:t>Λαμπρινό</a:t>
            </a:r>
            <a:r>
              <a:rPr lang="el-GR" sz="1600" i="1"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(Δήμαρχος Ηρακλείου), </a:t>
            </a:r>
            <a:r>
              <a:rPr lang="el-GR" sz="1600" i="1" dirty="0" smtClean="0">
                <a:latin typeface="Times New Roman" pitchFamily="18" charset="0"/>
                <a:cs typeface="Times New Roman" pitchFamily="18" charset="0"/>
              </a:rPr>
              <a:t>Χρυσή Δασκαλάκη</a:t>
            </a:r>
            <a:r>
              <a:rPr lang="el-GR" sz="1600" dirty="0" smtClean="0">
                <a:latin typeface="Times New Roman" pitchFamily="18" charset="0"/>
                <a:cs typeface="Times New Roman" pitchFamily="18" charset="0"/>
              </a:rPr>
              <a:t>, (Συντονίστρια της Περιφερειακής Στρατηγικής Έξυπνης Εξειδίκευσης 2014-2020 (RIS3Crete), Περιφέρεια Κρήτης), </a:t>
            </a:r>
            <a:r>
              <a:rPr lang="el-GR" sz="1600" i="1" dirty="0" smtClean="0">
                <a:latin typeface="Times New Roman" pitchFamily="18" charset="0"/>
                <a:cs typeface="Times New Roman" pitchFamily="18" charset="0"/>
              </a:rPr>
              <a:t>Κώστα Στεφανίδη</a:t>
            </a:r>
            <a:r>
              <a:rPr lang="el-GR" sz="1600" dirty="0" smtClean="0">
                <a:latin typeface="Times New Roman" pitchFamily="18" charset="0"/>
                <a:cs typeface="Times New Roman" pitchFamily="18" charset="0"/>
              </a:rPr>
              <a:t>, {Καθηγητής Πανεπιστημίου Κρήτης, Επικεφαλής του </a:t>
            </a:r>
            <a:r>
              <a:rPr lang="el-GR" sz="1600" u="sng" dirty="0" smtClean="0">
                <a:latin typeface="Times New Roman" pitchFamily="18" charset="0"/>
                <a:cs typeface="Times New Roman" pitchFamily="18" charset="0"/>
                <a:hlinkClick r:id="rId4"/>
              </a:rPr>
              <a:t>Εργαστηρίου Αλληλεπίδρασης Ανθρώπου-Υπολογιστή</a:t>
            </a:r>
            <a:r>
              <a:rPr lang="el-GR" sz="1600" dirty="0" smtClean="0">
                <a:latin typeface="Times New Roman" pitchFamily="18" charset="0"/>
                <a:cs typeface="Times New Roman" pitchFamily="18" charset="0"/>
              </a:rPr>
              <a:t> (HCI) του ΙΠ/ΙΤΕ, Πρόεδρος του  Περιφερειακού Συμβουλίου Έρευνας και Καινοτομίας Κρήτης (ΠΣΕΚ-Κ)}. Βλ. ενδεικτικά και </a:t>
            </a:r>
            <a:r>
              <a:rPr lang="el-GR" sz="1600" u="sng" dirty="0" smtClean="0">
                <a:latin typeface="Times New Roman" pitchFamily="18" charset="0"/>
                <a:cs typeface="Times New Roman" pitchFamily="18" charset="0"/>
                <a:hlinkClick r:id="rId5"/>
              </a:rPr>
              <a:t>https://www.ert.gr/perifereiakoi-stathmoi/iraklio/synedrio-gia-tin-kenotomia/</a:t>
            </a:r>
            <a:r>
              <a:rPr lang="el-GR" sz="1600" dirty="0" smtClean="0">
                <a:latin typeface="Times New Roman" pitchFamily="18" charset="0"/>
                <a:cs typeface="Times New Roman" pitchFamily="18" charset="0"/>
              </a:rPr>
              <a:t>) .</a:t>
            </a:r>
          </a:p>
          <a:p>
            <a:pPr marL="0" lvl="0" indent="0" algn="just">
              <a:lnSpc>
                <a:spcPct val="114000"/>
              </a:lnSpc>
              <a:buNone/>
              <a:tabLst>
                <a:tab pos="352425" algn="l"/>
              </a:tabLst>
            </a:pPr>
            <a:r>
              <a:rPr lang="el-GR" sz="1600" b="1" i="1" dirty="0" smtClean="0">
                <a:solidFill>
                  <a:prstClr val="black"/>
                </a:solidFill>
                <a:latin typeface="Times New Roman" pitchFamily="18" charset="0"/>
                <a:cs typeface="Times New Roman" pitchFamily="18" charset="0"/>
              </a:rPr>
              <a:t>Τα ευρήματα και τα αποτελέσματα του Ερευνητικού Έργου –τα οποία μπορούν να αξιοποιηθούν από την Περιφέρεια Κρήτης σε συνεργασία με τις συναρμόδιες Υπηρεσίες και Φορείς- συνέβαλαν στην εξαγωγή ερευνητικά θεμελιωμένων συμπερασμάτων και προτάσεων πολιτικής για την βελτίωση των προτύπων διακυβέρνησης και την προώθηση των αρχών της βιωσιμότητας στην Κρήτη.</a:t>
            </a:r>
          </a:p>
          <a:p>
            <a:pPr marL="0" indent="0" algn="just">
              <a:lnSpc>
                <a:spcPct val="114000"/>
              </a:lnSpc>
              <a:buNone/>
              <a:tabLst>
                <a:tab pos="352425" algn="l"/>
              </a:tabLst>
            </a:pPr>
            <a:endParaRPr lang="el-GR" sz="1600"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10</a:t>
            </a:fld>
            <a:endParaRPr lang="el-GR"/>
          </a:p>
        </p:txBody>
      </p:sp>
    </p:spTree>
    <p:extLst>
      <p:ext uri="{BB962C8B-B14F-4D97-AF65-F5344CB8AC3E}">
        <p14:creationId xmlns:p14="http://schemas.microsoft.com/office/powerpoint/2010/main" xmlns="" val="387660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46612" y="0"/>
            <a:ext cx="11566358" cy="6256421"/>
          </a:xfrm>
        </p:spPr>
        <p:txBody>
          <a:bodyPr>
            <a:noAutofit/>
          </a:bodyPr>
          <a:lstStyle/>
          <a:p>
            <a:pPr algn="just">
              <a:lnSpc>
                <a:spcPct val="107000"/>
              </a:lnSpc>
              <a:spcAft>
                <a:spcPts val="0"/>
              </a:spcAft>
            </a:pPr>
            <a:r>
              <a:rPr lang="el-GR" sz="1600" dirty="0">
                <a:solidFill>
                  <a:srgbClr val="000000"/>
                </a:solidFill>
                <a:latin typeface="Times New Roman" pitchFamily="18" charset="0"/>
                <a:ea typeface="Calibri" panose="020F0502020204030204" pitchFamily="34" charset="0"/>
                <a:cs typeface="Times New Roman" pitchFamily="18" charset="0"/>
              </a:rPr>
              <a:t>Κοντολογίς, το Ερευνητικό Έργο στόχευε τόσο στην προώθηση και στην ενίσχυση της υπάρχουσας γνώσης όσο και στην παραγωγή νέας γνώσης σε σχέση με τα πεδία της βιώσιμης ανάπτυξης και της διακυβέρνησης, αλλά και της μεταξύ τους αλληλεπίδρασης, </a:t>
            </a:r>
            <a:r>
              <a:rPr lang="el-GR" sz="1600" dirty="0" smtClean="0">
                <a:solidFill>
                  <a:srgbClr val="000000"/>
                </a:solidFill>
                <a:latin typeface="Times New Roman" pitchFamily="18" charset="0"/>
                <a:ea typeface="Calibri" panose="020F0502020204030204" pitchFamily="34" charset="0"/>
                <a:cs typeface="Times New Roman" pitchFamily="18" charset="0"/>
              </a:rPr>
              <a:t>μέσω</a:t>
            </a:r>
            <a:r>
              <a:rPr lang="en-US" sz="1600" dirty="0" smtClean="0">
                <a:solidFill>
                  <a:srgbClr val="000000"/>
                </a:solidFill>
                <a:latin typeface="Times New Roman" pitchFamily="18" charset="0"/>
                <a:ea typeface="Calibri" panose="020F0502020204030204" pitchFamily="34" charset="0"/>
                <a:cs typeface="Times New Roman" pitchFamily="18" charset="0"/>
              </a:rPr>
              <a:t>:</a:t>
            </a:r>
          </a:p>
          <a:p>
            <a:pPr algn="just">
              <a:lnSpc>
                <a:spcPct val="107000"/>
              </a:lnSpc>
              <a:spcAft>
                <a:spcPts val="0"/>
              </a:spcAft>
              <a:buFont typeface="Wingdings" panose="05000000000000000000" pitchFamily="2" charset="2"/>
              <a:buChar char="ü"/>
            </a:pPr>
            <a:r>
              <a:rPr lang="el-GR" sz="1600" dirty="0" smtClean="0">
                <a:solidFill>
                  <a:srgbClr val="000000"/>
                </a:solidFill>
                <a:latin typeface="Times New Roman" pitchFamily="18" charset="0"/>
                <a:ea typeface="Calibri" panose="020F0502020204030204" pitchFamily="34" charset="0"/>
                <a:cs typeface="Times New Roman" pitchFamily="18" charset="0"/>
              </a:rPr>
              <a:t> </a:t>
            </a:r>
            <a:r>
              <a:rPr lang="el-GR" sz="1600" dirty="0">
                <a:solidFill>
                  <a:srgbClr val="000000"/>
                </a:solidFill>
                <a:latin typeface="Times New Roman" pitchFamily="18" charset="0"/>
                <a:ea typeface="Calibri" panose="020F0502020204030204" pitchFamily="34" charset="0"/>
                <a:cs typeface="Times New Roman" pitchFamily="18" charset="0"/>
              </a:rPr>
              <a:t>του σχεδιασμού της εκπαιδευτικής δραστηριότητας σε επίπεδο Ανώτατης Εκπαίδευσης (βλ. σχεδιασμός προτεινόμενου ΠΜΣ) και </a:t>
            </a:r>
            <a:endParaRPr lang="en-US" sz="1600" dirty="0" smtClean="0">
              <a:solidFill>
                <a:srgbClr val="000000"/>
              </a:solidFill>
              <a:latin typeface="Times New Roman" pitchFamily="18" charset="0"/>
              <a:ea typeface="Calibri" panose="020F0502020204030204" pitchFamily="34" charset="0"/>
              <a:cs typeface="Times New Roman" pitchFamily="18" charset="0"/>
            </a:endParaRPr>
          </a:p>
          <a:p>
            <a:pPr algn="just">
              <a:lnSpc>
                <a:spcPct val="107000"/>
              </a:lnSpc>
              <a:spcAft>
                <a:spcPts val="0"/>
              </a:spcAft>
              <a:buFont typeface="Wingdings" panose="05000000000000000000" pitchFamily="2" charset="2"/>
              <a:buChar char="ü"/>
            </a:pPr>
            <a:r>
              <a:rPr lang="el-GR" sz="1600" dirty="0" smtClean="0">
                <a:solidFill>
                  <a:srgbClr val="000000"/>
                </a:solidFill>
                <a:latin typeface="Times New Roman" pitchFamily="18" charset="0"/>
                <a:ea typeface="Calibri" panose="020F0502020204030204" pitchFamily="34" charset="0"/>
                <a:cs typeface="Times New Roman" pitchFamily="18" charset="0"/>
              </a:rPr>
              <a:t>της </a:t>
            </a:r>
            <a:r>
              <a:rPr lang="el-GR" sz="1600" dirty="0">
                <a:solidFill>
                  <a:srgbClr val="000000"/>
                </a:solidFill>
                <a:latin typeface="Times New Roman" pitchFamily="18" charset="0"/>
                <a:ea typeface="Calibri" panose="020F0502020204030204" pitchFamily="34" charset="0"/>
                <a:cs typeface="Times New Roman" pitchFamily="18" charset="0"/>
              </a:rPr>
              <a:t>επιμορφωτικής δραστηριότητας (βλ. σχεδιασμός και υλοποίηση Προγράμματος Επιμόρφωσης Στελεχών) με βάση τα ευρήματα της διάγνωσης αναγκών (</a:t>
            </a:r>
            <a:r>
              <a:rPr lang="en-US" sz="1600" dirty="0">
                <a:solidFill>
                  <a:srgbClr val="000000"/>
                </a:solidFill>
                <a:latin typeface="Times New Roman" pitchFamily="18" charset="0"/>
                <a:ea typeface="Calibri" panose="020F0502020204030204" pitchFamily="34" charset="0"/>
                <a:cs typeface="Times New Roman" pitchFamily="18" charset="0"/>
              </a:rPr>
              <a:t>needs assessment</a:t>
            </a:r>
            <a:r>
              <a:rPr lang="el-GR" sz="1600" dirty="0">
                <a:solidFill>
                  <a:srgbClr val="000000"/>
                </a:solidFill>
                <a:latin typeface="Times New Roman" pitchFamily="18" charset="0"/>
                <a:ea typeface="Calibri" panose="020F0502020204030204" pitchFamily="34" charset="0"/>
                <a:cs typeface="Times New Roman" pitchFamily="18" charset="0"/>
              </a:rPr>
              <a:t>) καθώς </a:t>
            </a:r>
            <a:r>
              <a:rPr lang="el-GR" sz="1600" dirty="0" smtClean="0">
                <a:solidFill>
                  <a:srgbClr val="000000"/>
                </a:solidFill>
                <a:latin typeface="Times New Roman" pitchFamily="18" charset="0"/>
                <a:ea typeface="Calibri" panose="020F0502020204030204" pitchFamily="34" charset="0"/>
                <a:cs typeface="Times New Roman" pitchFamily="18" charset="0"/>
              </a:rPr>
              <a:t>και</a:t>
            </a:r>
            <a:endParaRPr lang="en-US" sz="1600" dirty="0" smtClean="0">
              <a:solidFill>
                <a:srgbClr val="000000"/>
              </a:solidFill>
              <a:latin typeface="Times New Roman" pitchFamily="18" charset="0"/>
              <a:ea typeface="Calibri" panose="020F0502020204030204" pitchFamily="34" charset="0"/>
              <a:cs typeface="Times New Roman" pitchFamily="18" charset="0"/>
            </a:endParaRPr>
          </a:p>
          <a:p>
            <a:pPr algn="just">
              <a:lnSpc>
                <a:spcPct val="107000"/>
              </a:lnSpc>
              <a:spcAft>
                <a:spcPts val="0"/>
              </a:spcAft>
              <a:buFont typeface="Wingdings" panose="05000000000000000000" pitchFamily="2" charset="2"/>
              <a:buChar char="ü"/>
            </a:pPr>
            <a:r>
              <a:rPr lang="el-GR" sz="1600" dirty="0" smtClean="0">
                <a:solidFill>
                  <a:srgbClr val="000000"/>
                </a:solidFill>
                <a:latin typeface="Times New Roman" pitchFamily="18" charset="0"/>
                <a:ea typeface="Calibri" panose="020F0502020204030204" pitchFamily="34" charset="0"/>
                <a:cs typeface="Times New Roman" pitchFamily="18" charset="0"/>
              </a:rPr>
              <a:t> </a:t>
            </a:r>
            <a:r>
              <a:rPr lang="el-GR" sz="1600" dirty="0">
                <a:solidFill>
                  <a:srgbClr val="000000"/>
                </a:solidFill>
                <a:latin typeface="Times New Roman" pitchFamily="18" charset="0"/>
                <a:ea typeface="Calibri" panose="020F0502020204030204" pitchFamily="34" charset="0"/>
                <a:cs typeface="Times New Roman" pitchFamily="18" charset="0"/>
              </a:rPr>
              <a:t>της παράλληλης ανάπτυξης εμπειρικά θεμελιωμένων προτάσεων πολιτικής (</a:t>
            </a:r>
            <a:r>
              <a:rPr lang="en-US" sz="1600" dirty="0">
                <a:solidFill>
                  <a:srgbClr val="000000"/>
                </a:solidFill>
                <a:latin typeface="Times New Roman" pitchFamily="18" charset="0"/>
                <a:ea typeface="Calibri" panose="020F0502020204030204" pitchFamily="34" charset="0"/>
                <a:cs typeface="Times New Roman" pitchFamily="18" charset="0"/>
              </a:rPr>
              <a:t>policy </a:t>
            </a:r>
            <a:r>
              <a:rPr lang="en-US" sz="1600" dirty="0" smtClean="0">
                <a:solidFill>
                  <a:srgbClr val="000000"/>
                </a:solidFill>
                <a:latin typeface="Times New Roman" pitchFamily="18" charset="0"/>
                <a:ea typeface="Calibri" panose="020F0502020204030204" pitchFamily="34" charset="0"/>
                <a:cs typeface="Times New Roman" pitchFamily="18" charset="0"/>
              </a:rPr>
              <a:t>proposals </a:t>
            </a:r>
            <a:r>
              <a:rPr lang="en-US" sz="1600" dirty="0">
                <a:solidFill>
                  <a:srgbClr val="000000"/>
                </a:solidFill>
                <a:latin typeface="Times New Roman" pitchFamily="18" charset="0"/>
                <a:ea typeface="Calibri" panose="020F0502020204030204" pitchFamily="34" charset="0"/>
                <a:cs typeface="Times New Roman" pitchFamily="18" charset="0"/>
              </a:rPr>
              <a:t>set</a:t>
            </a:r>
            <a:r>
              <a:rPr lang="el-GR" sz="1600" dirty="0">
                <a:solidFill>
                  <a:srgbClr val="000000"/>
                </a:solidFill>
                <a:latin typeface="Times New Roman" pitchFamily="18" charset="0"/>
                <a:ea typeface="Calibri" panose="020F0502020204030204" pitchFamily="34" charset="0"/>
                <a:cs typeface="Times New Roman" pitchFamily="18" charset="0"/>
              </a:rPr>
              <a:t>) για την Περιφέρεια </a:t>
            </a:r>
            <a:r>
              <a:rPr lang="el-GR" sz="1600" dirty="0" smtClean="0">
                <a:solidFill>
                  <a:srgbClr val="000000"/>
                </a:solidFill>
                <a:latin typeface="Times New Roman" pitchFamily="18" charset="0"/>
                <a:ea typeface="Calibri" panose="020F0502020204030204" pitchFamily="34" charset="0"/>
                <a:cs typeface="Times New Roman" pitchFamily="18" charset="0"/>
              </a:rPr>
              <a:t>Κρήτης</a:t>
            </a:r>
          </a:p>
          <a:p>
            <a:pPr algn="just">
              <a:lnSpc>
                <a:spcPct val="107000"/>
              </a:lnSpc>
              <a:spcAft>
                <a:spcPts val="0"/>
              </a:spcAft>
              <a:buNone/>
            </a:pPr>
            <a:r>
              <a:rPr lang="el-GR" sz="1600" b="1" dirty="0" smtClean="0">
                <a:solidFill>
                  <a:srgbClr val="000000"/>
                </a:solidFill>
                <a:latin typeface="Times New Roman" pitchFamily="18" charset="0"/>
                <a:ea typeface="Calibri" panose="020F0502020204030204" pitchFamily="34" charset="0"/>
                <a:cs typeface="Times New Roman" pitchFamily="18" charset="0"/>
              </a:rPr>
              <a:t>Εδράστηκε </a:t>
            </a:r>
            <a:r>
              <a:rPr lang="el-GR" sz="1600" b="1" dirty="0">
                <a:solidFill>
                  <a:srgbClr val="000000"/>
                </a:solidFill>
                <a:latin typeface="Times New Roman" pitchFamily="18" charset="0"/>
                <a:ea typeface="Calibri" panose="020F0502020204030204" pitchFamily="34" charset="0"/>
                <a:cs typeface="Times New Roman" pitchFamily="18" charset="0"/>
              </a:rPr>
              <a:t>σε επτά βασικούς </a:t>
            </a:r>
            <a:r>
              <a:rPr lang="el-GR" sz="1600" b="1" dirty="0" smtClean="0">
                <a:solidFill>
                  <a:srgbClr val="000000"/>
                </a:solidFill>
                <a:latin typeface="Times New Roman" pitchFamily="18" charset="0"/>
                <a:ea typeface="Calibri" panose="020F0502020204030204" pitchFamily="34" charset="0"/>
                <a:cs typeface="Times New Roman" pitchFamily="18" charset="0"/>
              </a:rPr>
              <a:t>πυλώνες </a:t>
            </a:r>
            <a:r>
              <a:rPr lang="el-GR" sz="1600" dirty="0">
                <a:solidFill>
                  <a:srgbClr val="000000"/>
                </a:solidFill>
                <a:latin typeface="Times New Roman" pitchFamily="18" charset="0"/>
                <a:ea typeface="Calibri" panose="020F0502020204030204" pitchFamily="34" charset="0"/>
                <a:cs typeface="Times New Roman" pitchFamily="18" charset="0"/>
              </a:rPr>
              <a:t>(βλ. αναλυτικά ΚΕΠΕΤ &amp; ΚΕΑΔΙΚ, 2015α: 2; Παπαδάκης &amp; Λάβδας, 2017: 10-11):</a:t>
            </a:r>
            <a:endParaRPr lang="el-GR" sz="1600" dirty="0">
              <a:latin typeface="Times New Roman" pitchFamily="18" charset="0"/>
              <a:ea typeface="Calibri" panose="020F0502020204030204" pitchFamily="34" charset="0"/>
              <a:cs typeface="Times New Roman" pitchFamily="18" charset="0"/>
            </a:endParaRPr>
          </a:p>
          <a:p>
            <a:pPr algn="just">
              <a:lnSpc>
                <a:spcPct val="107000"/>
              </a:lnSpc>
              <a:spcAft>
                <a:spcPts val="0"/>
              </a:spcAft>
            </a:pPr>
            <a:r>
              <a:rPr lang="el-GR" sz="1600" b="1" i="1" dirty="0">
                <a:solidFill>
                  <a:srgbClr val="000000"/>
                </a:solidFill>
                <a:latin typeface="Times New Roman" pitchFamily="18" charset="0"/>
                <a:ea typeface="Calibri" panose="020F0502020204030204" pitchFamily="34" charset="0"/>
                <a:cs typeface="Times New Roman" pitchFamily="18" charset="0"/>
              </a:rPr>
              <a:t>«1. Πολιτική Σταθερότητα και Ποιότητα των Ρυθμιστικών Μηχανισμών </a:t>
            </a:r>
            <a:endParaRPr lang="el-GR" sz="1600" b="1" dirty="0">
              <a:latin typeface="Times New Roman" pitchFamily="18" charset="0"/>
              <a:ea typeface="Calibri" panose="020F0502020204030204" pitchFamily="34" charset="0"/>
              <a:cs typeface="Times New Roman" pitchFamily="18" charset="0"/>
            </a:endParaRPr>
          </a:p>
          <a:p>
            <a:pPr algn="just">
              <a:lnSpc>
                <a:spcPct val="107000"/>
              </a:lnSpc>
              <a:spcAft>
                <a:spcPts val="0"/>
              </a:spcAft>
            </a:pPr>
            <a:r>
              <a:rPr lang="el-GR" sz="1600" b="1" i="1" dirty="0">
                <a:latin typeface="Times New Roman" pitchFamily="18" charset="0"/>
                <a:ea typeface="Calibri" panose="020F0502020204030204" pitchFamily="34" charset="0"/>
                <a:cs typeface="Times New Roman" pitchFamily="18" charset="0"/>
              </a:rPr>
              <a:t>2. </a:t>
            </a:r>
            <a:r>
              <a:rPr lang="el-GR" sz="1600" b="1" i="1" dirty="0">
                <a:solidFill>
                  <a:srgbClr val="000000"/>
                </a:solidFill>
                <a:latin typeface="Times New Roman" pitchFamily="18" charset="0"/>
                <a:ea typeface="Calibri" panose="020F0502020204030204" pitchFamily="34" charset="0"/>
                <a:cs typeface="Times New Roman" pitchFamily="18" charset="0"/>
              </a:rPr>
              <a:t>Αποτελεσματικότητα της Διακυβέρνησης</a:t>
            </a:r>
            <a:endParaRPr lang="el-GR" sz="1600" b="1" dirty="0">
              <a:latin typeface="Times New Roman" pitchFamily="18" charset="0"/>
              <a:ea typeface="Calibri" panose="020F0502020204030204" pitchFamily="34" charset="0"/>
              <a:cs typeface="Times New Roman" pitchFamily="18" charset="0"/>
            </a:endParaRPr>
          </a:p>
          <a:p>
            <a:pPr algn="just">
              <a:lnSpc>
                <a:spcPct val="107000"/>
              </a:lnSpc>
              <a:spcAft>
                <a:spcPts val="0"/>
              </a:spcAft>
            </a:pPr>
            <a:r>
              <a:rPr lang="el-GR" sz="1600" b="1" i="1" dirty="0">
                <a:latin typeface="Times New Roman" pitchFamily="18" charset="0"/>
                <a:ea typeface="Calibri" panose="020F0502020204030204" pitchFamily="34" charset="0"/>
                <a:cs typeface="Times New Roman" pitchFamily="18" charset="0"/>
              </a:rPr>
              <a:t>3. </a:t>
            </a:r>
            <a:r>
              <a:rPr lang="el-GR" sz="1600" b="1" i="1" dirty="0">
                <a:solidFill>
                  <a:srgbClr val="000000"/>
                </a:solidFill>
                <a:latin typeface="Times New Roman" pitchFamily="18" charset="0"/>
                <a:ea typeface="Calibri" panose="020F0502020204030204" pitchFamily="34" charset="0"/>
                <a:cs typeface="Times New Roman" pitchFamily="18" charset="0"/>
              </a:rPr>
              <a:t>Βιώσιμη Ανάπτυξη και Προστασία του Περιβάλλοντος</a:t>
            </a:r>
            <a:endParaRPr lang="el-GR" sz="1600" b="1" dirty="0">
              <a:latin typeface="Times New Roman" pitchFamily="18" charset="0"/>
              <a:ea typeface="Calibri" panose="020F0502020204030204" pitchFamily="34" charset="0"/>
              <a:cs typeface="Times New Roman" pitchFamily="18" charset="0"/>
            </a:endParaRPr>
          </a:p>
          <a:p>
            <a:pPr algn="just">
              <a:lnSpc>
                <a:spcPct val="107000"/>
              </a:lnSpc>
              <a:spcAft>
                <a:spcPts val="0"/>
              </a:spcAft>
            </a:pPr>
            <a:r>
              <a:rPr lang="el-GR" sz="1600" b="1" i="1" dirty="0">
                <a:latin typeface="Times New Roman" pitchFamily="18" charset="0"/>
                <a:ea typeface="Calibri" panose="020F0502020204030204" pitchFamily="34" charset="0"/>
                <a:cs typeface="Times New Roman" pitchFamily="18" charset="0"/>
              </a:rPr>
              <a:t>4. </a:t>
            </a:r>
            <a:r>
              <a:rPr lang="el-GR" sz="1600" b="1" i="1" dirty="0">
                <a:solidFill>
                  <a:srgbClr val="000000"/>
                </a:solidFill>
                <a:latin typeface="Times New Roman" pitchFamily="18" charset="0"/>
                <a:ea typeface="Calibri" panose="020F0502020204030204" pitchFamily="34" charset="0"/>
                <a:cs typeface="Times New Roman" pitchFamily="18" charset="0"/>
              </a:rPr>
              <a:t>Κοινωνική Πολιτική και Βελτιωμένα Συστήματα Ασφάλισης</a:t>
            </a:r>
            <a:endParaRPr lang="el-GR" sz="1600" b="1" dirty="0">
              <a:latin typeface="Times New Roman" pitchFamily="18" charset="0"/>
              <a:ea typeface="Calibri" panose="020F0502020204030204" pitchFamily="34" charset="0"/>
              <a:cs typeface="Times New Roman" pitchFamily="18" charset="0"/>
            </a:endParaRPr>
          </a:p>
          <a:p>
            <a:pPr algn="just">
              <a:lnSpc>
                <a:spcPct val="107000"/>
              </a:lnSpc>
              <a:spcAft>
                <a:spcPts val="0"/>
              </a:spcAft>
            </a:pPr>
            <a:r>
              <a:rPr lang="el-GR" sz="1600" b="1" i="1" dirty="0">
                <a:latin typeface="Times New Roman" pitchFamily="18" charset="0"/>
                <a:ea typeface="Calibri" panose="020F0502020204030204" pitchFamily="34" charset="0"/>
                <a:cs typeface="Times New Roman" pitchFamily="18" charset="0"/>
              </a:rPr>
              <a:t>5. </a:t>
            </a:r>
            <a:r>
              <a:rPr lang="el-GR" sz="1600" b="1" i="1" dirty="0">
                <a:solidFill>
                  <a:srgbClr val="000000"/>
                </a:solidFill>
                <a:latin typeface="Times New Roman" pitchFamily="18" charset="0"/>
                <a:ea typeface="Calibri" panose="020F0502020204030204" pitchFamily="34" charset="0"/>
                <a:cs typeface="Times New Roman" pitchFamily="18" charset="0"/>
              </a:rPr>
              <a:t>Προσδιοριστικοί Παράγοντες της Βιωσιμότητας</a:t>
            </a:r>
            <a:endParaRPr lang="el-GR" sz="1600" b="1" dirty="0">
              <a:latin typeface="Times New Roman" pitchFamily="18" charset="0"/>
              <a:ea typeface="Calibri" panose="020F0502020204030204" pitchFamily="34" charset="0"/>
              <a:cs typeface="Times New Roman" pitchFamily="18" charset="0"/>
            </a:endParaRPr>
          </a:p>
          <a:p>
            <a:pPr algn="just">
              <a:lnSpc>
                <a:spcPct val="107000"/>
              </a:lnSpc>
              <a:spcAft>
                <a:spcPts val="0"/>
              </a:spcAft>
            </a:pPr>
            <a:r>
              <a:rPr lang="el-GR" sz="1600" b="1" i="1" dirty="0">
                <a:latin typeface="Times New Roman" pitchFamily="18" charset="0"/>
                <a:ea typeface="Calibri" panose="020F0502020204030204" pitchFamily="34" charset="0"/>
                <a:cs typeface="Times New Roman" pitchFamily="18" charset="0"/>
              </a:rPr>
              <a:t>6. </a:t>
            </a:r>
            <a:r>
              <a:rPr lang="el-GR" sz="1600" b="1" i="1" dirty="0">
                <a:solidFill>
                  <a:srgbClr val="000000"/>
                </a:solidFill>
                <a:latin typeface="Times New Roman" pitchFamily="18" charset="0"/>
                <a:ea typeface="Calibri" panose="020F0502020204030204" pitchFamily="34" charset="0"/>
                <a:cs typeface="Times New Roman" pitchFamily="18" charset="0"/>
              </a:rPr>
              <a:t>Βιώσιμη Ανάπτυξη, Αγροτικά Προϊόντα και Δημόσια Υγεία.</a:t>
            </a:r>
            <a:endParaRPr lang="el-GR" sz="1600" b="1" dirty="0">
              <a:latin typeface="Times New Roman" pitchFamily="18" charset="0"/>
              <a:ea typeface="Calibri" panose="020F0502020204030204" pitchFamily="34" charset="0"/>
              <a:cs typeface="Times New Roman" pitchFamily="18" charset="0"/>
            </a:endParaRPr>
          </a:p>
          <a:p>
            <a:r>
              <a:rPr lang="el-GR" sz="1600" b="1" i="1" dirty="0">
                <a:latin typeface="Times New Roman" pitchFamily="18" charset="0"/>
                <a:ea typeface="Calibri" panose="020F0502020204030204" pitchFamily="34" charset="0"/>
                <a:cs typeface="Times New Roman" pitchFamily="18" charset="0"/>
              </a:rPr>
              <a:t>7. </a:t>
            </a:r>
            <a:r>
              <a:rPr lang="el-GR" sz="1600" b="1" i="1" dirty="0">
                <a:solidFill>
                  <a:srgbClr val="000000"/>
                </a:solidFill>
                <a:latin typeface="Times New Roman" pitchFamily="18" charset="0"/>
                <a:ea typeface="Calibri" panose="020F0502020204030204" pitchFamily="34" charset="0"/>
                <a:cs typeface="Times New Roman" pitchFamily="18" charset="0"/>
              </a:rPr>
              <a:t>Τουριστικό Προϊόν και Ανάπτυξη στην Κρήτη»</a:t>
            </a:r>
            <a:r>
              <a:rPr lang="el-GR" sz="1600" dirty="0">
                <a:solidFill>
                  <a:srgbClr val="000000"/>
                </a:solidFill>
                <a:latin typeface="Times New Roman" pitchFamily="18" charset="0"/>
                <a:ea typeface="Calibri" panose="020F0502020204030204" pitchFamily="34" charset="0"/>
                <a:cs typeface="Times New Roman" pitchFamily="18" charset="0"/>
              </a:rPr>
              <a:t> (ΚΕΠΕΤ &amp; ΚΕΑΔΙΚ, 2015α: 2-3).</a:t>
            </a:r>
            <a:endParaRPr lang="el-GR" sz="1600" dirty="0" smtClean="0">
              <a:latin typeface="Times New Roman" pitchFamily="18" charset="0"/>
              <a:cs typeface="Times New Roman" pitchFamily="18" charset="0"/>
            </a:endParaRPr>
          </a:p>
          <a:p>
            <a:pPr algn="just">
              <a:buNone/>
            </a:pPr>
            <a:r>
              <a:rPr lang="el-GR" sz="1600" dirty="0" smtClean="0">
                <a:latin typeface="Times New Roman" pitchFamily="18" charset="0"/>
                <a:cs typeface="Times New Roman" pitchFamily="18" charset="0"/>
              </a:rPr>
              <a:t>Καταληκτικά: </a:t>
            </a:r>
            <a:r>
              <a:rPr lang="el-GR" sz="1600" b="1" i="1" dirty="0" smtClean="0">
                <a:latin typeface="Times New Roman" pitchFamily="18" charset="0"/>
                <a:cs typeface="Times New Roman" pitchFamily="18" charset="0"/>
              </a:rPr>
              <a:t>Η καινοτόμα μορφή του έργου τόσο μεθοδολογικά όσο και θεματικά, η αλληλεπίδραση έρευνας και εφαρμογής (σε επίπεδο αξιοποίησης των ευρημάτων στον σχεδιασμό του ΠΜΣ, στο σχεδιασμό και υλοποίηση του Προγράμματος Επιμόρφωσης Στελεχών και στην ανάπτυξη προτάσεων πολιτικής) καθώς και η επιστημονική του ταυτότητα, το καθιστούν ένα σημαντικό εργαλείο για την υλοποίηση της  βιώσιμης  ανάπτυξης στην Περιφέρεια Κρήτης. </a:t>
            </a:r>
            <a:endParaRPr lang="el-GR" sz="1600" b="1" dirty="0" smtClean="0">
              <a:latin typeface="Times New Roman" pitchFamily="18" charset="0"/>
              <a:cs typeface="Times New Roman" pitchFamily="18" charset="0"/>
            </a:endParaRPr>
          </a:p>
          <a:p>
            <a:endParaRPr lang="el-GR" sz="1800" dirty="0" smtClean="0"/>
          </a:p>
          <a:p>
            <a:pPr marL="176213" indent="-176213" algn="just">
              <a:lnSpc>
                <a:spcPct val="114000"/>
              </a:lnSpc>
              <a:buFont typeface="Wingdings" pitchFamily="2" charset="2"/>
              <a:buChar char="§"/>
              <a:tabLst>
                <a:tab pos="352425" algn="l"/>
              </a:tabLst>
            </a:pPr>
            <a:endParaRPr lang="el-GR" sz="1800" dirty="0" smtClean="0">
              <a:latin typeface="Times New Roman" pitchFamily="18" charset="0"/>
              <a:cs typeface="Times New Roman" pitchFamily="18" charset="0"/>
            </a:endParaRPr>
          </a:p>
          <a:p>
            <a:pPr marL="0" indent="0" algn="just">
              <a:buNone/>
              <a:tabLst>
                <a:tab pos="352425" algn="l"/>
              </a:tabLst>
            </a:pPr>
            <a:endParaRPr lang="el-GR" sz="18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46612" y="0"/>
            <a:ext cx="11566358" cy="6256421"/>
          </a:xfrm>
        </p:spPr>
        <p:txBody>
          <a:bodyPr>
            <a:noAutofit/>
          </a:bodyPr>
          <a:lstStyle/>
          <a:p>
            <a:pPr algn="just">
              <a:lnSpc>
                <a:spcPct val="107000"/>
              </a:lnSpc>
              <a:spcAft>
                <a:spcPts val="0"/>
              </a:spcAft>
              <a:buNone/>
            </a:pPr>
            <a:r>
              <a:rPr lang="el-GR" sz="1200" b="1" dirty="0" smtClean="0">
                <a:latin typeface="Times New Roman" pitchFamily="18" charset="0"/>
                <a:cs typeface="Times New Roman" pitchFamily="18" charset="0"/>
              </a:rPr>
              <a:t>Η Ομάδα Έργου</a:t>
            </a:r>
          </a:p>
          <a:p>
            <a:r>
              <a:rPr lang="el-GR" sz="1200" b="1" dirty="0" smtClean="0">
                <a:latin typeface="Times New Roman" pitchFamily="18" charset="0"/>
                <a:cs typeface="Times New Roman" pitchFamily="18" charset="0"/>
              </a:rPr>
              <a:t>ΕΠΙΣΤΗΜΟΝΙΚΟΣ ΥΠΕΥΘΥΝΟΣ: </a:t>
            </a:r>
            <a:r>
              <a:rPr lang="el-GR" sz="1200" b="1" i="1" dirty="0" smtClean="0">
                <a:latin typeface="Times New Roman" pitchFamily="18" charset="0"/>
                <a:cs typeface="Times New Roman" pitchFamily="18" charset="0"/>
              </a:rPr>
              <a:t>Νίκος Παπαδάκης</a:t>
            </a:r>
            <a:r>
              <a:rPr lang="el-GR" sz="1200" dirty="0" smtClean="0">
                <a:latin typeface="Times New Roman" pitchFamily="18" charset="0"/>
                <a:cs typeface="Times New Roman" pitchFamily="18" charset="0"/>
              </a:rPr>
              <a:t>, Καθηγητής και Διευθυντής του Κέντρου Πολιτικής Έρευνας και Τεκμηρίωσης (ΚΕΠΕΤ) του Τμήματος Πολιτικής Επιστήμης, Αν. Διευθυντής του Κέντρου Ερευνών &amp; Μελετών (ΚΕΜΕ) του Πανεπιστημίου Κρήτης </a:t>
            </a:r>
          </a:p>
          <a:p>
            <a:r>
              <a:rPr lang="el-GR" sz="1200" b="1" dirty="0" smtClean="0">
                <a:latin typeface="Times New Roman" pitchFamily="18" charset="0"/>
                <a:cs typeface="Times New Roman" pitchFamily="18" charset="0"/>
              </a:rPr>
              <a:t>Αν. ΕΠΙΣΤΗΜΟΝΙΚΟΣ ΥΠΕΥΘΥΝΟΣ: </a:t>
            </a:r>
            <a:r>
              <a:rPr lang="el-GR" sz="1200" b="1" i="1" dirty="0" smtClean="0">
                <a:latin typeface="Times New Roman" pitchFamily="18" charset="0"/>
                <a:cs typeface="Times New Roman" pitchFamily="18" charset="0"/>
              </a:rPr>
              <a:t>Κώστας Λάβδας, </a:t>
            </a:r>
            <a:r>
              <a:rPr lang="el-GR" sz="1200" dirty="0" smtClean="0">
                <a:latin typeface="Times New Roman" pitchFamily="18" charset="0"/>
                <a:cs typeface="Times New Roman" pitchFamily="18" charset="0"/>
              </a:rPr>
              <a:t>Καθηγητής του Τμήματος Διεθνών, Ευρωπαϊκών και Περιφερειακών Σπουδών του </a:t>
            </a:r>
            <a:r>
              <a:rPr lang="el-GR" sz="1200" dirty="0" err="1" smtClean="0">
                <a:latin typeface="Times New Roman" pitchFamily="18" charset="0"/>
                <a:cs typeface="Times New Roman" pitchFamily="18" charset="0"/>
              </a:rPr>
              <a:t>Παντείου</a:t>
            </a:r>
            <a:r>
              <a:rPr lang="el-GR" sz="1200" dirty="0" smtClean="0">
                <a:latin typeface="Times New Roman" pitchFamily="18" charset="0"/>
                <a:cs typeface="Times New Roman" pitchFamily="18" charset="0"/>
              </a:rPr>
              <a:t> Πανεπιστημίου και Αν. Διευθυντής του Κέντρου Πολιτικής Έρευνας και Τεκμηρίωσης (ΚΕΠΕΤ) του Τμήματος Πολιτικής Επιστήμης του Πανεπιστημίου Κρήτης</a:t>
            </a:r>
          </a:p>
          <a:p>
            <a:r>
              <a:rPr lang="el-GR" sz="1200" b="1" dirty="0" smtClean="0">
                <a:latin typeface="Times New Roman" pitchFamily="18" charset="0"/>
                <a:cs typeface="Times New Roman" pitchFamily="18" charset="0"/>
              </a:rPr>
              <a:t>ΕΡΕΥΝΗΤΕΣ- ΕΠΙΣΤΗΜΟΝΙΚΟΙ ΣΥΝΕΡΓΑΤΕΣ </a:t>
            </a:r>
            <a:endParaRPr lang="el-GR" sz="1200" dirty="0" smtClean="0">
              <a:latin typeface="Times New Roman" pitchFamily="18" charset="0"/>
              <a:cs typeface="Times New Roman" pitchFamily="18" charset="0"/>
            </a:endParaRPr>
          </a:p>
          <a:p>
            <a:pPr lvl="0"/>
            <a:r>
              <a:rPr lang="el-GR" sz="1200" b="1" i="1" dirty="0" smtClean="0">
                <a:latin typeface="Times New Roman" pitchFamily="18" charset="0"/>
                <a:cs typeface="Times New Roman" pitchFamily="18" charset="0"/>
              </a:rPr>
              <a:t>Δημήτρης Κοτρόγιαννος</a:t>
            </a:r>
            <a:r>
              <a:rPr lang="el-GR" sz="1200" dirty="0" smtClean="0">
                <a:latin typeface="Times New Roman" pitchFamily="18" charset="0"/>
                <a:cs typeface="Times New Roman" pitchFamily="18" charset="0"/>
              </a:rPr>
              <a:t>, Καθηγητής και Διευθυντής του Κέντρου Ανθρωπίνων Δικαιωμάτων (ΚΕΑΔΙΚ) του Τμήματος Πολιτικής Επιστήμης του Πανεπιστημίου Κρήτης</a:t>
            </a:r>
          </a:p>
          <a:p>
            <a:pPr lvl="0"/>
            <a:r>
              <a:rPr lang="el-GR" sz="1200" b="1" i="1" dirty="0" smtClean="0">
                <a:latin typeface="Times New Roman" pitchFamily="18" charset="0"/>
                <a:cs typeface="Times New Roman" pitchFamily="18" charset="0"/>
              </a:rPr>
              <a:t>Πέλλα </a:t>
            </a:r>
            <a:r>
              <a:rPr lang="el-GR" sz="1200" b="1" i="1" dirty="0" err="1" smtClean="0">
                <a:latin typeface="Times New Roman" pitchFamily="18" charset="0"/>
                <a:cs typeface="Times New Roman" pitchFamily="18" charset="0"/>
              </a:rPr>
              <a:t>Καλογιανννάκη</a:t>
            </a:r>
            <a:r>
              <a:rPr lang="el-GR" sz="1200" dirty="0" smtClean="0">
                <a:latin typeface="Times New Roman" pitchFamily="18" charset="0"/>
                <a:cs typeface="Times New Roman" pitchFamily="18" charset="0"/>
              </a:rPr>
              <a:t>, Καθηγήτρια του ΠΤΔΕ του Πανεπιστημίου Κρήτης και Διευθύντρια του ΠΕΚ Κρήτης </a:t>
            </a:r>
          </a:p>
          <a:p>
            <a:pPr lvl="0"/>
            <a:r>
              <a:rPr lang="el-GR" sz="1200" b="1" i="1" dirty="0" smtClean="0">
                <a:latin typeface="Times New Roman" pitchFamily="18" charset="0"/>
                <a:cs typeface="Times New Roman" pitchFamily="18" charset="0"/>
              </a:rPr>
              <a:t>Βαγγέλης </a:t>
            </a:r>
            <a:r>
              <a:rPr lang="el-GR" sz="1200" b="1" i="1" dirty="0" err="1" smtClean="0">
                <a:latin typeface="Times New Roman" pitchFamily="18" charset="0"/>
                <a:cs typeface="Times New Roman" pitchFamily="18" charset="0"/>
              </a:rPr>
              <a:t>Τζουβελέκας</a:t>
            </a:r>
            <a:r>
              <a:rPr lang="el-GR" sz="1200" dirty="0" smtClean="0">
                <a:latin typeface="Times New Roman" pitchFamily="18" charset="0"/>
                <a:cs typeface="Times New Roman" pitchFamily="18" charset="0"/>
              </a:rPr>
              <a:t>, Καθηγητής και </a:t>
            </a:r>
            <a:r>
              <a:rPr lang="el-GR" sz="1200" dirty="0" err="1" smtClean="0">
                <a:latin typeface="Times New Roman" pitchFamily="18" charset="0"/>
                <a:cs typeface="Times New Roman" pitchFamily="18" charset="0"/>
              </a:rPr>
              <a:t>πρ</a:t>
            </a:r>
            <a:r>
              <a:rPr lang="el-GR" sz="1200" dirty="0" smtClean="0">
                <a:latin typeface="Times New Roman" pitchFamily="18" charset="0"/>
                <a:cs typeface="Times New Roman" pitchFamily="18" charset="0"/>
              </a:rPr>
              <a:t>. Πρόεδρος του Οικονομικού Τμήματος του Πανεπιστημίου Κρήτης και Υπεύθυνος της Μονάδας Ερευνών Κοινής Γνώμης του Πανεπιστημίου Κρήτης,</a:t>
            </a:r>
          </a:p>
          <a:p>
            <a:pPr lvl="0"/>
            <a:r>
              <a:rPr lang="el-GR" sz="1200" b="1" i="1" dirty="0" smtClean="0">
                <a:latin typeface="Times New Roman" pitchFamily="18" charset="0"/>
                <a:cs typeface="Times New Roman" pitchFamily="18" charset="0"/>
              </a:rPr>
              <a:t>Βασίλης Δαφέρμος</a:t>
            </a:r>
            <a:r>
              <a:rPr lang="el-GR" sz="1200" dirty="0" smtClean="0">
                <a:latin typeface="Times New Roman" pitchFamily="18" charset="0"/>
                <a:cs typeface="Times New Roman" pitchFamily="18" charset="0"/>
              </a:rPr>
              <a:t>, Καθηγητής και Διευθυντής του Εργαστηρίου Κοινωνικής Στατιστικής του Τμήματος Πολιτικής Επιστήμης του Πανεπιστημίου Κρήτης</a:t>
            </a:r>
          </a:p>
          <a:p>
            <a:pPr lvl="0"/>
            <a:r>
              <a:rPr lang="el-GR" sz="1200" b="1" i="1" dirty="0" smtClean="0">
                <a:latin typeface="Times New Roman" pitchFamily="18" charset="0"/>
                <a:cs typeface="Times New Roman" pitchFamily="18" charset="0"/>
              </a:rPr>
              <a:t>Κώστας Στεφανίδης</a:t>
            </a:r>
            <a:r>
              <a:rPr lang="el-GR" sz="1200" dirty="0" smtClean="0">
                <a:latin typeface="Times New Roman" pitchFamily="18" charset="0"/>
                <a:cs typeface="Times New Roman" pitchFamily="18" charset="0"/>
              </a:rPr>
              <a:t>,</a:t>
            </a:r>
            <a:r>
              <a:rPr lang="el-GR" sz="1200" b="1" dirty="0" smtClean="0">
                <a:latin typeface="Times New Roman" pitchFamily="18" charset="0"/>
                <a:cs typeface="Times New Roman" pitchFamily="18" charset="0"/>
              </a:rPr>
              <a:t> </a:t>
            </a:r>
            <a:r>
              <a:rPr lang="el-GR" sz="1200" dirty="0" smtClean="0">
                <a:latin typeface="Times New Roman" pitchFamily="18" charset="0"/>
                <a:cs typeface="Times New Roman" pitchFamily="18" charset="0"/>
              </a:rPr>
              <a:t>Καθηγητής του Τμήματος Επιστήμης Υπολογιστών του Πανεπιστημίου Κρήτης και </a:t>
            </a:r>
            <a:r>
              <a:rPr lang="el-GR" sz="1200" dirty="0" err="1" smtClean="0">
                <a:latin typeface="Times New Roman" pitchFamily="18" charset="0"/>
                <a:cs typeface="Times New Roman" pitchFamily="18" charset="0"/>
              </a:rPr>
              <a:t>πρ</a:t>
            </a:r>
            <a:r>
              <a:rPr lang="el-GR" sz="1200" dirty="0" smtClean="0">
                <a:latin typeface="Times New Roman" pitchFamily="18" charset="0"/>
                <a:cs typeface="Times New Roman" pitchFamily="18" charset="0"/>
              </a:rPr>
              <a:t>. Διευθυντής του Ινστιτούτου Πληροφορικής του ΙΤΕ</a:t>
            </a:r>
          </a:p>
          <a:p>
            <a:pPr lvl="0"/>
            <a:r>
              <a:rPr lang="el-GR" sz="1200" b="1" i="1" dirty="0" smtClean="0">
                <a:latin typeface="Times New Roman" pitchFamily="18" charset="0"/>
                <a:cs typeface="Times New Roman" pitchFamily="18" charset="0"/>
              </a:rPr>
              <a:t>Δημήτρης Ξενάκης</a:t>
            </a:r>
            <a:r>
              <a:rPr lang="el-GR" sz="1200" dirty="0" smtClean="0">
                <a:latin typeface="Times New Roman" pitchFamily="18" charset="0"/>
                <a:cs typeface="Times New Roman" pitchFamily="18" charset="0"/>
              </a:rPr>
              <a:t>, Καθηγητής του Τμήματος Πολιτικής Επιστήμης του Πανεπιστημίου Κρήτης</a:t>
            </a:r>
          </a:p>
          <a:p>
            <a:pPr lvl="0"/>
            <a:r>
              <a:rPr lang="el-GR" sz="1200" b="1" i="1" dirty="0" smtClean="0">
                <a:latin typeface="Times New Roman" pitchFamily="18" charset="0"/>
                <a:cs typeface="Times New Roman" pitchFamily="18" charset="0"/>
              </a:rPr>
              <a:t>Δρ Πάνος </a:t>
            </a:r>
            <a:r>
              <a:rPr lang="el-GR" sz="1200" b="1" i="1" dirty="0" err="1" smtClean="0">
                <a:latin typeface="Times New Roman" pitchFamily="18" charset="0"/>
                <a:cs typeface="Times New Roman" pitchFamily="18" charset="0"/>
              </a:rPr>
              <a:t>Λιβεράκος</a:t>
            </a:r>
            <a:r>
              <a:rPr lang="en-US" sz="1200" dirty="0" smtClean="0">
                <a:latin typeface="Times New Roman" pitchFamily="18" charset="0"/>
                <a:cs typeface="Times New Roman" pitchFamily="18" charset="0"/>
              </a:rPr>
              <a:t>, </a:t>
            </a:r>
            <a:r>
              <a:rPr lang="el-GR" sz="1200" dirty="0" smtClean="0">
                <a:latin typeface="Times New Roman" pitchFamily="18" charset="0"/>
                <a:cs typeface="Times New Roman" pitchFamily="18" charset="0"/>
              </a:rPr>
              <a:t>Δρ Πολιτικής Οικονομίας και Δημόσιας Πολιτικής του </a:t>
            </a:r>
            <a:r>
              <a:rPr lang="en-US" sz="1200" dirty="0" smtClean="0">
                <a:latin typeface="Times New Roman" pitchFamily="18" charset="0"/>
                <a:cs typeface="Times New Roman" pitchFamily="18" charset="0"/>
              </a:rPr>
              <a:t>State University of New York,  Editor-in-Chief </a:t>
            </a:r>
            <a:r>
              <a:rPr lang="el-GR" sz="1200" dirty="0" smtClean="0">
                <a:latin typeface="Times New Roman" pitchFamily="18" charset="0"/>
                <a:cs typeface="Times New Roman" pitchFamily="18" charset="0"/>
              </a:rPr>
              <a:t>του</a:t>
            </a:r>
            <a:r>
              <a:rPr lang="en-US" sz="1200" dirty="0" smtClean="0">
                <a:latin typeface="Times New Roman" pitchFamily="18" charset="0"/>
                <a:cs typeface="Times New Roman" pitchFamily="18" charset="0"/>
              </a:rPr>
              <a:t> International Journal of Civil Service Reform and Practices </a:t>
            </a:r>
            <a:r>
              <a:rPr lang="el-GR" sz="1200" dirty="0" smtClean="0">
                <a:latin typeface="Times New Roman" pitchFamily="18" charset="0"/>
                <a:cs typeface="Times New Roman" pitchFamily="18" charset="0"/>
              </a:rPr>
              <a:t>κα</a:t>
            </a:r>
            <a:r>
              <a:rPr lang="el-GR" sz="1200" b="1" dirty="0" smtClean="0">
                <a:latin typeface="Times New Roman" pitchFamily="18" charset="0"/>
                <a:cs typeface="Times New Roman" pitchFamily="18" charset="0"/>
              </a:rPr>
              <a:t>ι</a:t>
            </a:r>
            <a:r>
              <a:rPr lang="en-US" sz="1200" dirty="0" smtClean="0">
                <a:latin typeface="Times New Roman" pitchFamily="18" charset="0"/>
                <a:cs typeface="Times New Roman" pitchFamily="18" charset="0"/>
              </a:rPr>
              <a:t> Senior Expert at the UNDP  Regional Hub for Civil Service </a:t>
            </a:r>
            <a:endParaRPr lang="el-GR" sz="1200" dirty="0" smtClean="0">
              <a:latin typeface="Times New Roman" pitchFamily="18" charset="0"/>
              <a:cs typeface="Times New Roman" pitchFamily="18" charset="0"/>
            </a:endParaRPr>
          </a:p>
          <a:p>
            <a:pPr lvl="0"/>
            <a:r>
              <a:rPr lang="el-GR" sz="1200" b="1" i="1" dirty="0" smtClean="0">
                <a:latin typeface="Times New Roman" pitchFamily="18" charset="0"/>
                <a:cs typeface="Times New Roman" pitchFamily="18" charset="0"/>
              </a:rPr>
              <a:t>Δρ Μαργαρίτα </a:t>
            </a:r>
            <a:r>
              <a:rPr lang="el-GR" sz="1200" b="1" i="1" dirty="0" err="1" smtClean="0">
                <a:latin typeface="Times New Roman" pitchFamily="18" charset="0"/>
                <a:cs typeface="Times New Roman" pitchFamily="18" charset="0"/>
              </a:rPr>
              <a:t>Αντόνα</a:t>
            </a:r>
            <a:r>
              <a:rPr lang="el-GR" sz="1200" dirty="0" smtClean="0">
                <a:latin typeface="Times New Roman" pitchFamily="18" charset="0"/>
                <a:cs typeface="Times New Roman" pitchFamily="18" charset="0"/>
              </a:rPr>
              <a:t>, Διευθύντρια του Κέντρου Καθολικής Πρόσβασης και Υποστηρικτικών Τεχνολογιών του ΙΠ/ ΙΤΕ</a:t>
            </a:r>
          </a:p>
          <a:p>
            <a:pPr lvl="0"/>
            <a:r>
              <a:rPr lang="el-GR" sz="1200" b="1" i="1" dirty="0" smtClean="0">
                <a:latin typeface="Times New Roman" pitchFamily="18" charset="0"/>
                <a:cs typeface="Times New Roman" pitchFamily="18" charset="0"/>
              </a:rPr>
              <a:t>Στέλιος Τζαγκαράκης</a:t>
            </a:r>
            <a:r>
              <a:rPr lang="el-GR" sz="1200" dirty="0" smtClean="0">
                <a:latin typeface="Times New Roman" pitchFamily="18" charset="0"/>
                <a:cs typeface="Times New Roman" pitchFamily="18" charset="0"/>
              </a:rPr>
              <a:t>,  Διδάσκων και </a:t>
            </a:r>
            <a:r>
              <a:rPr lang="el-GR" sz="1200" dirty="0" err="1" smtClean="0">
                <a:latin typeface="Times New Roman" pitchFamily="18" charset="0"/>
                <a:cs typeface="Times New Roman" pitchFamily="18" charset="0"/>
              </a:rPr>
              <a:t>Μετα</a:t>
            </a:r>
            <a:r>
              <a:rPr lang="el-GR" sz="1200" dirty="0" smtClean="0">
                <a:latin typeface="Times New Roman" pitchFamily="18" charset="0"/>
                <a:cs typeface="Times New Roman" pitchFamily="18" charset="0"/>
              </a:rPr>
              <a:t>-διδακτορικός Ερευνητής του Τμήματος Πολιτικής Επιστήμης του Πανεπιστημίου Κρήτης και Ερευνητής του ΚΕΑΔΙΚ </a:t>
            </a:r>
          </a:p>
          <a:p>
            <a:pPr lvl="0"/>
            <a:r>
              <a:rPr lang="el-GR" sz="1200" b="1" i="1" dirty="0" smtClean="0">
                <a:latin typeface="Times New Roman" pitchFamily="18" charset="0"/>
                <a:cs typeface="Times New Roman" pitchFamily="18" charset="0"/>
              </a:rPr>
              <a:t>Μαρία Δρακάκη</a:t>
            </a:r>
            <a:r>
              <a:rPr lang="el-GR" sz="1200" dirty="0" smtClean="0">
                <a:latin typeface="Times New Roman" pitchFamily="18" charset="0"/>
                <a:cs typeface="Times New Roman" pitchFamily="18" charset="0"/>
              </a:rPr>
              <a:t>, Διδάκτωρ του Τμήματος Πολιτικής Επιστήμης του Πανεπιστημίου Κρήτης, Διδάσκουσα Πανεπιστημίου Πελοποννήσου και Μέλος ΣΕΠ του ΕΑΠ, Ερευνήτρια του ΚΕΠΕΤ , </a:t>
            </a:r>
          </a:p>
          <a:p>
            <a:pPr lvl="0"/>
            <a:r>
              <a:rPr lang="el-GR" sz="1200" b="1" i="1" dirty="0" smtClean="0">
                <a:latin typeface="Times New Roman" pitchFamily="18" charset="0"/>
                <a:cs typeface="Times New Roman" pitchFamily="18" charset="0"/>
              </a:rPr>
              <a:t>Μαρίνος </a:t>
            </a:r>
            <a:r>
              <a:rPr lang="el-GR" sz="1200" b="1" i="1" dirty="0" err="1" smtClean="0">
                <a:latin typeface="Times New Roman" pitchFamily="18" charset="0"/>
                <a:cs typeface="Times New Roman" pitchFamily="18" charset="0"/>
              </a:rPr>
              <a:t>Χουρδάκης</a:t>
            </a:r>
            <a:r>
              <a:rPr lang="el-GR" sz="1200" dirty="0" smtClean="0">
                <a:latin typeface="Times New Roman" pitchFamily="18" charset="0"/>
                <a:cs typeface="Times New Roman" pitchFamily="18" charset="0"/>
              </a:rPr>
              <a:t>, Πολιτικός Επιστήμονας, Διδάκτωρ του Τμήματος Πολιτικής Επιστήμης του Πανεπιστημίου Κρήτης και Ερευνητής του ΚΕΠΕΤ </a:t>
            </a:r>
          </a:p>
          <a:p>
            <a:pPr lvl="0"/>
            <a:r>
              <a:rPr lang="el-GR" sz="1200" b="1" i="1" dirty="0" smtClean="0">
                <a:latin typeface="Times New Roman" pitchFamily="18" charset="0"/>
                <a:cs typeface="Times New Roman" pitchFamily="18" charset="0"/>
              </a:rPr>
              <a:t>Αποστόλης </a:t>
            </a:r>
            <a:r>
              <a:rPr lang="el-GR" sz="1200" b="1" i="1" dirty="0" err="1" smtClean="0">
                <a:latin typeface="Times New Roman" pitchFamily="18" charset="0"/>
                <a:cs typeface="Times New Roman" pitchFamily="18" charset="0"/>
              </a:rPr>
              <a:t>Καμέκης</a:t>
            </a:r>
            <a:r>
              <a:rPr lang="el-GR" sz="1200" dirty="0" smtClean="0">
                <a:latin typeface="Times New Roman" pitchFamily="18" charset="0"/>
                <a:cs typeface="Times New Roman" pitchFamily="18" charset="0"/>
              </a:rPr>
              <a:t>, Πολιτικός Επιστήμονας, Διδάκτωρ της Ιατρικής Σχολής του Πανεπιστημίου Κρήτης και Ερευνητής του ΚΕΑΔΙΚ </a:t>
            </a:r>
          </a:p>
          <a:p>
            <a:pPr lvl="0"/>
            <a:r>
              <a:rPr lang="el-GR" sz="1200" b="1" i="1" dirty="0" smtClean="0">
                <a:latin typeface="Times New Roman" pitchFamily="18" charset="0"/>
                <a:cs typeface="Times New Roman" pitchFamily="18" charset="0"/>
              </a:rPr>
              <a:t>Ιωσήφ Κληρονόμος, </a:t>
            </a:r>
            <a:r>
              <a:rPr lang="el-GR" sz="1200" dirty="0" smtClean="0">
                <a:latin typeface="Times New Roman" pitchFamily="18" charset="0"/>
                <a:cs typeface="Times New Roman" pitchFamily="18" charset="0"/>
              </a:rPr>
              <a:t>Μέλος του τεχνικού προσωπικού του  Ινστιτούτου Πληροφορικής του ΙΤΕ</a:t>
            </a:r>
          </a:p>
          <a:p>
            <a:pPr lvl="0"/>
            <a:r>
              <a:rPr lang="el-GR" sz="1200" b="1" i="1" dirty="0" smtClean="0">
                <a:latin typeface="Times New Roman" pitchFamily="18" charset="0"/>
                <a:cs typeface="Times New Roman" pitchFamily="18" charset="0"/>
              </a:rPr>
              <a:t> Γιώργος </a:t>
            </a:r>
            <a:r>
              <a:rPr lang="el-GR" sz="1200" b="1" i="1" dirty="0" err="1" smtClean="0">
                <a:latin typeface="Times New Roman" pitchFamily="18" charset="0"/>
                <a:cs typeface="Times New Roman" pitchFamily="18" charset="0"/>
              </a:rPr>
              <a:t>Μαργέτης</a:t>
            </a:r>
            <a:r>
              <a:rPr lang="el-GR" sz="1200" b="1" i="1" dirty="0" smtClean="0">
                <a:latin typeface="Times New Roman" pitchFamily="18" charset="0"/>
                <a:cs typeface="Times New Roman" pitchFamily="18" charset="0"/>
              </a:rPr>
              <a:t>, </a:t>
            </a:r>
            <a:r>
              <a:rPr lang="el-GR" sz="1200" dirty="0" smtClean="0">
                <a:latin typeface="Times New Roman" pitchFamily="18" charset="0"/>
                <a:cs typeface="Times New Roman" pitchFamily="18" charset="0"/>
              </a:rPr>
              <a:t>Μέλος του τεχνικού προσωπικού του  Ινστιτούτου Πληροφορικής του ΙΤΕ</a:t>
            </a:r>
          </a:p>
          <a:p>
            <a:pPr lvl="0"/>
            <a:r>
              <a:rPr lang="el-GR" sz="1200" b="1" i="1" dirty="0" smtClean="0">
                <a:latin typeface="Times New Roman" pitchFamily="18" charset="0"/>
                <a:cs typeface="Times New Roman" pitchFamily="18" charset="0"/>
              </a:rPr>
              <a:t> Ελευθερία </a:t>
            </a:r>
            <a:r>
              <a:rPr lang="el-GR" sz="1200" b="1" i="1" dirty="0" err="1" smtClean="0">
                <a:latin typeface="Times New Roman" pitchFamily="18" charset="0"/>
                <a:cs typeface="Times New Roman" pitchFamily="18" charset="0"/>
              </a:rPr>
              <a:t>Αλεφαντινού</a:t>
            </a:r>
            <a:r>
              <a:rPr lang="el-GR" sz="1200" b="1" dirty="0" smtClean="0">
                <a:latin typeface="Times New Roman" pitchFamily="18" charset="0"/>
                <a:cs typeface="Times New Roman" pitchFamily="18" charset="0"/>
              </a:rPr>
              <a:t>,</a:t>
            </a:r>
            <a:r>
              <a:rPr lang="el-GR" sz="1200" dirty="0" smtClean="0">
                <a:latin typeface="Times New Roman" pitchFamily="18" charset="0"/>
                <a:cs typeface="Times New Roman" pitchFamily="18" charset="0"/>
              </a:rPr>
              <a:t> Προϊσταμένη της Γραμματείας της Συγκλήτου του Πανεπιστημίου Κρήτης, Υπ. Διδάκτωρ του Τμήματος Πολιτικής Επιστήμης του Πανεπιστημίου Κρήτης-  Διαχειρίστρια του Έργου </a:t>
            </a:r>
          </a:p>
          <a:p>
            <a:r>
              <a:rPr lang="el-GR" sz="1200" dirty="0" smtClean="0">
                <a:latin typeface="Times New Roman" pitchFamily="18" charset="0"/>
                <a:cs typeface="Times New Roman" pitchFamily="18" charset="0"/>
              </a:rPr>
              <a:t> </a:t>
            </a:r>
          </a:p>
          <a:p>
            <a:endParaRPr lang="el-GR" sz="1200" dirty="0" smtClean="0">
              <a:latin typeface="Times New Roman" pitchFamily="18" charset="0"/>
              <a:cs typeface="Times New Roman" pitchFamily="18" charset="0"/>
            </a:endParaRPr>
          </a:p>
          <a:p>
            <a:pPr marL="176213" indent="-176213" algn="just">
              <a:lnSpc>
                <a:spcPct val="114000"/>
              </a:lnSpc>
              <a:buFont typeface="Wingdings" pitchFamily="2" charset="2"/>
              <a:buChar char="§"/>
              <a:tabLst>
                <a:tab pos="352425" algn="l"/>
              </a:tabLst>
            </a:pPr>
            <a:endParaRPr lang="el-GR" sz="1200" dirty="0" smtClean="0">
              <a:latin typeface="Times New Roman" pitchFamily="18" charset="0"/>
              <a:cs typeface="Times New Roman" pitchFamily="18" charset="0"/>
            </a:endParaRPr>
          </a:p>
          <a:p>
            <a:pPr marL="0" indent="0" algn="just">
              <a:buNone/>
              <a:tabLst>
                <a:tab pos="352425" algn="l"/>
              </a:tabLst>
            </a:pPr>
            <a:endParaRPr lang="el-GR" sz="1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46612" y="0"/>
            <a:ext cx="11566358" cy="6256421"/>
          </a:xfrm>
        </p:spPr>
        <p:txBody>
          <a:bodyPr>
            <a:noAutofit/>
          </a:bodyPr>
          <a:lstStyle/>
          <a:p>
            <a:pPr algn="just">
              <a:lnSpc>
                <a:spcPct val="107000"/>
              </a:lnSpc>
              <a:spcAft>
                <a:spcPts val="0"/>
              </a:spcAft>
              <a:buNone/>
            </a:pPr>
            <a:r>
              <a:rPr lang="el-GR" sz="1400" b="1" dirty="0" smtClean="0">
                <a:latin typeface="Times New Roman" pitchFamily="18" charset="0"/>
                <a:cs typeface="Times New Roman" pitchFamily="18" charset="0"/>
              </a:rPr>
              <a:t>Ενδεικτικές Δημοσιεύσεις </a:t>
            </a:r>
          </a:p>
          <a:p>
            <a:pPr>
              <a:buNone/>
            </a:pPr>
            <a:r>
              <a:rPr lang="el-GR" sz="1400" b="1" dirty="0" smtClean="0">
                <a:latin typeface="Times New Roman" pitchFamily="18" charset="0"/>
                <a:cs typeface="Times New Roman" pitchFamily="18" charset="0"/>
              </a:rPr>
              <a:t>Ι. Βιβλίο (Πρακτικά Συνεδρίου): </a:t>
            </a:r>
          </a:p>
          <a:p>
            <a:pPr marL="176213" indent="-176213" algn="just">
              <a:lnSpc>
                <a:spcPct val="114000"/>
              </a:lnSpc>
              <a:buFont typeface="Wingdings" pitchFamily="2" charset="2"/>
              <a:buChar char="§"/>
              <a:tabLst>
                <a:tab pos="352425" algn="l"/>
              </a:tabLst>
            </a:pPr>
            <a:r>
              <a:rPr lang="el-GR" sz="1400" dirty="0" smtClean="0">
                <a:latin typeface="Times New Roman" pitchFamily="18" charset="0"/>
                <a:cs typeface="Times New Roman" pitchFamily="18" charset="0"/>
              </a:rPr>
              <a:t>Παπαδάκης, Ν. &amp; Λάβδας, Κ. (2017), </a:t>
            </a:r>
            <a:r>
              <a:rPr lang="el-GR" sz="1400" b="1" i="1" dirty="0" smtClean="0">
                <a:latin typeface="Times New Roman" pitchFamily="18" charset="0"/>
                <a:cs typeface="Times New Roman" pitchFamily="18" charset="0"/>
              </a:rPr>
              <a:t>Διακυβέρνηση, Βιωσιμότητα και Καινοτομία σε περιφερειακό επίπεδο </a:t>
            </a:r>
            <a:r>
              <a:rPr lang="el-GR" sz="1400" dirty="0" smtClean="0">
                <a:latin typeface="Times New Roman" pitchFamily="18" charset="0"/>
                <a:cs typeface="Times New Roman" pitchFamily="18" charset="0"/>
              </a:rPr>
              <a:t> (Πρακτικά Συνεδρίου). Ηράκλειο: ΚΕΠΕΤ &amp; ΚΕΑΔΙΚ Π.Κ., Περιφέρεια Κρήτης και Εκτυπωτικό Κέντρο Πανεπιστημίου Κρήτης. Διαθέσιμο και </a:t>
            </a:r>
            <a:r>
              <a:rPr lang="en-US" sz="1400" dirty="0" smtClean="0">
                <a:latin typeface="Times New Roman" pitchFamily="18" charset="0"/>
                <a:cs typeface="Times New Roman" pitchFamily="18" charset="0"/>
              </a:rPr>
              <a:t>online</a:t>
            </a:r>
            <a:r>
              <a:rPr lang="el-GR" sz="1400" dirty="0" smtClean="0">
                <a:latin typeface="Times New Roman" pitchFamily="18" charset="0"/>
                <a:cs typeface="Times New Roman" pitchFamily="18" charset="0"/>
              </a:rPr>
              <a:t> στο:  </a:t>
            </a:r>
            <a:r>
              <a:rPr lang="el-GR" sz="1400" u="sng" dirty="0" smtClean="0">
                <a:latin typeface="Times New Roman" pitchFamily="18" charset="0"/>
                <a:cs typeface="Times New Roman" pitchFamily="18" charset="0"/>
                <a:hlinkClick r:id="rId2"/>
              </a:rPr>
              <a:t>http://governance.soc.uoc.gr/wp-content/uploads/2017/10/KA4289-tomos-PraktikonSynedriou-Oct2017.pdf</a:t>
            </a:r>
            <a:endParaRPr lang="el-GR" sz="1400" dirty="0" smtClean="0">
              <a:latin typeface="Times New Roman" pitchFamily="18" charset="0"/>
              <a:cs typeface="Times New Roman" pitchFamily="18" charset="0"/>
            </a:endParaRPr>
          </a:p>
          <a:p>
            <a:pPr marL="176213" indent="-176213" algn="just">
              <a:lnSpc>
                <a:spcPct val="114000"/>
              </a:lnSpc>
              <a:buNone/>
              <a:tabLst>
                <a:tab pos="352425" algn="l"/>
              </a:tabLst>
            </a:pPr>
            <a:r>
              <a:rPr lang="el-GR" sz="1400" b="1" dirty="0" smtClean="0">
                <a:latin typeface="Times New Roman" pitchFamily="18" charset="0"/>
                <a:cs typeface="Times New Roman" pitchFamily="18" charset="0"/>
              </a:rPr>
              <a:t>ΙΙ. Δημοσιεύσεις σε επιστημονικά περιοδικά </a:t>
            </a:r>
          </a:p>
          <a:p>
            <a:r>
              <a:rPr lang="en-US" sz="1400" dirty="0" smtClean="0">
                <a:latin typeface="Times New Roman" pitchFamily="18" charset="0"/>
                <a:cs typeface="Times New Roman" pitchFamily="18" charset="0"/>
              </a:rPr>
              <a:t>Papadakis, N., Drakaki M., </a:t>
            </a:r>
            <a:r>
              <a:rPr lang="en-US" sz="1400" dirty="0" err="1" smtClean="0">
                <a:latin typeface="Times New Roman" pitchFamily="18" charset="0"/>
                <a:cs typeface="Times New Roman" pitchFamily="18" charset="0"/>
              </a:rPr>
              <a:t>Tzagkarakis</a:t>
            </a:r>
            <a:r>
              <a:rPr lang="en-US" sz="1400" dirty="0" smtClean="0">
                <a:latin typeface="Times New Roman" pitchFamily="18" charset="0"/>
                <a:cs typeface="Times New Roman" pitchFamily="18" charset="0"/>
              </a:rPr>
              <a:t> St., </a:t>
            </a:r>
            <a:r>
              <a:rPr lang="en-US" sz="1400" dirty="0" err="1" smtClean="0">
                <a:latin typeface="Times New Roman" pitchFamily="18" charset="0"/>
                <a:cs typeface="Times New Roman" pitchFamily="18" charset="0"/>
              </a:rPr>
              <a:t>Kamekis</a:t>
            </a:r>
            <a:r>
              <a:rPr lang="en-US" sz="1400" dirty="0" smtClean="0">
                <a:latin typeface="Times New Roman" pitchFamily="18" charset="0"/>
                <a:cs typeface="Times New Roman" pitchFamily="18" charset="0"/>
              </a:rPr>
              <a:t> A., Kotroyannos D.,  </a:t>
            </a:r>
            <a:r>
              <a:rPr lang="en-US" sz="1400" dirty="0" err="1" smtClean="0">
                <a:latin typeface="Times New Roman" pitchFamily="18" charset="0"/>
                <a:cs typeface="Times New Roman" pitchFamily="18" charset="0"/>
              </a:rPr>
              <a:t>Kalogiannakis</a:t>
            </a:r>
            <a:r>
              <a:rPr lang="en-US" sz="1400" dirty="0" smtClean="0">
                <a:latin typeface="Times New Roman" pitchFamily="18" charset="0"/>
                <a:cs typeface="Times New Roman" pitchFamily="18" charset="0"/>
              </a:rPr>
              <a:t> P., </a:t>
            </a:r>
            <a:r>
              <a:rPr lang="en-US" sz="1400" dirty="0" err="1" smtClean="0">
                <a:latin typeface="Times New Roman" pitchFamily="18" charset="0"/>
                <a:cs typeface="Times New Roman" pitchFamily="18" charset="0"/>
              </a:rPr>
              <a:t>Lavdas</a:t>
            </a:r>
            <a:r>
              <a:rPr lang="en-US" sz="1400" dirty="0" smtClean="0">
                <a:latin typeface="Times New Roman" pitchFamily="18" charset="0"/>
                <a:cs typeface="Times New Roman" pitchFamily="18" charset="0"/>
              </a:rPr>
              <a:t> K.</a:t>
            </a: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(2020), Governance, Sustainability and HRD at the Regional Level: The Case of the University Training Programme for Local Government Executives in the Region of Crete, in </a:t>
            </a:r>
            <a:r>
              <a:rPr lang="en-US" sz="1400" i="1" dirty="0" smtClean="0">
                <a:latin typeface="Times New Roman" pitchFamily="18" charset="0"/>
                <a:cs typeface="Times New Roman" pitchFamily="18" charset="0"/>
              </a:rPr>
              <a:t>Academia</a:t>
            </a:r>
            <a:r>
              <a:rPr lang="en-US" sz="1400" dirty="0" smtClean="0">
                <a:latin typeface="Times New Roman" pitchFamily="18" charset="0"/>
                <a:cs typeface="Times New Roman" pitchFamily="18" charset="0"/>
              </a:rPr>
              <a:t>, no. 18 January 2020, pp. 167- 198, DOI   </a:t>
            </a:r>
            <a:r>
              <a:rPr lang="en-US" sz="1400" u="sng" dirty="0" smtClean="0">
                <a:latin typeface="Times New Roman" pitchFamily="18" charset="0"/>
                <a:cs typeface="Times New Roman" pitchFamily="18" charset="0"/>
                <a:hlinkClick r:id="rId3"/>
              </a:rPr>
              <a:t>https://doi.org/10.26220/aca.3221</a:t>
            </a:r>
            <a:r>
              <a:rPr lang="en-US" sz="1400" dirty="0" smtClean="0">
                <a:latin typeface="Times New Roman" pitchFamily="18" charset="0"/>
                <a:cs typeface="Times New Roman" pitchFamily="18" charset="0"/>
              </a:rPr>
              <a:t>, Available at: </a:t>
            </a:r>
            <a:r>
              <a:rPr lang="en-US" sz="1400" u="sng" dirty="0" smtClean="0">
                <a:latin typeface="Times New Roman" pitchFamily="18" charset="0"/>
                <a:cs typeface="Times New Roman" pitchFamily="18" charset="0"/>
                <a:hlinkClick r:id="rId4"/>
              </a:rPr>
              <a:t>https://academia.lis.upatras.gr/academia/article/view/3221</a:t>
            </a:r>
            <a:endParaRPr lang="el-GR"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Papadakis, N., </a:t>
            </a:r>
            <a:r>
              <a:rPr lang="en-US" sz="1400" dirty="0" err="1" smtClean="0">
                <a:latin typeface="Times New Roman" pitchFamily="18" charset="0"/>
                <a:cs typeface="Times New Roman" pitchFamily="18" charset="0"/>
              </a:rPr>
              <a:t>Lavdas</a:t>
            </a:r>
            <a:r>
              <a:rPr lang="en-US" sz="1400" dirty="0" smtClean="0">
                <a:latin typeface="Times New Roman" pitchFamily="18" charset="0"/>
                <a:cs typeface="Times New Roman" pitchFamily="18" charset="0"/>
              </a:rPr>
              <a:t>, K., Kotroyannos, D., </a:t>
            </a:r>
            <a:r>
              <a:rPr lang="en-US" sz="1400" dirty="0" err="1" smtClean="0">
                <a:latin typeface="Times New Roman" pitchFamily="18" charset="0"/>
                <a:cs typeface="Times New Roman" pitchFamily="18" charset="0"/>
              </a:rPr>
              <a:t>Tzagkarakis</a:t>
            </a:r>
            <a:r>
              <a:rPr lang="en-US" sz="1400" dirty="0" smtClean="0">
                <a:latin typeface="Times New Roman" pitchFamily="18" charset="0"/>
                <a:cs typeface="Times New Roman" pitchFamily="18" charset="0"/>
              </a:rPr>
              <a:t>, St., </a:t>
            </a:r>
            <a:r>
              <a:rPr lang="en-US" sz="1400" dirty="0" err="1" smtClean="0">
                <a:latin typeface="Times New Roman" pitchFamily="18" charset="0"/>
                <a:cs typeface="Times New Roman" pitchFamily="18" charset="0"/>
              </a:rPr>
              <a:t>Kamekis</a:t>
            </a:r>
            <a:r>
              <a:rPr lang="en-US" sz="1400" dirty="0" smtClean="0">
                <a:latin typeface="Times New Roman" pitchFamily="18" charset="0"/>
                <a:cs typeface="Times New Roman" pitchFamily="18" charset="0"/>
              </a:rPr>
              <a:t>, A., Drakaki, M. (2018), Regional Governance and Sustainability: Research towards evidence- based policy making, at the Region of Crete, in </a:t>
            </a:r>
            <a:r>
              <a:rPr lang="en-US" sz="1400" i="1" dirty="0" smtClean="0">
                <a:latin typeface="Times New Roman" pitchFamily="18" charset="0"/>
                <a:cs typeface="Times New Roman" pitchFamily="18" charset="0"/>
              </a:rPr>
              <a:t>Advances in Social Sciences Research Journal [ASSRJ], </a:t>
            </a:r>
            <a:r>
              <a:rPr lang="en-US" sz="1400" dirty="0" smtClean="0">
                <a:latin typeface="Times New Roman" pitchFamily="18" charset="0"/>
                <a:cs typeface="Times New Roman" pitchFamily="18" charset="0"/>
              </a:rPr>
              <a:t>Vol. 5 No. 8,  August 2018, pp. 280- 293. DOI: </a:t>
            </a:r>
            <a:r>
              <a:rPr lang="en-US" sz="1400" u="sng" dirty="0" smtClean="0">
                <a:latin typeface="Times New Roman" pitchFamily="18" charset="0"/>
                <a:cs typeface="Times New Roman" pitchFamily="18" charset="0"/>
                <a:hlinkClick r:id="rId5"/>
              </a:rPr>
              <a:t>https://doi.org/10.14738/assrj.58.4914</a:t>
            </a:r>
            <a:r>
              <a:rPr lang="el-GR"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Available at: </a:t>
            </a:r>
            <a:r>
              <a:rPr lang="en-US" sz="1400" u="sng" dirty="0" smtClean="0">
                <a:latin typeface="Times New Roman" pitchFamily="18" charset="0"/>
                <a:cs typeface="Times New Roman" pitchFamily="18" charset="0"/>
                <a:hlinkClick r:id="rId6"/>
              </a:rPr>
              <a:t>https://journals.scholarpublishing.org/index.php/ASSRJ/article/view/4914</a:t>
            </a:r>
            <a:endParaRPr lang="el-GR"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Papadakis, N. &amp; </a:t>
            </a:r>
            <a:r>
              <a:rPr lang="en-US" sz="1400" dirty="0" err="1" smtClean="0">
                <a:latin typeface="Times New Roman" pitchFamily="18" charset="0"/>
                <a:cs typeface="Times New Roman" pitchFamily="18" charset="0"/>
              </a:rPr>
              <a:t>Plimakis</a:t>
            </a:r>
            <a:r>
              <a:rPr lang="en-US" sz="1400" dirty="0" smtClean="0">
                <a:latin typeface="Times New Roman" pitchFamily="18" charset="0"/>
                <a:cs typeface="Times New Roman" pitchFamily="18" charset="0"/>
              </a:rPr>
              <a:t>, S.</a:t>
            </a: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(2017), Governance Innovation and Social Services Provision in Greece: Towards a New Policy Paradigm?, in</a:t>
            </a:r>
            <a:r>
              <a:rPr lang="en-US" sz="1400" b="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Advances in Social Sciences Research Journal [ASSRJ], </a:t>
            </a:r>
            <a:r>
              <a:rPr lang="en-US" sz="1400" dirty="0" smtClean="0">
                <a:latin typeface="Times New Roman" pitchFamily="18" charset="0"/>
                <a:cs typeface="Times New Roman" pitchFamily="18" charset="0"/>
              </a:rPr>
              <a:t>Volume 4, no 25, Dec 2017, pp. 176-194. DOI: </a:t>
            </a:r>
            <a:r>
              <a:rPr lang="en-US" sz="1400" u="sng" dirty="0" smtClean="0">
                <a:latin typeface="Times New Roman" pitchFamily="18" charset="0"/>
                <a:cs typeface="Times New Roman" pitchFamily="18" charset="0"/>
                <a:hlinkClick r:id="rId7"/>
              </a:rPr>
              <a:t>https://doi.org/10.14738/assrj.425.4034</a:t>
            </a:r>
            <a:r>
              <a:rPr lang="el-GR"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Available at: </a:t>
            </a:r>
            <a:r>
              <a:rPr lang="el-GR" sz="1400" dirty="0" smtClean="0">
                <a:latin typeface="Times New Roman" pitchFamily="18" charset="0"/>
                <a:cs typeface="Times New Roman" pitchFamily="18" charset="0"/>
              </a:rPr>
              <a:t> </a:t>
            </a:r>
            <a:r>
              <a:rPr lang="en-US" sz="1400" u="sng" dirty="0" smtClean="0">
                <a:latin typeface="Times New Roman" pitchFamily="18" charset="0"/>
                <a:cs typeface="Times New Roman" pitchFamily="18" charset="0"/>
                <a:hlinkClick r:id="rId8"/>
              </a:rPr>
              <a:t>https://journals.scholarpublishing.org/index.php/ASSRJ/article/view/4034</a:t>
            </a:r>
            <a:endParaRPr lang="el-GR" sz="1400" dirty="0" smtClean="0">
              <a:latin typeface="Times New Roman" pitchFamily="18" charset="0"/>
              <a:cs typeface="Times New Roman" pitchFamily="18" charset="0"/>
            </a:endParaRPr>
          </a:p>
          <a:p>
            <a:pPr marL="0" indent="0" algn="just">
              <a:buNone/>
              <a:tabLst>
                <a:tab pos="352425" algn="l"/>
              </a:tabLst>
            </a:pPr>
            <a:r>
              <a:rPr lang="el-GR" sz="1400" b="1" dirty="0" smtClean="0">
                <a:latin typeface="Times New Roman" pitchFamily="18" charset="0"/>
                <a:cs typeface="Times New Roman" pitchFamily="18" charset="0"/>
              </a:rPr>
              <a:t>ΙΙ. Κεφάλαια σε Συλλογικούς Τόμους και Πρακτικά Συνεδρίων </a:t>
            </a:r>
          </a:p>
          <a:p>
            <a:pPr marL="0" indent="0" algn="just">
              <a:buFont typeface="Wingdings" pitchFamily="2" charset="2"/>
              <a:buChar char="§"/>
              <a:tabLst>
                <a:tab pos="352425" algn="l"/>
              </a:tabLst>
            </a:pPr>
            <a:r>
              <a:rPr lang="el-GR" sz="1400" b="1"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Drakaki M., </a:t>
            </a:r>
            <a:r>
              <a:rPr lang="en-GB" sz="1400" dirty="0" err="1" smtClean="0">
                <a:latin typeface="Times New Roman" pitchFamily="18" charset="0"/>
                <a:cs typeface="Times New Roman" pitchFamily="18" charset="0"/>
              </a:rPr>
              <a:t>Tzagkarakis</a:t>
            </a:r>
            <a:r>
              <a:rPr lang="en-GB" sz="1400" dirty="0" smtClean="0">
                <a:latin typeface="Times New Roman" pitchFamily="18" charset="0"/>
                <a:cs typeface="Times New Roman" pitchFamily="18" charset="0"/>
              </a:rPr>
              <a:t> St., </a:t>
            </a:r>
            <a:r>
              <a:rPr lang="en-GB" sz="1400" dirty="0" err="1" smtClean="0">
                <a:latin typeface="Times New Roman" pitchFamily="18" charset="0"/>
                <a:cs typeface="Times New Roman" pitchFamily="18" charset="0"/>
              </a:rPr>
              <a:t>Kamekis</a:t>
            </a:r>
            <a:r>
              <a:rPr lang="en-GB" sz="1400" dirty="0" smtClean="0">
                <a:latin typeface="Times New Roman" pitchFamily="18" charset="0"/>
                <a:cs typeface="Times New Roman" pitchFamily="18" charset="0"/>
              </a:rPr>
              <a:t> A., Kotroyannos D., </a:t>
            </a:r>
            <a:r>
              <a:rPr lang="en-GB" sz="1400" dirty="0" err="1" smtClean="0">
                <a:latin typeface="Times New Roman" pitchFamily="18" charset="0"/>
                <a:cs typeface="Times New Roman" pitchFamily="18" charset="0"/>
              </a:rPr>
              <a:t>Lavdas</a:t>
            </a:r>
            <a:r>
              <a:rPr lang="en-GB" sz="1400" dirty="0" smtClean="0">
                <a:latin typeface="Times New Roman" pitchFamily="18" charset="0"/>
                <a:cs typeface="Times New Roman" pitchFamily="18" charset="0"/>
              </a:rPr>
              <a:t> K., Papadakis N. (2021), </a:t>
            </a:r>
            <a:r>
              <a:rPr lang="en-US" sz="1400" dirty="0" smtClean="0">
                <a:latin typeface="Times New Roman" pitchFamily="18" charset="0"/>
                <a:cs typeface="Times New Roman" pitchFamily="18" charset="0"/>
              </a:rPr>
              <a:t>“</a:t>
            </a:r>
            <a:r>
              <a:rPr lang="en-GB" sz="1400" dirty="0" smtClean="0">
                <a:latin typeface="Times New Roman" pitchFamily="18" charset="0"/>
                <a:cs typeface="Times New Roman" pitchFamily="18" charset="0"/>
              </a:rPr>
              <a:t>Regional Governance and Modularized Training-Reskilling Towards Policy Improvement: The Case of the Research Project “Governance, Sustainability and Regional Innovation”, in</a:t>
            </a:r>
            <a:r>
              <a:rPr lang="en-GB" sz="1400" b="1"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St. </a:t>
            </a:r>
            <a:r>
              <a:rPr lang="en-GB" sz="1400" dirty="0" err="1" smtClean="0">
                <a:latin typeface="Times New Roman" pitchFamily="18" charset="0"/>
                <a:cs typeface="Times New Roman" pitchFamily="18" charset="0"/>
              </a:rPr>
              <a:t>Tzagkarakis</a:t>
            </a:r>
            <a:r>
              <a:rPr lang="en-GB" sz="1400" dirty="0" smtClean="0">
                <a:latin typeface="Times New Roman" pitchFamily="18" charset="0"/>
                <a:cs typeface="Times New Roman" pitchFamily="18" charset="0"/>
              </a:rPr>
              <a:t>, S. </a:t>
            </a:r>
            <a:r>
              <a:rPr lang="en-GB" sz="1400" dirty="0" err="1" smtClean="0">
                <a:latin typeface="Times New Roman" pitchFamily="18" charset="0"/>
                <a:cs typeface="Times New Roman" pitchFamily="18" charset="0"/>
              </a:rPr>
              <a:t>Sidiropoulos</a:t>
            </a:r>
            <a:r>
              <a:rPr lang="en-GB" sz="1400" dirty="0" smtClean="0">
                <a:latin typeface="Times New Roman" pitchFamily="18" charset="0"/>
                <a:cs typeface="Times New Roman" pitchFamily="18" charset="0"/>
              </a:rPr>
              <a:t>, D. </a:t>
            </a:r>
            <a:r>
              <a:rPr lang="en-GB" sz="1400" dirty="0" err="1" smtClean="0">
                <a:latin typeface="Times New Roman" pitchFamily="18" charset="0"/>
                <a:cs typeface="Times New Roman" pitchFamily="18" charset="0"/>
              </a:rPr>
              <a:t>Kritas</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eds</a:t>
            </a:r>
            <a:r>
              <a:rPr lang="en-GB" sz="1400" dirty="0" smtClean="0">
                <a:latin typeface="Times New Roman" pitchFamily="18" charset="0"/>
                <a:cs typeface="Times New Roman" pitchFamily="18" charset="0"/>
              </a:rPr>
              <a:t>),</a:t>
            </a:r>
            <a:r>
              <a:rPr lang="en-GB" sz="1400" b="1" dirty="0" smtClean="0">
                <a:latin typeface="Times New Roman" pitchFamily="18" charset="0"/>
                <a:cs typeface="Times New Roman" pitchFamily="18" charset="0"/>
              </a:rPr>
              <a:t> “</a:t>
            </a:r>
            <a:r>
              <a:rPr lang="en-GB" sz="1400" i="1" dirty="0" smtClean="0">
                <a:latin typeface="Times New Roman" pitchFamily="18" charset="0"/>
                <a:cs typeface="Times New Roman" pitchFamily="18" charset="0"/>
              </a:rPr>
              <a:t>Europe at the Crossroads: Leadership, Challenges and State of Play” (</a:t>
            </a:r>
            <a:r>
              <a:rPr lang="en-GB" sz="1400" i="1" dirty="0" err="1" smtClean="0">
                <a:latin typeface="Times New Roman" pitchFamily="18" charset="0"/>
                <a:cs typeface="Times New Roman" pitchFamily="18" charset="0"/>
              </a:rPr>
              <a:t>HAPSc</a:t>
            </a:r>
            <a:r>
              <a:rPr lang="en-GB" sz="1400" i="1" dirty="0" smtClean="0">
                <a:latin typeface="Times New Roman" pitchFamily="18" charset="0"/>
                <a:cs typeface="Times New Roman" pitchFamily="18" charset="0"/>
              </a:rPr>
              <a:t> 1</a:t>
            </a:r>
            <a:r>
              <a:rPr lang="en-GB" sz="1400" i="1" baseline="30000" dirty="0" smtClean="0">
                <a:latin typeface="Times New Roman" pitchFamily="18" charset="0"/>
                <a:cs typeface="Times New Roman" pitchFamily="18" charset="0"/>
              </a:rPr>
              <a:t>st</a:t>
            </a:r>
            <a:r>
              <a:rPr lang="en-GB" sz="1400" i="1" dirty="0" smtClean="0">
                <a:latin typeface="Times New Roman" pitchFamily="18" charset="0"/>
                <a:cs typeface="Times New Roman" pitchFamily="18" charset="0"/>
              </a:rPr>
              <a:t> “POLITEIA International Conference Proceedings)</a:t>
            </a:r>
            <a:r>
              <a:rPr lang="en-GB" sz="1400" dirty="0" smtClean="0">
                <a:latin typeface="Times New Roman" pitchFamily="18" charset="0"/>
                <a:cs typeface="Times New Roman" pitchFamily="18" charset="0"/>
              </a:rPr>
              <a:t>. Athens: </a:t>
            </a:r>
            <a:r>
              <a:rPr lang="en-US" sz="1400" dirty="0" smtClean="0">
                <a:latin typeface="Times New Roman" pitchFamily="18" charset="0"/>
                <a:cs typeface="Times New Roman" pitchFamily="18" charset="0"/>
              </a:rPr>
              <a:t>Hellenic Association of Political Scientists (</a:t>
            </a:r>
            <a:r>
              <a:rPr lang="en-GB" sz="1400" dirty="0" err="1" smtClean="0">
                <a:latin typeface="Times New Roman" pitchFamily="18" charset="0"/>
                <a:cs typeface="Times New Roman" pitchFamily="18" charset="0"/>
              </a:rPr>
              <a:t>HAPSc</a:t>
            </a:r>
            <a:r>
              <a:rPr lang="en-GB" sz="1400" dirty="0" smtClean="0">
                <a:latin typeface="Times New Roman" pitchFamily="18" charset="0"/>
                <a:cs typeface="Times New Roman" pitchFamily="18" charset="0"/>
              </a:rPr>
              <a:t>), pp. 311-321.</a:t>
            </a:r>
            <a:endParaRPr lang="el-GR" sz="1400" dirty="0" smtClean="0">
              <a:latin typeface="Times New Roman" pitchFamily="18" charset="0"/>
              <a:cs typeface="Times New Roman" pitchFamily="18" charset="0"/>
            </a:endParaRPr>
          </a:p>
          <a:p>
            <a:pPr marL="0" lvl="0" indent="0" algn="just">
              <a:buFont typeface="Wingdings" pitchFamily="2" charset="2"/>
              <a:buChar char="§"/>
              <a:tabLst>
                <a:tab pos="352425" algn="l"/>
              </a:tabLst>
            </a:pPr>
            <a:r>
              <a:rPr lang="el-GR" sz="1400" dirty="0" smtClean="0">
                <a:latin typeface="Times New Roman" pitchFamily="18" charset="0"/>
                <a:cs typeface="Times New Roman" pitchFamily="18" charset="0"/>
              </a:rPr>
              <a:t>Παπαδάκης Ν.</a:t>
            </a:r>
            <a:r>
              <a:rPr lang="el-GR" sz="1400" b="1"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Δρακάκη Μ., Τζαγκαράκης Στ., Κοτρόγιαννος Δ., Λάβδας Κ. (2020),</a:t>
            </a:r>
            <a:r>
              <a:rPr lang="el-GR" sz="1400" b="1"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«Ποιοτική Έρευνα και Διάγνωση Αναγκών για την Επιμόρφωση-Ανάπτυξη Ανθρώπινου Δυναμικού στην Τοπική Αυτοδιοίκηση: Η Περίπτωση του Επιμορφωτικού Προγράμματος του Έργου “Διακυβέρνηση, Βιωσιμότητα και Περιφερειακή Καινοτομία” στην Κρήτη», στο</a:t>
            </a:r>
            <a:r>
              <a:rPr lang="el-GR" sz="1400" b="1"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Λ. Γώγου, Ε. </a:t>
            </a:r>
            <a:r>
              <a:rPr lang="el-GR" sz="1400" dirty="0" err="1" smtClean="0">
                <a:latin typeface="Times New Roman" pitchFamily="18" charset="0"/>
                <a:cs typeface="Times New Roman" pitchFamily="18" charset="0"/>
              </a:rPr>
              <a:t>Καλεράντε</a:t>
            </a:r>
            <a:r>
              <a:rPr lang="el-GR" sz="1400" dirty="0" smtClean="0">
                <a:latin typeface="Times New Roman" pitchFamily="18" charset="0"/>
                <a:cs typeface="Times New Roman" pitchFamily="18" charset="0"/>
              </a:rPr>
              <a:t>, Θ. </a:t>
            </a:r>
            <a:r>
              <a:rPr lang="el-GR" sz="1400" dirty="0" err="1" smtClean="0">
                <a:latin typeface="Times New Roman" pitchFamily="18" charset="0"/>
                <a:cs typeface="Times New Roman" pitchFamily="18" charset="0"/>
              </a:rPr>
              <a:t>Ελευθεράκης</a:t>
            </a:r>
            <a:r>
              <a:rPr lang="el-GR" sz="1400" dirty="0" smtClean="0">
                <a:latin typeface="Times New Roman" pitchFamily="18" charset="0"/>
                <a:cs typeface="Times New Roman" pitchFamily="18" charset="0"/>
              </a:rPr>
              <a:t>, Γ. </a:t>
            </a:r>
            <a:r>
              <a:rPr lang="el-GR" sz="1400" dirty="0" err="1" smtClean="0">
                <a:latin typeface="Times New Roman" pitchFamily="18" charset="0"/>
                <a:cs typeface="Times New Roman" pitchFamily="18" charset="0"/>
              </a:rPr>
              <a:t>Κουστουράκης</a:t>
            </a:r>
            <a:r>
              <a:rPr lang="el-GR" sz="1400" dirty="0" smtClean="0">
                <a:latin typeface="Times New Roman" pitchFamily="18" charset="0"/>
                <a:cs typeface="Times New Roman" pitchFamily="18" charset="0"/>
              </a:rPr>
              <a:t>, Π. </a:t>
            </a:r>
            <a:r>
              <a:rPr lang="el-GR" sz="1400" dirty="0" err="1" smtClean="0">
                <a:latin typeface="Times New Roman" pitchFamily="18" charset="0"/>
                <a:cs typeface="Times New Roman" pitchFamily="18" charset="0"/>
              </a:rPr>
              <a:t>Γιαβρίμης</a:t>
            </a:r>
            <a:r>
              <a:rPr lang="el-GR" sz="1400" dirty="0" smtClean="0">
                <a:latin typeface="Times New Roman" pitchFamily="18" charset="0"/>
                <a:cs typeface="Times New Roman" pitchFamily="18" charset="0"/>
              </a:rPr>
              <a:t>, Σ. Νικολάου (</a:t>
            </a:r>
            <a:r>
              <a:rPr lang="el-GR" sz="1400" dirty="0" err="1" smtClean="0">
                <a:latin typeface="Times New Roman" pitchFamily="18" charset="0"/>
                <a:cs typeface="Times New Roman" pitchFamily="18" charset="0"/>
              </a:rPr>
              <a:t>επιμ</a:t>
            </a:r>
            <a:r>
              <a:rPr lang="el-GR" sz="1400" dirty="0" smtClean="0">
                <a:latin typeface="Times New Roman" pitchFamily="18" charset="0"/>
                <a:cs typeface="Times New Roman" pitchFamily="18" charset="0"/>
              </a:rPr>
              <a:t>.), </a:t>
            </a:r>
            <a:r>
              <a:rPr lang="el-GR" sz="1400" i="1" dirty="0" smtClean="0">
                <a:latin typeface="Times New Roman" pitchFamily="18" charset="0"/>
                <a:cs typeface="Times New Roman" pitchFamily="18" charset="0"/>
              </a:rPr>
              <a:t>Ποιοτικές μέθοδοι στην Εκπαίδευση: θεωρητικοί προβληματισμοί και πρακτικές εφαρμογές</a:t>
            </a:r>
            <a:r>
              <a:rPr lang="el-GR" sz="1400" dirty="0" smtClean="0">
                <a:latin typeface="Times New Roman" pitchFamily="18" charset="0"/>
                <a:cs typeface="Times New Roman" pitchFamily="18" charset="0"/>
              </a:rPr>
              <a:t>. Αθήνα: </a:t>
            </a:r>
            <a:r>
              <a:rPr lang="el-GR" sz="1400" dirty="0" err="1" smtClean="0">
                <a:latin typeface="Times New Roman" pitchFamily="18" charset="0"/>
                <a:cs typeface="Times New Roman" pitchFamily="18" charset="0"/>
              </a:rPr>
              <a:t>εκδ</a:t>
            </a:r>
            <a:r>
              <a:rPr lang="el-GR" sz="1400" dirty="0" smtClean="0">
                <a:latin typeface="Times New Roman" pitchFamily="18" charset="0"/>
                <a:cs typeface="Times New Roman" pitchFamily="18" charset="0"/>
              </a:rPr>
              <a:t>. Γρηγόρης, </a:t>
            </a:r>
            <a:r>
              <a:rPr lang="el-GR" sz="1400" dirty="0" err="1" smtClean="0">
                <a:latin typeface="Times New Roman" pitchFamily="18" charset="0"/>
                <a:cs typeface="Times New Roman" pitchFamily="18" charset="0"/>
              </a:rPr>
              <a:t>σσ</a:t>
            </a:r>
            <a:r>
              <a:rPr lang="el-GR" sz="1400" dirty="0" smtClean="0">
                <a:latin typeface="Times New Roman" pitchFamily="18" charset="0"/>
                <a:cs typeface="Times New Roman" pitchFamily="18" charset="0"/>
              </a:rPr>
              <a:t>. 56-93.  </a:t>
            </a:r>
          </a:p>
          <a:p>
            <a:pPr marL="0" indent="0" algn="just">
              <a:buFont typeface="Wingdings" pitchFamily="2" charset="2"/>
              <a:buChar char="§"/>
              <a:tabLst>
                <a:tab pos="352425" algn="l"/>
              </a:tabLst>
            </a:pPr>
            <a:endParaRPr lang="el-GR" sz="1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566358" cy="6522720"/>
          </a:xfrm>
        </p:spPr>
        <p:txBody>
          <a:bodyPr>
            <a:noAutofit/>
          </a:bodyPr>
          <a:lstStyle/>
          <a:p>
            <a:pPr marL="0" indent="0" algn="ctr">
              <a:buNone/>
            </a:pPr>
            <a:endParaRPr lang="el-GR" sz="22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endParaRPr lang="el-GR" sz="2400" b="1" u="sng" dirty="0" smtClean="0">
              <a:latin typeface="Times New Roman" pitchFamily="18" charset="0"/>
              <a:cs typeface="Times New Roman" pitchFamily="18" charset="0"/>
            </a:endParaRPr>
          </a:p>
          <a:p>
            <a:pPr marL="0" indent="0" algn="ctr">
              <a:buNone/>
            </a:pPr>
            <a:endParaRPr lang="el-GR" sz="2400" b="1" u="sng" dirty="0">
              <a:latin typeface="Times New Roman" pitchFamily="18" charset="0"/>
              <a:cs typeface="Times New Roman" pitchFamily="18" charset="0"/>
            </a:endParaRPr>
          </a:p>
          <a:p>
            <a:pPr marL="0" indent="0" algn="ctr">
              <a:buNone/>
            </a:pPr>
            <a:r>
              <a:rPr lang="el-GR" sz="2300" b="1" u="sng" dirty="0" smtClean="0">
                <a:latin typeface="Times New Roman" pitchFamily="18" charset="0"/>
                <a:cs typeface="Times New Roman" pitchFamily="18" charset="0"/>
              </a:rPr>
              <a:t>ΜΕΡΟΣ ΙΙ</a:t>
            </a:r>
          </a:p>
          <a:p>
            <a:pPr marL="0" indent="0" algn="ctr">
              <a:buNone/>
            </a:pPr>
            <a:endParaRPr lang="el-GR" sz="2200" b="1" u="sng" dirty="0">
              <a:latin typeface="Times New Roman" pitchFamily="18" charset="0"/>
              <a:cs typeface="Times New Roman" pitchFamily="18" charset="0"/>
            </a:endParaRPr>
          </a:p>
          <a:p>
            <a:pPr marL="0" indent="0" algn="ctr">
              <a:buNone/>
            </a:pPr>
            <a:r>
              <a:rPr lang="el-GR" sz="2200" b="1" dirty="0" smtClean="0">
                <a:latin typeface="Times New Roman" pitchFamily="18" charset="0"/>
                <a:cs typeface="Times New Roman" pitchFamily="18" charset="0"/>
              </a:rPr>
              <a:t>Η Μεθοδολογική Στρατηγική του Έργου</a:t>
            </a:r>
            <a:endParaRPr lang="el-GR" sz="2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14</a:t>
            </a:fld>
            <a:endParaRPr lang="el-GR">
              <a:solidFill>
                <a:prstClr val="black">
                  <a:tint val="75000"/>
                </a:prstClr>
              </a:solidFill>
            </a:endParaRPr>
          </a:p>
        </p:txBody>
      </p:sp>
    </p:spTree>
    <p:extLst>
      <p:ext uri="{BB962C8B-B14F-4D97-AF65-F5344CB8AC3E}">
        <p14:creationId xmlns:p14="http://schemas.microsoft.com/office/powerpoint/2010/main" xmlns="" val="157116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6724" y="282491"/>
            <a:ext cx="11566358" cy="6256421"/>
          </a:xfrm>
        </p:spPr>
        <p:txBody>
          <a:bodyPr>
            <a:noAutofit/>
          </a:bodyPr>
          <a:lstStyle/>
          <a:p>
            <a:pPr algn="just">
              <a:buNone/>
            </a:pPr>
            <a:r>
              <a:rPr lang="el-GR" sz="1900" b="1" dirty="0" smtClean="0">
                <a:latin typeface="Times New Roman" pitchFamily="18" charset="0"/>
                <a:cs typeface="Times New Roman" pitchFamily="18" charset="0"/>
              </a:rPr>
              <a:t>2. </a:t>
            </a:r>
            <a:r>
              <a:rPr lang="el-GR" sz="1900" b="1" u="sng" dirty="0" smtClean="0">
                <a:latin typeface="Times New Roman" pitchFamily="18" charset="0"/>
                <a:cs typeface="Times New Roman" pitchFamily="18" charset="0"/>
              </a:rPr>
              <a:t>Η Μεθοδολογική Στρατηγική του Έργου</a:t>
            </a:r>
            <a:endParaRPr lang="el-GR" sz="1900" dirty="0" smtClean="0">
              <a:latin typeface="Times New Roman" pitchFamily="18" charset="0"/>
              <a:cs typeface="Times New Roman" pitchFamily="18" charset="0"/>
            </a:endParaRPr>
          </a:p>
          <a:p>
            <a:pPr marL="176213" indent="-176213" algn="just">
              <a:lnSpc>
                <a:spcPct val="114000"/>
              </a:lnSpc>
              <a:buFont typeface="Wingdings" pitchFamily="2" charset="2"/>
              <a:buChar char="§"/>
              <a:tabLst>
                <a:tab pos="352425" algn="l"/>
              </a:tabLst>
            </a:pPr>
            <a:r>
              <a:rPr lang="el-GR" sz="1700" dirty="0" smtClean="0">
                <a:latin typeface="Times New Roman" pitchFamily="18" charset="0"/>
                <a:cs typeface="Times New Roman" pitchFamily="18" charset="0"/>
              </a:rPr>
              <a:t>Η μεθοδολογική στρατηγική του Έργου εδράσθηκε στον συνδυασμό </a:t>
            </a:r>
            <a:r>
              <a:rPr lang="el-GR" sz="1700" b="1" dirty="0" smtClean="0">
                <a:latin typeface="Times New Roman" pitchFamily="18" charset="0"/>
                <a:cs typeface="Times New Roman" pitchFamily="18" charset="0"/>
              </a:rPr>
              <a:t>ποσοτικής και ποιοτικής έρευνας (</a:t>
            </a:r>
            <a:r>
              <a:rPr lang="en-US" sz="1700" b="1" dirty="0" smtClean="0">
                <a:latin typeface="Times New Roman" pitchFamily="18" charset="0"/>
                <a:cs typeface="Times New Roman" pitchFamily="18" charset="0"/>
              </a:rPr>
              <a:t>mixed methods</a:t>
            </a:r>
            <a:r>
              <a:rPr lang="el-GR" sz="1700" b="1" dirty="0" smtClean="0">
                <a:latin typeface="Times New Roman" pitchFamily="18" charset="0"/>
                <a:cs typeface="Times New Roman" pitchFamily="18" charset="0"/>
              </a:rPr>
              <a:t>) </a:t>
            </a:r>
            <a:r>
              <a:rPr lang="el-GR" sz="1700" dirty="0" smtClean="0">
                <a:latin typeface="Times New Roman" pitchFamily="18" charset="0"/>
                <a:cs typeface="Times New Roman" pitchFamily="18" charset="0"/>
              </a:rPr>
              <a:t>και βασίστηκε στην </a:t>
            </a:r>
            <a:r>
              <a:rPr lang="el-GR" sz="1700" b="1" dirty="0" err="1" smtClean="0">
                <a:latin typeface="Times New Roman" pitchFamily="18" charset="0"/>
                <a:cs typeface="Times New Roman" pitchFamily="18" charset="0"/>
              </a:rPr>
              <a:t>τριγωνοποίηση</a:t>
            </a:r>
            <a:r>
              <a:rPr lang="el-GR" sz="1700" dirty="0" smtClean="0">
                <a:latin typeface="Times New Roman" pitchFamily="18" charset="0"/>
                <a:cs typeface="Times New Roman" pitchFamily="18" charset="0"/>
              </a:rPr>
              <a:t> δηλαδή στην προσέγγιση που ευνοεί τις </a:t>
            </a:r>
            <a:r>
              <a:rPr lang="el-GR" sz="1700" dirty="0" err="1" smtClean="0">
                <a:latin typeface="Times New Roman" pitchFamily="18" charset="0"/>
                <a:cs typeface="Times New Roman" pitchFamily="18" charset="0"/>
              </a:rPr>
              <a:t>πολυμεθοδικές</a:t>
            </a:r>
            <a:r>
              <a:rPr lang="el-GR" sz="1700" dirty="0" smtClean="0">
                <a:latin typeface="Times New Roman" pitchFamily="18" charset="0"/>
                <a:cs typeface="Times New Roman" pitchFamily="18" charset="0"/>
              </a:rPr>
              <a:t> ερευνητικές διαδικασίες (βλ. ενδεικτικά </a:t>
            </a:r>
            <a:r>
              <a:rPr lang="en-US" sz="1700" dirty="0" smtClean="0">
                <a:latin typeface="Times New Roman" pitchFamily="18" charset="0"/>
                <a:cs typeface="Times New Roman" pitchFamily="18" charset="0"/>
              </a:rPr>
              <a:t>Patton</a:t>
            </a:r>
            <a:r>
              <a:rPr lang="el-GR" sz="1700" dirty="0" smtClean="0">
                <a:latin typeface="Times New Roman" pitchFamily="18" charset="0"/>
                <a:cs typeface="Times New Roman" pitchFamily="18" charset="0"/>
              </a:rPr>
              <a:t> 2002, </a:t>
            </a:r>
            <a:r>
              <a:rPr lang="en-US" sz="1700" dirty="0" err="1" smtClean="0">
                <a:latin typeface="Times New Roman" pitchFamily="18" charset="0"/>
                <a:cs typeface="Times New Roman" pitchFamily="18" charset="0"/>
              </a:rPr>
              <a:t>Crewswell</a:t>
            </a:r>
            <a:r>
              <a:rPr lang="el-GR" sz="1700" dirty="0" smtClean="0">
                <a:latin typeface="Times New Roman" pitchFamily="18" charset="0"/>
                <a:cs typeface="Times New Roman" pitchFamily="18" charset="0"/>
              </a:rPr>
              <a:t> 1998, </a:t>
            </a:r>
            <a:r>
              <a:rPr lang="en-US" sz="1700" dirty="0" smtClean="0">
                <a:latin typeface="Times New Roman" pitchFamily="18" charset="0"/>
                <a:cs typeface="Times New Roman" pitchFamily="18" charset="0"/>
              </a:rPr>
              <a:t>Thurmond</a:t>
            </a:r>
            <a:r>
              <a:rPr lang="el-GR" sz="1700" dirty="0" smtClean="0">
                <a:latin typeface="Times New Roman" pitchFamily="18" charset="0"/>
                <a:cs typeface="Times New Roman" pitchFamily="18" charset="0"/>
              </a:rPr>
              <a:t>, 2001: 254-256). </a:t>
            </a:r>
            <a:endParaRPr lang="en-US" sz="1700" dirty="0" smtClean="0">
              <a:latin typeface="Times New Roman" pitchFamily="18" charset="0"/>
              <a:cs typeface="Times New Roman" pitchFamily="18" charset="0"/>
            </a:endParaRPr>
          </a:p>
          <a:p>
            <a:pPr marL="176213" indent="-176213" algn="just">
              <a:lnSpc>
                <a:spcPct val="114000"/>
              </a:lnSpc>
              <a:buFont typeface="Wingdings" pitchFamily="2" charset="2"/>
              <a:buChar char="§"/>
              <a:tabLst>
                <a:tab pos="352425" algn="l"/>
              </a:tabLst>
            </a:pPr>
            <a:r>
              <a:rPr lang="el-GR" sz="1700" dirty="0" smtClean="0">
                <a:latin typeface="Times New Roman" pitchFamily="18" charset="0"/>
                <a:cs typeface="Times New Roman" pitchFamily="18" charset="0"/>
              </a:rPr>
              <a:t>Με άλλα λόγια στον συνδυασμό διαφορετικών μεθοδολογιών για την μελέτη του ίδιου φαινομένου (βλ. </a:t>
            </a:r>
            <a:r>
              <a:rPr lang="en-US" sz="1700" dirty="0" err="1" smtClean="0">
                <a:latin typeface="Times New Roman" pitchFamily="18" charset="0"/>
                <a:cs typeface="Times New Roman" pitchFamily="18" charset="0"/>
              </a:rPr>
              <a:t>Denzin</a:t>
            </a:r>
            <a:r>
              <a:rPr lang="el-GR" sz="1700" dirty="0" smtClean="0">
                <a:latin typeface="Times New Roman" pitchFamily="18" charset="0"/>
                <a:cs typeface="Times New Roman" pitchFamily="18" charset="0"/>
              </a:rPr>
              <a:t> 1978: 291; Παπαδάκης, Κυρίδης, Παπαργύρης 2015).</a:t>
            </a:r>
          </a:p>
          <a:p>
            <a:pPr marL="0" indent="0" algn="just">
              <a:lnSpc>
                <a:spcPct val="114000"/>
              </a:lnSpc>
              <a:buNone/>
              <a:tabLst>
                <a:tab pos="352425" algn="l"/>
              </a:tabLst>
            </a:pPr>
            <a:r>
              <a:rPr lang="el-GR" sz="1700" b="1" u="sng" dirty="0" smtClean="0">
                <a:latin typeface="Times New Roman" pitchFamily="18" charset="0"/>
                <a:cs typeface="Times New Roman" pitchFamily="18" charset="0"/>
              </a:rPr>
              <a:t>Η Έρευνα Πεδίου (συνδυασμός ποσοτικής και ποιοτικής έρευνας) βασίστηκε:</a:t>
            </a:r>
          </a:p>
          <a:p>
            <a:pPr marL="176213" indent="-176213" algn="just">
              <a:lnSpc>
                <a:spcPct val="114000"/>
              </a:lnSpc>
              <a:buFont typeface="Wingdings" pitchFamily="2" charset="2"/>
              <a:buChar char="§"/>
              <a:tabLst>
                <a:tab pos="352425" algn="l"/>
              </a:tabLst>
            </a:pPr>
            <a:r>
              <a:rPr lang="el-GR" sz="1700" dirty="0" smtClean="0">
                <a:latin typeface="Times New Roman" pitchFamily="18" charset="0"/>
                <a:cs typeface="Times New Roman" pitchFamily="18" charset="0"/>
              </a:rPr>
              <a:t> </a:t>
            </a:r>
            <a:r>
              <a:rPr lang="el-GR" sz="1700" dirty="0">
                <a:latin typeface="Times New Roman" pitchFamily="18" charset="0"/>
                <a:cs typeface="Times New Roman" pitchFamily="18" charset="0"/>
              </a:rPr>
              <a:t>Κ</a:t>
            </a:r>
            <a:r>
              <a:rPr lang="el-GR" sz="1700" dirty="0" smtClean="0">
                <a:latin typeface="Times New Roman" pitchFamily="18" charset="0"/>
                <a:cs typeface="Times New Roman" pitchFamily="18" charset="0"/>
              </a:rPr>
              <a:t>ατ’ αρχάς στη </a:t>
            </a:r>
            <a:r>
              <a:rPr lang="el-GR" sz="1700" b="1" dirty="0" smtClean="0">
                <a:latin typeface="Times New Roman" pitchFamily="18" charset="0"/>
                <a:cs typeface="Times New Roman" pitchFamily="18" charset="0"/>
              </a:rPr>
              <a:t>θεωρητική θεμελίωση </a:t>
            </a:r>
            <a:r>
              <a:rPr lang="el-GR" sz="1700" dirty="0" smtClean="0">
                <a:latin typeface="Times New Roman" pitchFamily="18" charset="0"/>
                <a:cs typeface="Times New Roman" pitchFamily="18" charset="0"/>
              </a:rPr>
              <a:t>και στην </a:t>
            </a:r>
            <a:r>
              <a:rPr lang="el-GR" sz="1700" b="1" dirty="0" smtClean="0">
                <a:latin typeface="Times New Roman" pitchFamily="18" charset="0"/>
                <a:cs typeface="Times New Roman" pitchFamily="18" charset="0"/>
              </a:rPr>
              <a:t>ανάλυση κρίσιμων δευτερογενών ποσοτικών δεδομένων (δευτερογενής ποσοτική έρευνα) </a:t>
            </a:r>
            <a:r>
              <a:rPr lang="el-GR" sz="1700" dirty="0" smtClean="0">
                <a:solidFill>
                  <a:srgbClr val="000000"/>
                </a:solidFill>
                <a:latin typeface="Times New Roman" panose="02020603050405020304" pitchFamily="18" charset="0"/>
                <a:ea typeface="Calibri" panose="020F0502020204030204" pitchFamily="34" charset="0"/>
              </a:rPr>
              <a:t>για </a:t>
            </a:r>
            <a:r>
              <a:rPr lang="el-GR" sz="1700" dirty="0">
                <a:solidFill>
                  <a:srgbClr val="000000"/>
                </a:solidFill>
                <a:latin typeface="Times New Roman" panose="02020603050405020304" pitchFamily="18" charset="0"/>
                <a:ea typeface="Calibri" panose="020F0502020204030204" pitchFamily="34" charset="0"/>
              </a:rPr>
              <a:t>τα μείζονα ζητήματα της βιωσιμότητας, της διακυβέρνησης και της περιφερειακής καινοτομίας, εστιάζοντας στην Περιφέρεια Κρήτης (βλ. αναλυτικά ΚΕΠΕΤ &amp; ΚΕΑΔΙΚ, 2015α: 4, 2015β: 2-30, 2016γ: 4-47, 2016δ: 2-3</a:t>
            </a:r>
            <a:r>
              <a:rPr lang="el-GR" sz="1700" dirty="0" smtClean="0">
                <a:solidFill>
                  <a:srgbClr val="000000"/>
                </a:solidFill>
                <a:latin typeface="Times New Roman" panose="02020603050405020304" pitchFamily="18" charset="0"/>
                <a:ea typeface="Calibri" panose="020F0502020204030204" pitchFamily="34" charset="0"/>
              </a:rPr>
              <a:t>); </a:t>
            </a:r>
            <a:endParaRPr lang="el-GR" sz="1700" b="1" dirty="0" smtClean="0">
              <a:latin typeface="Times New Roman" pitchFamily="18" charset="0"/>
              <a:cs typeface="Times New Roman" pitchFamily="18" charset="0"/>
            </a:endParaRPr>
          </a:p>
          <a:p>
            <a:pPr marL="176213" indent="-176213" algn="just">
              <a:lnSpc>
                <a:spcPct val="114000"/>
              </a:lnSpc>
              <a:buFont typeface="Wingdings" pitchFamily="2" charset="2"/>
              <a:buChar char="§"/>
              <a:tabLst>
                <a:tab pos="352425" algn="l"/>
              </a:tabLst>
            </a:pPr>
            <a:r>
              <a:rPr lang="el-GR" sz="1700" dirty="0" smtClean="0">
                <a:latin typeface="Times New Roman" pitchFamily="18" charset="0"/>
                <a:cs typeface="Times New Roman" pitchFamily="18" charset="0"/>
              </a:rPr>
              <a:t>Η </a:t>
            </a:r>
            <a:r>
              <a:rPr lang="el-GR" sz="1700" b="1" dirty="0" smtClean="0">
                <a:latin typeface="Times New Roman" pitchFamily="18" charset="0"/>
                <a:cs typeface="Times New Roman" pitchFamily="18" charset="0"/>
              </a:rPr>
              <a:t>πρωτογενής</a:t>
            </a:r>
            <a:r>
              <a:rPr lang="el-GR" sz="1700" dirty="0" smtClean="0">
                <a:latin typeface="Times New Roman" pitchFamily="18" charset="0"/>
                <a:cs typeface="Times New Roman" pitchFamily="18" charset="0"/>
              </a:rPr>
              <a:t> </a:t>
            </a:r>
            <a:r>
              <a:rPr lang="el-GR" sz="1700" b="1" dirty="0" smtClean="0">
                <a:latin typeface="Times New Roman" pitchFamily="18" charset="0"/>
                <a:cs typeface="Times New Roman" pitchFamily="18" charset="0"/>
              </a:rPr>
              <a:t>ποιοτική έρευνα </a:t>
            </a:r>
            <a:r>
              <a:rPr lang="el-GR" sz="1700" dirty="0" smtClean="0">
                <a:latin typeface="Times New Roman" pitchFamily="18" charset="0"/>
                <a:cs typeface="Times New Roman" pitchFamily="18" charset="0"/>
              </a:rPr>
              <a:t>βασίστηκε στις αρχές της εμπειρικά θεμελιωμένης θεωρίας (</a:t>
            </a:r>
            <a:r>
              <a:rPr lang="en-US" sz="1700" dirty="0" smtClean="0">
                <a:latin typeface="Times New Roman" pitchFamily="18" charset="0"/>
                <a:cs typeface="Times New Roman" pitchFamily="18" charset="0"/>
              </a:rPr>
              <a:t>Grounded </a:t>
            </a:r>
            <a:r>
              <a:rPr lang="en-US" sz="1700" dirty="0">
                <a:latin typeface="Times New Roman" pitchFamily="18" charset="0"/>
                <a:cs typeface="Times New Roman" pitchFamily="18" charset="0"/>
              </a:rPr>
              <a:t>T</a:t>
            </a:r>
            <a:r>
              <a:rPr lang="en-US" sz="1700" dirty="0" smtClean="0">
                <a:latin typeface="Times New Roman" pitchFamily="18" charset="0"/>
                <a:cs typeface="Times New Roman" pitchFamily="18" charset="0"/>
              </a:rPr>
              <a:t>heory</a:t>
            </a:r>
            <a:r>
              <a:rPr lang="el-GR" sz="1700" dirty="0" smtClean="0">
                <a:latin typeface="Times New Roman" pitchFamily="18" charset="0"/>
                <a:cs typeface="Times New Roman" pitchFamily="18" charset="0"/>
              </a:rPr>
              <a:t>)</a:t>
            </a:r>
            <a:r>
              <a:rPr lang="en-US" sz="1700" dirty="0" smtClean="0">
                <a:latin typeface="Times New Roman" pitchFamily="18" charset="0"/>
                <a:cs typeface="Times New Roman" pitchFamily="18" charset="0"/>
              </a:rPr>
              <a:t>,</a:t>
            </a:r>
            <a:r>
              <a:rPr lang="el-GR" sz="1700" dirty="0" smtClean="0">
                <a:latin typeface="Times New Roman" pitchFamily="18" charset="0"/>
                <a:cs typeface="Times New Roman" pitchFamily="18" charset="0"/>
              </a:rPr>
              <a:t> και αξιοποιήθηκαν </a:t>
            </a:r>
            <a:r>
              <a:rPr lang="el-GR" sz="1700" b="1" dirty="0" smtClean="0">
                <a:latin typeface="Times New Roman" pitchFamily="18" charset="0"/>
                <a:cs typeface="Times New Roman" pitchFamily="18" charset="0"/>
              </a:rPr>
              <a:t>δυο τεχνικές συλλογής ποιοτικών δεδομένων</a:t>
            </a:r>
            <a:r>
              <a:rPr lang="el-GR" sz="1700" dirty="0" smtClean="0">
                <a:latin typeface="Times New Roman" pitchFamily="18" charset="0"/>
                <a:cs typeface="Times New Roman" pitchFamily="18" charset="0"/>
              </a:rPr>
              <a:t> (</a:t>
            </a:r>
            <a:r>
              <a:rPr lang="el-GR" sz="1700" b="1" dirty="0" err="1" smtClean="0">
                <a:latin typeface="Times New Roman" pitchFamily="18" charset="0"/>
                <a:cs typeface="Times New Roman" pitchFamily="18" charset="0"/>
              </a:rPr>
              <a:t>ημι</a:t>
            </a:r>
            <a:r>
              <a:rPr lang="el-GR" sz="1700" b="1" dirty="0" smtClean="0">
                <a:latin typeface="Times New Roman" pitchFamily="18" charset="0"/>
                <a:cs typeface="Times New Roman" pitchFamily="18" charset="0"/>
              </a:rPr>
              <a:t>-δομημένες συνεντεύξεις </a:t>
            </a:r>
            <a:r>
              <a:rPr lang="en-US" sz="1700" b="1" dirty="0" smtClean="0">
                <a:latin typeface="Times New Roman" pitchFamily="18" charset="0"/>
                <a:cs typeface="Times New Roman" pitchFamily="18" charset="0"/>
              </a:rPr>
              <a:t>&amp; </a:t>
            </a:r>
            <a:r>
              <a:rPr lang="el-GR" sz="1700" b="1" dirty="0" smtClean="0">
                <a:latin typeface="Times New Roman" pitchFamily="18" charset="0"/>
                <a:cs typeface="Times New Roman" pitchFamily="18" charset="0"/>
              </a:rPr>
              <a:t>αφηγηματικές συνεντεύξεις</a:t>
            </a:r>
            <a:r>
              <a:rPr lang="el-GR" sz="1700" dirty="0" smtClean="0">
                <a:latin typeface="Times New Roman" pitchFamily="18" charset="0"/>
                <a:cs typeface="Times New Roman" pitchFamily="18" charset="0"/>
              </a:rPr>
              <a:t>); </a:t>
            </a:r>
          </a:p>
          <a:p>
            <a:pPr marL="176213" indent="-176213" algn="just">
              <a:lnSpc>
                <a:spcPct val="114000"/>
              </a:lnSpc>
              <a:buFont typeface="Wingdings" pitchFamily="2" charset="2"/>
              <a:buChar char="§"/>
              <a:tabLst>
                <a:tab pos="352425" algn="l"/>
              </a:tabLst>
            </a:pPr>
            <a:r>
              <a:rPr lang="el-GR" sz="1700" b="1" dirty="0" smtClean="0">
                <a:latin typeface="Times New Roman" pitchFamily="18" charset="0"/>
                <a:cs typeface="Times New Roman" pitchFamily="18" charset="0"/>
              </a:rPr>
              <a:t>Οι 2 πρωτογενείς ποσοτικές έρευνες </a:t>
            </a:r>
            <a:r>
              <a:rPr lang="el-GR" sz="1700" dirty="0" smtClean="0">
                <a:latin typeface="Times New Roman" pitchFamily="18" charset="0"/>
                <a:cs typeface="Times New Roman" pitchFamily="18" charset="0"/>
              </a:rPr>
              <a:t>διεξήχθησαν μέσω τηλεφωνικών συνεντεύξεων με τη </a:t>
            </a:r>
            <a:r>
              <a:rPr lang="el-GR" sz="1700" b="1" dirty="0" smtClean="0">
                <a:latin typeface="Times New Roman" pitchFamily="18" charset="0"/>
                <a:cs typeface="Times New Roman" pitchFamily="18" charset="0"/>
              </a:rPr>
              <a:t>χρήση δομημένου ερωτηματολόγιου </a:t>
            </a:r>
            <a:r>
              <a:rPr lang="el-GR" sz="1700" dirty="0" smtClean="0">
                <a:latin typeface="Times New Roman" pitchFamily="18" charset="0"/>
                <a:cs typeface="Times New Roman" pitchFamily="18" charset="0"/>
              </a:rPr>
              <a:t>και χρησιμοποιήθηκε ως </a:t>
            </a:r>
            <a:r>
              <a:rPr lang="el-GR" sz="1700" dirty="0" smtClean="0">
                <a:solidFill>
                  <a:srgbClr val="000000"/>
                </a:solidFill>
                <a:latin typeface="Times New Roman" panose="02020603050405020304" pitchFamily="18" charset="0"/>
                <a:ea typeface="Calibri" panose="020F0502020204030204" pitchFamily="34" charset="0"/>
              </a:rPr>
              <a:t>εργαλείο </a:t>
            </a:r>
            <a:r>
              <a:rPr lang="el-GR" sz="1700" dirty="0">
                <a:solidFill>
                  <a:srgbClr val="000000"/>
                </a:solidFill>
                <a:latin typeface="Times New Roman" panose="02020603050405020304" pitchFamily="18" charset="0"/>
                <a:ea typeface="Calibri" panose="020F0502020204030204" pitchFamily="34" charset="0"/>
              </a:rPr>
              <a:t>επεξεργασίας και ανάλυσης ποσοτικών δεδομένων το στατιστικό πακέτο </a:t>
            </a:r>
            <a:r>
              <a:rPr lang="en-US" sz="1700" dirty="0">
                <a:solidFill>
                  <a:srgbClr val="000000"/>
                </a:solidFill>
                <a:latin typeface="Times New Roman" panose="02020603050405020304" pitchFamily="18" charset="0"/>
                <a:ea typeface="Calibri" panose="020F0502020204030204" pitchFamily="34" charset="0"/>
              </a:rPr>
              <a:t>SPSS</a:t>
            </a:r>
            <a:r>
              <a:rPr lang="el-GR" sz="1700" dirty="0">
                <a:solidFill>
                  <a:srgbClr val="000000"/>
                </a:solidFill>
                <a:latin typeface="Times New Roman" panose="02020603050405020304" pitchFamily="18" charset="0"/>
                <a:ea typeface="Calibri" panose="020F0502020204030204" pitchFamily="34" charset="0"/>
              </a:rPr>
              <a:t> (βλ. αναλυτικά ΚΕΠΕΤ &amp; ΚΕΑΔΙΚ, 2015α: 11, ΚΕΠΕΤ &amp; ΚΕΑΔΙΚ σε συνεργασία με το Εργαστήριο Κοινωνικής Στατιστικής και Πολιτικής Έρευνας του Τμήματος Πολιτικής Επιστήμης του Π.Κ./</a:t>
            </a:r>
            <a:r>
              <a:rPr lang="el-GR" sz="1700" dirty="0" err="1">
                <a:solidFill>
                  <a:srgbClr val="000000"/>
                </a:solidFill>
                <a:latin typeface="Times New Roman" panose="02020603050405020304" pitchFamily="18" charset="0"/>
                <a:ea typeface="Calibri" panose="020F0502020204030204" pitchFamily="34" charset="0"/>
              </a:rPr>
              <a:t>Δαφέρμος</a:t>
            </a:r>
            <a:r>
              <a:rPr lang="el-GR" sz="1700" dirty="0">
                <a:solidFill>
                  <a:srgbClr val="000000"/>
                </a:solidFill>
                <a:latin typeface="Times New Roman" panose="02020603050405020304" pitchFamily="18" charset="0"/>
                <a:ea typeface="Calibri" panose="020F0502020204030204" pitchFamily="34" charset="0"/>
              </a:rPr>
              <a:t>, κ.ά., 2016; Μονάδα Ερευνών Κοινής Γνώμης Π.Κ. σε συνεργασία με τα ΚΕΠΕΤ &amp; ΚΕΑΔΙΚ Π.Κ./</a:t>
            </a:r>
            <a:r>
              <a:rPr lang="el-GR" sz="1700" dirty="0" err="1">
                <a:solidFill>
                  <a:srgbClr val="000000"/>
                </a:solidFill>
                <a:latin typeface="Times New Roman" panose="02020603050405020304" pitchFamily="18" charset="0"/>
                <a:ea typeface="Calibri" panose="020F0502020204030204" pitchFamily="34" charset="0"/>
              </a:rPr>
              <a:t>Τζουβελέκας</a:t>
            </a:r>
            <a:r>
              <a:rPr lang="el-GR" sz="1700" dirty="0">
                <a:solidFill>
                  <a:srgbClr val="000000"/>
                </a:solidFill>
                <a:latin typeface="Times New Roman" panose="02020603050405020304" pitchFamily="18" charset="0"/>
                <a:ea typeface="Calibri" panose="020F0502020204030204" pitchFamily="34" charset="0"/>
              </a:rPr>
              <a:t>, κ.ά., 2016, Δράκος κ.ά., 2017: 28-55, </a:t>
            </a:r>
            <a:r>
              <a:rPr lang="el-GR" sz="1700" dirty="0" err="1">
                <a:solidFill>
                  <a:srgbClr val="000000"/>
                </a:solidFill>
                <a:latin typeface="Times New Roman" panose="02020603050405020304" pitchFamily="18" charset="0"/>
                <a:ea typeface="Calibri" panose="020F0502020204030204" pitchFamily="34" charset="0"/>
              </a:rPr>
              <a:t>Δαφέρμος</a:t>
            </a:r>
            <a:r>
              <a:rPr lang="el-GR" sz="1700" dirty="0">
                <a:solidFill>
                  <a:srgbClr val="000000"/>
                </a:solidFill>
                <a:latin typeface="Times New Roman" panose="02020603050405020304" pitchFamily="18" charset="0"/>
                <a:ea typeface="Calibri" panose="020F0502020204030204" pitchFamily="34" charset="0"/>
              </a:rPr>
              <a:t>, 2017: 56-62</a:t>
            </a:r>
            <a:r>
              <a:rPr lang="el-GR" sz="1700" dirty="0" smtClean="0">
                <a:solidFill>
                  <a:srgbClr val="000000"/>
                </a:solidFill>
                <a:latin typeface="Times New Roman" panose="02020603050405020304" pitchFamily="18" charset="0"/>
                <a:ea typeface="Calibri" panose="020F0502020204030204" pitchFamily="34" charset="0"/>
              </a:rPr>
              <a:t>).</a:t>
            </a:r>
            <a:endParaRPr lang="el-GR" sz="1700" b="1" dirty="0" smtClean="0">
              <a:latin typeface="Times New Roman" pitchFamily="18" charset="0"/>
              <a:cs typeface="Times New Roman" pitchFamily="18" charset="0"/>
            </a:endParaRPr>
          </a:p>
          <a:p>
            <a:pPr marL="176213" indent="-176213" algn="just">
              <a:lnSpc>
                <a:spcPct val="114000"/>
              </a:lnSpc>
              <a:buFont typeface="Wingdings" pitchFamily="2" charset="2"/>
              <a:buChar char="§"/>
              <a:tabLst>
                <a:tab pos="352425" algn="l"/>
              </a:tabLst>
            </a:pPr>
            <a:endParaRPr lang="el-GR" sz="1800" dirty="0" smtClean="0">
              <a:latin typeface="Times New Roman" pitchFamily="18" charset="0"/>
              <a:cs typeface="Times New Roman" pitchFamily="18" charset="0"/>
            </a:endParaRPr>
          </a:p>
          <a:p>
            <a:pPr marL="176213" indent="-176213" algn="just">
              <a:lnSpc>
                <a:spcPct val="114000"/>
              </a:lnSpc>
              <a:buNone/>
              <a:tabLst>
                <a:tab pos="352425" algn="l"/>
              </a:tabLst>
            </a:pPr>
            <a:endParaRPr lang="el-GR" sz="1800" dirty="0" smtClean="0">
              <a:latin typeface="Times New Roman" pitchFamily="18" charset="0"/>
              <a:cs typeface="Times New Roman" pitchFamily="18" charset="0"/>
            </a:endParaRPr>
          </a:p>
          <a:p>
            <a:pPr marL="0" indent="0" algn="just">
              <a:buNone/>
              <a:tabLst>
                <a:tab pos="352425" algn="l"/>
              </a:tabLst>
            </a:pPr>
            <a:endParaRPr lang="el-GR" sz="18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1566358" cy="6256421"/>
          </a:xfrm>
        </p:spPr>
        <p:txBody>
          <a:bodyPr>
            <a:noAutofit/>
          </a:bodyPr>
          <a:lstStyle/>
          <a:p>
            <a:pPr algn="just">
              <a:buNone/>
            </a:pPr>
            <a:r>
              <a:rPr lang="el-GR" sz="2000" b="1" dirty="0" smtClean="0">
                <a:latin typeface="Times New Roman" pitchFamily="18" charset="0"/>
                <a:cs typeface="Times New Roman" pitchFamily="18" charset="0"/>
              </a:rPr>
              <a:t>2.1. </a:t>
            </a:r>
            <a:r>
              <a:rPr lang="el-GR" sz="2000" b="1" u="sng" dirty="0" smtClean="0">
                <a:latin typeface="Times New Roman" pitchFamily="18" charset="0"/>
                <a:cs typeface="Times New Roman" pitchFamily="18" charset="0"/>
              </a:rPr>
              <a:t>Οι Πρωτογενείς Ποσοτικές Έρευνες</a:t>
            </a:r>
            <a:endParaRPr lang="el-GR" sz="2000" b="1" dirty="0" smtClean="0">
              <a:latin typeface="Times New Roman" pitchFamily="18" charset="0"/>
              <a:cs typeface="Times New Roman" pitchFamily="18" charset="0"/>
            </a:endParaRPr>
          </a:p>
          <a:p>
            <a:pPr marL="176213" indent="-176213" algn="just">
              <a:lnSpc>
                <a:spcPct val="114000"/>
              </a:lnSpc>
              <a:buNone/>
              <a:tabLst>
                <a:tab pos="352425" algn="l"/>
              </a:tabLst>
            </a:pPr>
            <a:endParaRPr lang="el-GR" sz="900" dirty="0">
              <a:latin typeface="Times New Roman" pitchFamily="18" charset="0"/>
              <a:cs typeface="Times New Roman" pitchFamily="18" charset="0"/>
            </a:endParaRPr>
          </a:p>
          <a:p>
            <a:pPr marL="176213" indent="-176213" algn="just">
              <a:lnSpc>
                <a:spcPct val="114000"/>
              </a:lnSpc>
              <a:buNone/>
              <a:tabLst>
                <a:tab pos="352425" algn="l"/>
              </a:tabLst>
            </a:pPr>
            <a:r>
              <a:rPr lang="el-GR" sz="1600" b="1" u="sng" dirty="0" smtClean="0">
                <a:latin typeface="Times New Roman" panose="02020603050405020304" pitchFamily="18" charset="0"/>
                <a:cs typeface="Times New Roman" pitchFamily="18" charset="0"/>
              </a:rPr>
              <a:t>1</a:t>
            </a:r>
            <a:r>
              <a:rPr lang="el-GR" sz="1600" b="1" u="sng" baseline="30000" dirty="0" smtClean="0">
                <a:latin typeface="Times New Roman" pitchFamily="18" charset="0"/>
                <a:cs typeface="Times New Roman" pitchFamily="18" charset="0"/>
              </a:rPr>
              <a:t>η</a:t>
            </a:r>
            <a:r>
              <a:rPr lang="el-GR" sz="1600" b="1" u="sng" dirty="0" smtClean="0">
                <a:latin typeface="Times New Roman" pitchFamily="18" charset="0"/>
                <a:cs typeface="Times New Roman" pitchFamily="18" charset="0"/>
              </a:rPr>
              <a:t> Πρωτογενής Ποσοτική Έρευνα (</a:t>
            </a:r>
            <a:r>
              <a:rPr lang="el-GR" sz="1600" b="1" i="1" u="sng" dirty="0" smtClean="0">
                <a:latin typeface="Times New Roman" pitchFamily="18" charset="0"/>
                <a:cs typeface="Times New Roman" pitchFamily="18" charset="0"/>
              </a:rPr>
              <a:t>Τουρισμός και τουριστικό προϊόν</a:t>
            </a:r>
            <a:r>
              <a:rPr lang="el-GR" sz="1600" b="1" u="sng" dirty="0" smtClean="0">
                <a:latin typeface="Times New Roman" pitchFamily="18" charset="0"/>
                <a:cs typeface="Times New Roman" pitchFamily="18" charset="0"/>
              </a:rPr>
              <a:t>): </a:t>
            </a:r>
          </a:p>
          <a:p>
            <a:r>
              <a:rPr lang="el-GR" sz="1600" b="1" i="1" dirty="0" smtClean="0">
                <a:latin typeface="Times New Roman" panose="02020603050405020304" pitchFamily="18" charset="0"/>
                <a:cs typeface="Times New Roman" panose="02020603050405020304" pitchFamily="18" charset="0"/>
              </a:rPr>
              <a:t>«Πληθυσμός </a:t>
            </a:r>
            <a:r>
              <a:rPr lang="el-GR" sz="1600" b="1" i="1" dirty="0">
                <a:latin typeface="Times New Roman" panose="02020603050405020304" pitchFamily="18" charset="0"/>
                <a:cs typeface="Times New Roman" panose="02020603050405020304" pitchFamily="18" charset="0"/>
              </a:rPr>
              <a:t>της έρευνας</a:t>
            </a:r>
            <a:r>
              <a:rPr lang="el-GR" sz="1600" i="1" dirty="0">
                <a:latin typeface="Times New Roman" panose="02020603050405020304" pitchFamily="18" charset="0"/>
                <a:cs typeface="Times New Roman" panose="02020603050405020304" pitchFamily="18" charset="0"/>
              </a:rPr>
              <a:t>: Όλοι οι πολίτες της Κρήτης άνω των 18 ετών. </a:t>
            </a:r>
          </a:p>
          <a:p>
            <a:r>
              <a:rPr lang="el-GR" sz="1600" b="1" i="1" dirty="0">
                <a:latin typeface="Times New Roman" panose="02020603050405020304" pitchFamily="18" charset="0"/>
                <a:cs typeface="Times New Roman" panose="02020603050405020304" pitchFamily="18" charset="0"/>
              </a:rPr>
              <a:t>Περίοδος Δειγματοληψίας: </a:t>
            </a:r>
            <a:r>
              <a:rPr lang="el-GR" sz="1600" i="1" dirty="0">
                <a:latin typeface="Times New Roman" panose="02020603050405020304" pitchFamily="18" charset="0"/>
                <a:cs typeface="Times New Roman" panose="02020603050405020304" pitchFamily="18" charset="0"/>
              </a:rPr>
              <a:t>Από 19-1-16 έως και 19-2-16. </a:t>
            </a:r>
          </a:p>
          <a:p>
            <a:r>
              <a:rPr lang="el-GR" sz="1600" b="1" i="1" dirty="0">
                <a:latin typeface="Times New Roman" panose="02020603050405020304" pitchFamily="18" charset="0"/>
                <a:cs typeface="Times New Roman" panose="02020603050405020304" pitchFamily="18" charset="0"/>
              </a:rPr>
              <a:t>Μέθοδος Δειγματοληψίας: </a:t>
            </a:r>
            <a:r>
              <a:rPr lang="el-GR" sz="1600" i="1" dirty="0" err="1">
                <a:latin typeface="Times New Roman" panose="02020603050405020304" pitchFamily="18" charset="0"/>
                <a:cs typeface="Times New Roman" panose="02020603050405020304" pitchFamily="18" charset="0"/>
              </a:rPr>
              <a:t>Πολυσταδιακή</a:t>
            </a:r>
            <a:r>
              <a:rPr lang="el-GR" sz="1600" i="1" dirty="0">
                <a:latin typeface="Times New Roman" panose="02020603050405020304" pitchFamily="18" charset="0"/>
                <a:cs typeface="Times New Roman" panose="02020603050405020304" pitchFamily="18" charset="0"/>
              </a:rPr>
              <a:t> (3 σταδίων), </a:t>
            </a:r>
            <a:r>
              <a:rPr lang="el-GR" sz="1600" i="1" dirty="0" err="1">
                <a:latin typeface="Times New Roman" panose="02020603050405020304" pitchFamily="18" charset="0"/>
                <a:cs typeface="Times New Roman" panose="02020603050405020304" pitchFamily="18" charset="0"/>
              </a:rPr>
              <a:t>στρωματοποιημένη</a:t>
            </a:r>
            <a:r>
              <a:rPr lang="el-GR" sz="1600" i="1" dirty="0">
                <a:latin typeface="Times New Roman" panose="02020603050405020304" pitchFamily="18" charset="0"/>
                <a:cs typeface="Times New Roman" panose="02020603050405020304" pitchFamily="18" charset="0"/>
              </a:rPr>
              <a:t> (με στρώμα το Νομό), τυχαία Δειγματοληψία. </a:t>
            </a:r>
          </a:p>
          <a:p>
            <a:r>
              <a:rPr lang="el-GR" sz="1600" b="1" i="1" dirty="0" smtClean="0">
                <a:latin typeface="Times New Roman" panose="02020603050405020304" pitchFamily="18" charset="0"/>
                <a:cs typeface="Times New Roman" panose="02020603050405020304" pitchFamily="18" charset="0"/>
              </a:rPr>
              <a:t>Μέγεθος </a:t>
            </a:r>
            <a:r>
              <a:rPr lang="el-GR" sz="1600" b="1" i="1" dirty="0">
                <a:latin typeface="Times New Roman" panose="02020603050405020304" pitchFamily="18" charset="0"/>
                <a:cs typeface="Times New Roman" panose="02020603050405020304" pitchFamily="18" charset="0"/>
              </a:rPr>
              <a:t>συνολικού </a:t>
            </a:r>
            <a:r>
              <a:rPr lang="el-GR" sz="1600" b="1" i="1" dirty="0" smtClean="0">
                <a:latin typeface="Times New Roman" panose="02020603050405020304" pitchFamily="18" charset="0"/>
                <a:cs typeface="Times New Roman" panose="02020603050405020304" pitchFamily="18" charset="0"/>
              </a:rPr>
              <a:t>Δείγματος</a:t>
            </a:r>
            <a:r>
              <a:rPr lang="el-GR" sz="1600" i="1" dirty="0" smtClean="0">
                <a:latin typeface="Times New Roman" panose="02020603050405020304" pitchFamily="18" charset="0"/>
                <a:cs typeface="Times New Roman" panose="02020603050405020304" pitchFamily="18" charset="0"/>
              </a:rPr>
              <a:t>: 2925 άτομα» </a:t>
            </a:r>
            <a:r>
              <a:rPr lang="el-GR" sz="1600" dirty="0">
                <a:latin typeface="Times New Roman" panose="02020603050405020304" pitchFamily="18" charset="0"/>
                <a:cs typeface="Times New Roman" panose="02020603050405020304" pitchFamily="18" charset="0"/>
              </a:rPr>
              <a:t>(</a:t>
            </a:r>
            <a:r>
              <a:rPr lang="el-GR" sz="1600" dirty="0" smtClean="0">
                <a:latin typeface="Times New Roman" panose="02020603050405020304" pitchFamily="18" charset="0"/>
                <a:cs typeface="Times New Roman" panose="02020603050405020304" pitchFamily="18" charset="0"/>
              </a:rPr>
              <a:t>βλ. </a:t>
            </a:r>
            <a:r>
              <a:rPr lang="el-GR" sz="1600" dirty="0">
                <a:latin typeface="Times New Roman" panose="02020603050405020304" pitchFamily="18" charset="0"/>
                <a:cs typeface="Times New Roman" panose="02020603050405020304" pitchFamily="18" charset="0"/>
              </a:rPr>
              <a:t>αναλυτικά ΚΕΠΕΤ &amp; ΚΕΑΔΙΚ Π.Κ. σε συνεργασία με το Εργαστήριο Κοινωνικής Στατιστικής και Πολιτικής Έρευνας του Τμήματος Πολιτικής Επιστήμης Π.Κ./</a:t>
            </a:r>
            <a:r>
              <a:rPr lang="el-GR" sz="1600" dirty="0" err="1" smtClean="0">
                <a:latin typeface="Times New Roman" panose="02020603050405020304" pitchFamily="18" charset="0"/>
                <a:cs typeface="Times New Roman" panose="02020603050405020304" pitchFamily="18" charset="0"/>
              </a:rPr>
              <a:t>Δαφέρμος</a:t>
            </a:r>
            <a:r>
              <a:rPr lang="el-GR" sz="1600" dirty="0" smtClean="0">
                <a:latin typeface="Times New Roman" panose="02020603050405020304" pitchFamily="18" charset="0"/>
                <a:cs typeface="Times New Roman" panose="02020603050405020304" pitchFamily="18" charset="0"/>
              </a:rPr>
              <a:t> κ.ά., 2016: 1).</a:t>
            </a:r>
          </a:p>
          <a:p>
            <a:pPr marL="0" indent="0">
              <a:buNone/>
            </a:pPr>
            <a:endParaRPr lang="el-GR" sz="1600" dirty="0">
              <a:latin typeface="Times New Roman" panose="02020603050405020304" pitchFamily="18" charset="0"/>
              <a:cs typeface="Times New Roman" panose="02020603050405020304" pitchFamily="18" charset="0"/>
            </a:endParaRPr>
          </a:p>
          <a:p>
            <a:pPr marL="0" indent="0" algn="just">
              <a:buNone/>
            </a:pPr>
            <a:r>
              <a:rPr lang="el-GR" sz="1600" b="1" u="sng" dirty="0" smtClean="0">
                <a:latin typeface="Times New Roman" panose="02020603050405020304" pitchFamily="18" charset="0"/>
                <a:cs typeface="Times New Roman" panose="02020603050405020304" pitchFamily="18" charset="0"/>
              </a:rPr>
              <a:t>2</a:t>
            </a:r>
            <a:r>
              <a:rPr lang="el-GR" sz="1600" b="1" u="sng" baseline="30000" dirty="0" smtClean="0">
                <a:latin typeface="Times New Roman" panose="02020603050405020304" pitchFamily="18" charset="0"/>
                <a:cs typeface="Times New Roman" panose="02020603050405020304" pitchFamily="18" charset="0"/>
              </a:rPr>
              <a:t>η</a:t>
            </a:r>
            <a:r>
              <a:rPr lang="el-GR" sz="1600" b="1" u="sng" dirty="0" smtClean="0">
                <a:latin typeface="Times New Roman" panose="02020603050405020304" pitchFamily="18" charset="0"/>
                <a:cs typeface="Times New Roman" panose="02020603050405020304" pitchFamily="18" charset="0"/>
              </a:rPr>
              <a:t> Πρωτογενής </a:t>
            </a:r>
            <a:r>
              <a:rPr lang="el-GR" sz="1600" b="1" u="sng" dirty="0">
                <a:latin typeface="Times New Roman" panose="02020603050405020304" pitchFamily="18" charset="0"/>
                <a:cs typeface="Times New Roman" panose="02020603050405020304" pitchFamily="18" charset="0"/>
              </a:rPr>
              <a:t>Ποσοτική </a:t>
            </a:r>
            <a:r>
              <a:rPr lang="el-GR" sz="1600" b="1" u="sng" dirty="0" smtClean="0">
                <a:latin typeface="Times New Roman" panose="02020603050405020304" pitchFamily="18" charset="0"/>
                <a:cs typeface="Times New Roman" panose="02020603050405020304" pitchFamily="18" charset="0"/>
              </a:rPr>
              <a:t>Έρευνα:</a:t>
            </a:r>
            <a:r>
              <a:rPr lang="el-GR" sz="1600" b="1" i="1" dirty="0" smtClean="0">
                <a:latin typeface="Times New Roman" panose="02020603050405020304" pitchFamily="18" charset="0"/>
                <a:cs typeface="Times New Roman" panose="02020603050405020304" pitchFamily="18" charset="0"/>
              </a:rPr>
              <a:t> (Αξιολόγηση &amp; Προτεραιοποίηση Πολιτικών Στρατηγικών </a:t>
            </a:r>
            <a:r>
              <a:rPr lang="el-GR" sz="1600" b="1" i="1" dirty="0">
                <a:latin typeface="Times New Roman" panose="02020603050405020304" pitchFamily="18" charset="0"/>
                <a:cs typeface="Times New Roman" panose="02020603050405020304" pitchFamily="18" charset="0"/>
              </a:rPr>
              <a:t>τ</a:t>
            </a:r>
            <a:r>
              <a:rPr lang="el-GR" sz="1600" b="1" i="1" dirty="0" smtClean="0">
                <a:latin typeface="Times New Roman" panose="02020603050405020304" pitchFamily="18" charset="0"/>
                <a:cs typeface="Times New Roman" panose="02020603050405020304" pitchFamily="18" charset="0"/>
              </a:rPr>
              <a:t>ης Περιφέρειας Κρήτης</a:t>
            </a:r>
            <a:r>
              <a:rPr lang="el-GR" sz="1600" b="1" i="1" dirty="0">
                <a:latin typeface="Times New Roman" panose="02020603050405020304" pitchFamily="18" charset="0"/>
                <a:cs typeface="Times New Roman" panose="02020603050405020304" pitchFamily="18" charset="0"/>
              </a:rPr>
              <a:t> σ</a:t>
            </a:r>
            <a:r>
              <a:rPr lang="el-GR" sz="1600" b="1" i="1" dirty="0" smtClean="0">
                <a:latin typeface="Times New Roman" panose="02020603050405020304" pitchFamily="18" charset="0"/>
                <a:cs typeface="Times New Roman" panose="02020603050405020304" pitchFamily="18" charset="0"/>
              </a:rPr>
              <a:t>τους Τομείς </a:t>
            </a:r>
            <a:r>
              <a:rPr lang="el-GR" sz="1600" b="1" i="1" dirty="0">
                <a:latin typeface="Times New Roman" panose="02020603050405020304" pitchFamily="18" charset="0"/>
                <a:cs typeface="Times New Roman" panose="02020603050405020304" pitchFamily="18" charset="0"/>
              </a:rPr>
              <a:t>τ</a:t>
            </a:r>
            <a:r>
              <a:rPr lang="el-GR" sz="1600" b="1" i="1" dirty="0" smtClean="0">
                <a:latin typeface="Times New Roman" panose="02020603050405020304" pitchFamily="18" charset="0"/>
                <a:cs typeface="Times New Roman" panose="02020603050405020304" pitchFamily="18" charset="0"/>
              </a:rPr>
              <a:t>ης Υγείας, </a:t>
            </a:r>
            <a:r>
              <a:rPr lang="el-GR" sz="1600" b="1" i="1" dirty="0">
                <a:latin typeface="Times New Roman" panose="02020603050405020304" pitchFamily="18" charset="0"/>
                <a:cs typeface="Times New Roman" panose="02020603050405020304" pitchFamily="18" charset="0"/>
              </a:rPr>
              <a:t>τ</a:t>
            </a:r>
            <a:r>
              <a:rPr lang="el-GR" sz="1600" b="1" i="1" dirty="0" smtClean="0">
                <a:latin typeface="Times New Roman" panose="02020603050405020304" pitchFamily="18" charset="0"/>
                <a:cs typeface="Times New Roman" panose="02020603050405020304" pitchFamily="18" charset="0"/>
              </a:rPr>
              <a:t>ου Περιβάλλοντος </a:t>
            </a:r>
            <a:r>
              <a:rPr lang="el-GR" sz="1600" b="1" i="1" dirty="0">
                <a:latin typeface="Times New Roman" panose="02020603050405020304" pitchFamily="18" charset="0"/>
                <a:cs typeface="Times New Roman" panose="02020603050405020304" pitchFamily="18" charset="0"/>
              </a:rPr>
              <a:t>κ</a:t>
            </a:r>
            <a:r>
              <a:rPr lang="el-GR" sz="1600" b="1" i="1" dirty="0" smtClean="0">
                <a:latin typeface="Times New Roman" panose="02020603050405020304" pitchFamily="18" charset="0"/>
                <a:cs typeface="Times New Roman" panose="02020603050405020304" pitchFamily="18" charset="0"/>
              </a:rPr>
              <a:t>αι </a:t>
            </a:r>
            <a:r>
              <a:rPr lang="el-GR" sz="1600" b="1" i="1" dirty="0">
                <a:latin typeface="Times New Roman" panose="02020603050405020304" pitchFamily="18" charset="0"/>
                <a:cs typeface="Times New Roman" panose="02020603050405020304" pitchFamily="18" charset="0"/>
              </a:rPr>
              <a:t>τ</a:t>
            </a:r>
            <a:r>
              <a:rPr lang="el-GR" sz="1600" b="1" i="1" dirty="0" smtClean="0">
                <a:latin typeface="Times New Roman" panose="02020603050405020304" pitchFamily="18" charset="0"/>
                <a:cs typeface="Times New Roman" panose="02020603050405020304" pitchFamily="18" charset="0"/>
              </a:rPr>
              <a:t>ης Αγροτικής Πολιτικής)</a:t>
            </a:r>
          </a:p>
          <a:p>
            <a:pPr marL="0" indent="0">
              <a:buNone/>
            </a:pPr>
            <a:r>
              <a:rPr lang="el-GR" sz="1600" i="1" dirty="0" smtClean="0">
                <a:solidFill>
                  <a:srgbClr val="000000"/>
                </a:solidFill>
                <a:latin typeface="Times New Roman" panose="02020603050405020304" pitchFamily="18" charset="0"/>
              </a:rPr>
              <a:t>«Ακολουθήθηκε </a:t>
            </a:r>
            <a:r>
              <a:rPr lang="el-GR" sz="1600" i="1" dirty="0">
                <a:solidFill>
                  <a:srgbClr val="000000"/>
                </a:solidFill>
                <a:latin typeface="Times New Roman" panose="02020603050405020304" pitchFamily="18" charset="0"/>
              </a:rPr>
              <a:t>Ποσοτική Μεθοδολογία και συγκεκριμένα Τηλεφωνικές Συνεντεύξεις με τη μέθοδο C.A.T.I. (Computer </a:t>
            </a:r>
            <a:r>
              <a:rPr lang="el-GR" sz="1600" i="1" dirty="0" err="1">
                <a:solidFill>
                  <a:srgbClr val="000000"/>
                </a:solidFill>
                <a:latin typeface="Times New Roman" panose="02020603050405020304" pitchFamily="18" charset="0"/>
              </a:rPr>
              <a:t>Aided</a:t>
            </a:r>
            <a:r>
              <a:rPr lang="el-GR" sz="1600" i="1" dirty="0">
                <a:solidFill>
                  <a:srgbClr val="000000"/>
                </a:solidFill>
                <a:latin typeface="Times New Roman" panose="02020603050405020304" pitchFamily="18" charset="0"/>
              </a:rPr>
              <a:t> </a:t>
            </a:r>
            <a:r>
              <a:rPr lang="el-GR" sz="1600" i="1" dirty="0" err="1">
                <a:solidFill>
                  <a:srgbClr val="000000"/>
                </a:solidFill>
                <a:latin typeface="Times New Roman" panose="02020603050405020304" pitchFamily="18" charset="0"/>
              </a:rPr>
              <a:t>Telephone</a:t>
            </a:r>
            <a:r>
              <a:rPr lang="el-GR" sz="1600" i="1" dirty="0">
                <a:solidFill>
                  <a:srgbClr val="000000"/>
                </a:solidFill>
                <a:latin typeface="Times New Roman" panose="02020603050405020304" pitchFamily="18" charset="0"/>
              </a:rPr>
              <a:t> </a:t>
            </a:r>
            <a:r>
              <a:rPr lang="el-GR" sz="1600" i="1" dirty="0" err="1">
                <a:solidFill>
                  <a:srgbClr val="000000"/>
                </a:solidFill>
                <a:latin typeface="Times New Roman" panose="02020603050405020304" pitchFamily="18" charset="0"/>
              </a:rPr>
              <a:t>Interviewing</a:t>
            </a:r>
            <a:r>
              <a:rPr lang="el-GR" sz="1600" i="1" dirty="0">
                <a:solidFill>
                  <a:srgbClr val="000000"/>
                </a:solidFill>
                <a:latin typeface="Times New Roman" panose="02020603050405020304" pitchFamily="18" charset="0"/>
              </a:rPr>
              <a:t>) βάσει δομημένου ηλεκτρονικού ερωτηματολογίου. </a:t>
            </a:r>
          </a:p>
          <a:p>
            <a:r>
              <a:rPr lang="el-GR" sz="1600" i="1" dirty="0" smtClean="0">
                <a:solidFill>
                  <a:srgbClr val="000000"/>
                </a:solidFill>
                <a:latin typeface="Times New Roman" panose="02020603050405020304" pitchFamily="18" charset="0"/>
              </a:rPr>
              <a:t>Πληθυσμός της έρευνας: άνδρες και γυναίκες, κάτοικοι της Κρήτης, άνω των 18 ετών (18+)</a:t>
            </a:r>
          </a:p>
          <a:p>
            <a:r>
              <a:rPr lang="el-GR" sz="1600" b="1" i="1" dirty="0" smtClean="0">
                <a:solidFill>
                  <a:srgbClr val="000000"/>
                </a:solidFill>
                <a:latin typeface="Times New Roman" panose="02020603050405020304" pitchFamily="18" charset="0"/>
              </a:rPr>
              <a:t>Αντιπροσωπευτικό </a:t>
            </a:r>
            <a:r>
              <a:rPr lang="el-GR" sz="1600" b="1" i="1" dirty="0">
                <a:solidFill>
                  <a:srgbClr val="000000"/>
                </a:solidFill>
                <a:latin typeface="Times New Roman" panose="02020603050405020304" pitchFamily="18" charset="0"/>
              </a:rPr>
              <a:t>δείγμα </a:t>
            </a:r>
            <a:r>
              <a:rPr lang="el-GR" sz="1600" i="1" dirty="0">
                <a:solidFill>
                  <a:srgbClr val="000000"/>
                </a:solidFill>
                <a:latin typeface="Times New Roman" panose="02020603050405020304" pitchFamily="18" charset="0"/>
              </a:rPr>
              <a:t>του πληθυσμού βάσει της απογραφής του 2011 (ΕΛΣΤΑΤ), με αναλογική κατανομή στους Δήμους και τους Νομούς της Κρήτης </a:t>
            </a:r>
            <a:endParaRPr lang="el-GR" sz="1600" i="1" dirty="0" smtClean="0">
              <a:solidFill>
                <a:srgbClr val="000000"/>
              </a:solidFill>
              <a:latin typeface="Times New Roman" panose="02020603050405020304" pitchFamily="18" charset="0"/>
            </a:endParaRPr>
          </a:p>
          <a:p>
            <a:r>
              <a:rPr lang="el-GR" sz="1600" i="1" dirty="0" smtClean="0">
                <a:solidFill>
                  <a:srgbClr val="000000"/>
                </a:solidFill>
                <a:latin typeface="Times New Roman" panose="02020603050405020304" pitchFamily="18" charset="0"/>
              </a:rPr>
              <a:t>Το Μέγεθος </a:t>
            </a:r>
            <a:r>
              <a:rPr lang="el-GR" sz="1600" i="1" dirty="0">
                <a:solidFill>
                  <a:srgbClr val="000000"/>
                </a:solidFill>
                <a:latin typeface="Times New Roman" panose="02020603050405020304" pitchFamily="18" charset="0"/>
              </a:rPr>
              <a:t>του δείγματος ανέρχεται σε </a:t>
            </a:r>
            <a:r>
              <a:rPr lang="el-GR" sz="1600" b="1" i="1" dirty="0">
                <a:solidFill>
                  <a:srgbClr val="000000"/>
                </a:solidFill>
                <a:latin typeface="Times New Roman" panose="02020603050405020304" pitchFamily="18" charset="0"/>
              </a:rPr>
              <a:t>n=660 </a:t>
            </a:r>
            <a:r>
              <a:rPr lang="el-GR" sz="1600" i="1" dirty="0">
                <a:solidFill>
                  <a:srgbClr val="000000"/>
                </a:solidFill>
                <a:latin typeface="Times New Roman" panose="02020603050405020304" pitchFamily="18" charset="0"/>
              </a:rPr>
              <a:t>συνεντεύξεις. </a:t>
            </a:r>
          </a:p>
          <a:p>
            <a:r>
              <a:rPr lang="el-GR" sz="1600" i="1" dirty="0">
                <a:solidFill>
                  <a:srgbClr val="000000"/>
                </a:solidFill>
                <a:latin typeface="Times New Roman" panose="02020603050405020304" pitchFamily="18" charset="0"/>
              </a:rPr>
              <a:t>Η δειγματοληψία έγινε με χρήση </a:t>
            </a:r>
            <a:r>
              <a:rPr lang="el-GR" sz="1600" i="1" dirty="0" err="1">
                <a:solidFill>
                  <a:srgbClr val="000000"/>
                </a:solidFill>
                <a:latin typeface="Times New Roman" panose="02020603050405020304" pitchFamily="18" charset="0"/>
              </a:rPr>
              <a:t>quota</a:t>
            </a:r>
            <a:r>
              <a:rPr lang="el-GR" sz="1600" i="1" dirty="0">
                <a:solidFill>
                  <a:srgbClr val="000000"/>
                </a:solidFill>
                <a:latin typeface="Times New Roman" panose="02020603050405020304" pitchFamily="18" charset="0"/>
              </a:rPr>
              <a:t> ως προς το φύλο, την ηλικία και τη γεωγραφική κατανομή του πληθυσμού βάσει της απογραφής του 2011 (ΕΛΣΤΑΤ</a:t>
            </a:r>
            <a:r>
              <a:rPr lang="el-GR" sz="1600" i="1" dirty="0" smtClean="0">
                <a:solidFill>
                  <a:srgbClr val="000000"/>
                </a:solidFill>
                <a:latin typeface="Times New Roman" panose="02020603050405020304" pitchFamily="18" charset="0"/>
              </a:rPr>
              <a:t>).</a:t>
            </a:r>
          </a:p>
          <a:p>
            <a:r>
              <a:rPr lang="el-GR" sz="1600" i="1" dirty="0" smtClean="0">
                <a:solidFill>
                  <a:srgbClr val="000000"/>
                </a:solidFill>
                <a:latin typeface="Times New Roman" panose="02020603050405020304" pitchFamily="18" charset="0"/>
              </a:rPr>
              <a:t>Η </a:t>
            </a:r>
            <a:r>
              <a:rPr lang="el-GR" sz="1600" i="1" dirty="0">
                <a:solidFill>
                  <a:srgbClr val="000000"/>
                </a:solidFill>
                <a:latin typeface="Times New Roman" panose="02020603050405020304" pitchFamily="18" charset="0"/>
              </a:rPr>
              <a:t>έρευνα </a:t>
            </a:r>
            <a:r>
              <a:rPr lang="el-GR" sz="1600" i="1" dirty="0" smtClean="0">
                <a:solidFill>
                  <a:srgbClr val="000000"/>
                </a:solidFill>
                <a:latin typeface="Times New Roman" panose="02020603050405020304" pitchFamily="18" charset="0"/>
              </a:rPr>
              <a:t>πεδίου διήρκησε </a:t>
            </a:r>
            <a:r>
              <a:rPr lang="el-GR" sz="1600" i="1" dirty="0">
                <a:solidFill>
                  <a:srgbClr val="000000"/>
                </a:solidFill>
                <a:latin typeface="Times New Roman" panose="02020603050405020304" pitchFamily="18" charset="0"/>
              </a:rPr>
              <a:t>14 μέρες (4 - 18 Μαΐου 2016</a:t>
            </a:r>
            <a:r>
              <a:rPr lang="el-GR" sz="1600" i="1" dirty="0" smtClean="0">
                <a:solidFill>
                  <a:srgbClr val="000000"/>
                </a:solidFill>
                <a:latin typeface="Times New Roman" panose="02020603050405020304" pitchFamily="18" charset="0"/>
              </a:rPr>
              <a:t>)» </a:t>
            </a:r>
            <a:r>
              <a:rPr lang="el-GR" sz="1600" dirty="0" smtClean="0">
                <a:solidFill>
                  <a:srgbClr val="000000"/>
                </a:solidFill>
                <a:latin typeface="Times New Roman" panose="02020603050405020304" pitchFamily="18" charset="0"/>
              </a:rPr>
              <a:t>(βλ. </a:t>
            </a:r>
            <a:r>
              <a:rPr lang="el-GR" sz="1600" dirty="0">
                <a:solidFill>
                  <a:srgbClr val="000000"/>
                </a:solidFill>
                <a:latin typeface="Times New Roman" panose="02020603050405020304" pitchFamily="18" charset="0"/>
              </a:rPr>
              <a:t>αναλυτικά Μονάδα Ερευνών Κοινής Γνώμης Π.Κ. σε συνεργασία με τα ΚΕΠΕΤ &amp; ΚΕΑΔΙΚ Π.Κ./</a:t>
            </a:r>
            <a:r>
              <a:rPr lang="el-GR" sz="1600" dirty="0" err="1" smtClean="0">
                <a:solidFill>
                  <a:srgbClr val="000000"/>
                </a:solidFill>
                <a:latin typeface="Times New Roman" panose="02020603050405020304" pitchFamily="18" charset="0"/>
              </a:rPr>
              <a:t>Τζουβελέκας</a:t>
            </a:r>
            <a:r>
              <a:rPr lang="el-GR" sz="1600" dirty="0">
                <a:solidFill>
                  <a:srgbClr val="000000"/>
                </a:solidFill>
                <a:latin typeface="Times New Roman" panose="02020603050405020304" pitchFamily="18" charset="0"/>
              </a:rPr>
              <a:t> </a:t>
            </a:r>
            <a:r>
              <a:rPr lang="el-GR" sz="1600" dirty="0" smtClean="0">
                <a:solidFill>
                  <a:srgbClr val="000000"/>
                </a:solidFill>
                <a:latin typeface="Times New Roman" panose="02020603050405020304" pitchFamily="18" charset="0"/>
              </a:rPr>
              <a:t>κ.ά., 2016: 1-3)</a:t>
            </a:r>
          </a:p>
          <a:p>
            <a:pPr marL="0" indent="0" algn="just">
              <a:buNone/>
            </a:pPr>
            <a:endParaRPr lang="el-GR" sz="1700" b="1" i="1" dirty="0">
              <a:latin typeface="Times New Roman" panose="02020603050405020304" pitchFamily="18" charset="0"/>
              <a:cs typeface="Times New Roman" panose="02020603050405020304"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1566358" cy="6256421"/>
          </a:xfrm>
        </p:spPr>
        <p:txBody>
          <a:bodyPr>
            <a:noAutofit/>
          </a:bodyPr>
          <a:lstStyle/>
          <a:p>
            <a:pPr algn="just">
              <a:buNone/>
            </a:pPr>
            <a:r>
              <a:rPr lang="el-GR" sz="2000" b="1" dirty="0" smtClean="0">
                <a:latin typeface="Times New Roman" pitchFamily="18" charset="0"/>
                <a:cs typeface="Times New Roman" pitchFamily="18" charset="0"/>
              </a:rPr>
              <a:t>2.2. </a:t>
            </a:r>
            <a:r>
              <a:rPr lang="el-GR" sz="2000" b="1" u="sng" dirty="0" smtClean="0">
                <a:latin typeface="Times New Roman" pitchFamily="18" charset="0"/>
                <a:cs typeface="Times New Roman" pitchFamily="18" charset="0"/>
              </a:rPr>
              <a:t>Η Ποιοτική Έρευνα (Διάγνωση Αναγκών – </a:t>
            </a:r>
            <a:r>
              <a:rPr lang="en-US" sz="2000" b="1" u="sng" dirty="0" smtClean="0">
                <a:latin typeface="Times New Roman" pitchFamily="18" charset="0"/>
                <a:cs typeface="Times New Roman" pitchFamily="18" charset="0"/>
              </a:rPr>
              <a:t>Needs Assessment)</a:t>
            </a:r>
            <a:endParaRPr lang="el-GR" sz="2000" b="1" dirty="0" smtClean="0">
              <a:latin typeface="Times New Roman" pitchFamily="18" charset="0"/>
              <a:cs typeface="Times New Roman" pitchFamily="18" charset="0"/>
            </a:endParaRPr>
          </a:p>
          <a:p>
            <a:pPr algn="just">
              <a:lnSpc>
                <a:spcPct val="107000"/>
              </a:lnSpc>
              <a:spcAft>
                <a:spcPts val="0"/>
              </a:spcAft>
              <a:tabLst>
                <a:tab pos="352425" algn="l"/>
              </a:tabLst>
            </a:pPr>
            <a:r>
              <a:rPr lang="el-GR" sz="1800" b="1" dirty="0" smtClean="0">
                <a:solidFill>
                  <a:srgbClr val="000000"/>
                </a:solidFill>
                <a:latin typeface="Times New Roman" panose="02020603050405020304" pitchFamily="18" charset="0"/>
                <a:ea typeface="Calibri" panose="020F0502020204030204" pitchFamily="34" charset="0"/>
              </a:rPr>
              <a:t>Εργαλεία </a:t>
            </a:r>
            <a:r>
              <a:rPr lang="el-GR" sz="1800" b="1" dirty="0">
                <a:solidFill>
                  <a:srgbClr val="000000"/>
                </a:solidFill>
                <a:latin typeface="Times New Roman" panose="02020603050405020304" pitchFamily="18" charset="0"/>
                <a:ea typeface="Calibri" panose="020F0502020204030204" pitchFamily="34" charset="0"/>
              </a:rPr>
              <a:t>σ</a:t>
            </a:r>
            <a:r>
              <a:rPr lang="el-GR" sz="1800" b="1" dirty="0" smtClean="0">
                <a:solidFill>
                  <a:srgbClr val="000000"/>
                </a:solidFill>
                <a:latin typeface="Times New Roman" panose="02020603050405020304" pitchFamily="18" charset="0"/>
                <a:ea typeface="Calibri" panose="020F0502020204030204" pitchFamily="34" charset="0"/>
              </a:rPr>
              <a:t>υλλογής δεδομένων: </a:t>
            </a:r>
          </a:p>
          <a:p>
            <a:pPr marL="0" indent="0" algn="just">
              <a:lnSpc>
                <a:spcPct val="107000"/>
              </a:lnSpc>
              <a:spcAft>
                <a:spcPts val="0"/>
              </a:spcAft>
              <a:buNone/>
              <a:tabLst>
                <a:tab pos="352425" algn="l"/>
              </a:tabLst>
            </a:pPr>
            <a:r>
              <a:rPr lang="en-US" sz="1800" b="1" dirty="0" smtClean="0">
                <a:solidFill>
                  <a:srgbClr val="000000"/>
                </a:solidFill>
                <a:latin typeface="Times New Roman" panose="02020603050405020304" pitchFamily="18" charset="0"/>
                <a:ea typeface="Calibri" panose="020F0502020204030204" pitchFamily="34" charset="0"/>
              </a:rPr>
              <a:t>H</a:t>
            </a:r>
            <a:r>
              <a:rPr lang="el-GR" sz="1800" b="1" dirty="0" smtClean="0">
                <a:solidFill>
                  <a:srgbClr val="000000"/>
                </a:solidFill>
                <a:latin typeface="Times New Roman" panose="02020603050405020304" pitchFamily="18" charset="0"/>
                <a:ea typeface="Calibri" panose="020F0502020204030204" pitchFamily="34" charset="0"/>
              </a:rPr>
              <a:t>μι-δομημένες συνεντεύξεις </a:t>
            </a:r>
            <a:r>
              <a:rPr lang="el-GR" sz="1800" b="1" dirty="0">
                <a:solidFill>
                  <a:srgbClr val="000000"/>
                </a:solidFill>
                <a:latin typeface="Times New Roman" panose="02020603050405020304" pitchFamily="18" charset="0"/>
                <a:ea typeface="Calibri" panose="020F0502020204030204" pitchFamily="34" charset="0"/>
              </a:rPr>
              <a:t>(</a:t>
            </a:r>
            <a:r>
              <a:rPr lang="en-US" sz="1800" b="1" dirty="0">
                <a:solidFill>
                  <a:srgbClr val="000000"/>
                </a:solidFill>
                <a:latin typeface="Times New Roman" panose="02020603050405020304" pitchFamily="18" charset="0"/>
                <a:ea typeface="Calibri" panose="020F0502020204030204" pitchFamily="34" charset="0"/>
              </a:rPr>
              <a:t>semi</a:t>
            </a:r>
            <a:r>
              <a:rPr lang="el-GR" sz="1800" b="1" dirty="0">
                <a:solidFill>
                  <a:srgbClr val="000000"/>
                </a:solidFill>
                <a:latin typeface="Times New Roman" panose="02020603050405020304" pitchFamily="18" charset="0"/>
                <a:ea typeface="Calibri" panose="020F0502020204030204" pitchFamily="34" charset="0"/>
              </a:rPr>
              <a:t>-</a:t>
            </a:r>
            <a:r>
              <a:rPr lang="en-US" sz="1800" b="1" dirty="0">
                <a:solidFill>
                  <a:srgbClr val="000000"/>
                </a:solidFill>
                <a:latin typeface="Times New Roman" panose="02020603050405020304" pitchFamily="18" charset="0"/>
                <a:ea typeface="Calibri" panose="020F0502020204030204" pitchFamily="34" charset="0"/>
              </a:rPr>
              <a:t>structured </a:t>
            </a:r>
            <a:r>
              <a:rPr lang="en-US" sz="1800" b="1" dirty="0" smtClean="0">
                <a:solidFill>
                  <a:srgbClr val="000000"/>
                </a:solidFill>
                <a:latin typeface="Times New Roman" panose="02020603050405020304" pitchFamily="18" charset="0"/>
                <a:ea typeface="Calibri" panose="020F0502020204030204" pitchFamily="34" charset="0"/>
              </a:rPr>
              <a:t>interviews</a:t>
            </a:r>
            <a:r>
              <a:rPr lang="el-GR" sz="1800" b="1" dirty="0" smtClean="0">
                <a:solidFill>
                  <a:srgbClr val="000000"/>
                </a:solidFill>
                <a:latin typeface="Times New Roman" panose="02020603050405020304" pitchFamily="18" charset="0"/>
                <a:ea typeface="Calibri" panose="020F0502020204030204" pitchFamily="34" charset="0"/>
              </a:rPr>
              <a:t>) </a:t>
            </a:r>
            <a:r>
              <a:rPr lang="el-GR" sz="1800" b="1" dirty="0">
                <a:solidFill>
                  <a:srgbClr val="000000"/>
                </a:solidFill>
                <a:latin typeface="Times New Roman" panose="02020603050405020304" pitchFamily="18" charset="0"/>
                <a:ea typeface="Calibri" panose="020F0502020204030204" pitchFamily="34" charset="0"/>
              </a:rPr>
              <a:t>και </a:t>
            </a:r>
            <a:r>
              <a:rPr lang="el-GR" sz="1800" b="1" dirty="0" smtClean="0">
                <a:solidFill>
                  <a:srgbClr val="000000"/>
                </a:solidFill>
                <a:latin typeface="Times New Roman" panose="02020603050405020304" pitchFamily="18" charset="0"/>
                <a:ea typeface="Calibri" panose="020F0502020204030204" pitchFamily="34" charset="0"/>
              </a:rPr>
              <a:t>αφηγηματικές συνεντεύξεις  </a:t>
            </a:r>
            <a:r>
              <a:rPr lang="el-GR" sz="1800" b="1" dirty="0">
                <a:solidFill>
                  <a:srgbClr val="000000"/>
                </a:solidFill>
                <a:latin typeface="Times New Roman" panose="02020603050405020304" pitchFamily="18" charset="0"/>
                <a:ea typeface="Calibri" panose="020F0502020204030204" pitchFamily="34" charset="0"/>
              </a:rPr>
              <a:t>(</a:t>
            </a:r>
            <a:r>
              <a:rPr lang="en-US" sz="1800" b="1" dirty="0">
                <a:solidFill>
                  <a:srgbClr val="000000"/>
                </a:solidFill>
                <a:latin typeface="Times New Roman" panose="02020603050405020304" pitchFamily="18" charset="0"/>
                <a:ea typeface="Calibri" panose="020F0502020204030204" pitchFamily="34" charset="0"/>
              </a:rPr>
              <a:t>narrative </a:t>
            </a:r>
            <a:r>
              <a:rPr lang="en-US" sz="1800" b="1" dirty="0" smtClean="0">
                <a:solidFill>
                  <a:srgbClr val="000000"/>
                </a:solidFill>
                <a:latin typeface="Times New Roman" panose="02020603050405020304" pitchFamily="18" charset="0"/>
                <a:ea typeface="Calibri" panose="020F0502020204030204" pitchFamily="34" charset="0"/>
              </a:rPr>
              <a:t>interview</a:t>
            </a:r>
            <a:r>
              <a:rPr lang="en-US" sz="1800" b="1" dirty="0">
                <a:solidFill>
                  <a:srgbClr val="000000"/>
                </a:solidFill>
                <a:latin typeface="Times New Roman" panose="02020603050405020304" pitchFamily="18" charset="0"/>
                <a:ea typeface="Calibri" panose="020F0502020204030204" pitchFamily="34" charset="0"/>
              </a:rPr>
              <a:t>s</a:t>
            </a:r>
            <a:r>
              <a:rPr lang="el-GR" sz="1800" b="1" dirty="0" smtClean="0">
                <a:solidFill>
                  <a:srgbClr val="000000"/>
                </a:solidFill>
                <a:latin typeface="Times New Roman" panose="02020603050405020304" pitchFamily="18" charset="0"/>
                <a:ea typeface="Calibri" panose="020F0502020204030204" pitchFamily="34" charset="0"/>
              </a:rPr>
              <a:t>)</a:t>
            </a:r>
            <a:r>
              <a:rPr lang="el-GR" sz="1800" dirty="0" smtClean="0">
                <a:solidFill>
                  <a:srgbClr val="000000"/>
                </a:solidFill>
                <a:latin typeface="Times New Roman" panose="02020603050405020304" pitchFamily="18" charset="0"/>
                <a:ea typeface="Calibri" panose="020F0502020204030204" pitchFamily="34" charset="0"/>
              </a:rPr>
              <a:t>: Επελέγησαν λόγω </a:t>
            </a:r>
            <a:r>
              <a:rPr lang="el-GR" sz="1800" dirty="0">
                <a:solidFill>
                  <a:srgbClr val="000000"/>
                </a:solidFill>
                <a:latin typeface="Times New Roman" panose="02020603050405020304" pitchFamily="18" charset="0"/>
                <a:ea typeface="Calibri" panose="020F0502020204030204" pitchFamily="34" charset="0"/>
              </a:rPr>
              <a:t>της ευελιξίας και της εμβάθυνσης που προσφέρουν ως ποιοτικά εργαλεία συλλογής και παραγωγής δεδομένων </a:t>
            </a:r>
            <a:r>
              <a:rPr lang="el-GR" sz="1800" dirty="0">
                <a:latin typeface="Times New Roman" panose="02020603050405020304" pitchFamily="18" charset="0"/>
                <a:ea typeface="Calibri" panose="020F0502020204030204" pitchFamily="34" charset="0"/>
              </a:rPr>
              <a:t>(βλ. αναλυτικά </a:t>
            </a:r>
            <a:r>
              <a:rPr lang="el-GR" sz="1800" dirty="0" err="1">
                <a:solidFill>
                  <a:srgbClr val="000000"/>
                </a:solidFill>
                <a:latin typeface="Times New Roman" panose="02020603050405020304" pitchFamily="18" charset="0"/>
                <a:ea typeface="Calibri" panose="020F0502020204030204" pitchFamily="34" charset="0"/>
              </a:rPr>
              <a:t>Robson</a:t>
            </a:r>
            <a:r>
              <a:rPr lang="el-GR" sz="1800" dirty="0">
                <a:solidFill>
                  <a:srgbClr val="000000"/>
                </a:solidFill>
                <a:latin typeface="Times New Roman" panose="02020603050405020304" pitchFamily="18" charset="0"/>
                <a:ea typeface="Calibri" panose="020F0502020204030204" pitchFamily="34" charset="0"/>
              </a:rPr>
              <a:t>, 2010: 321 &amp; </a:t>
            </a:r>
            <a:r>
              <a:rPr lang="el-GR" sz="1800" dirty="0" smtClean="0">
                <a:solidFill>
                  <a:srgbClr val="000000"/>
                </a:solidFill>
                <a:latin typeface="Times New Roman" panose="02020603050405020304" pitchFamily="18" charset="0"/>
                <a:ea typeface="Calibri" panose="020F0502020204030204" pitchFamily="34" charset="0"/>
              </a:rPr>
              <a:t>330-331).</a:t>
            </a:r>
          </a:p>
          <a:p>
            <a:pPr marL="0" indent="0" algn="just">
              <a:lnSpc>
                <a:spcPct val="107000"/>
              </a:lnSpc>
              <a:spcAft>
                <a:spcPts val="0"/>
              </a:spcAft>
              <a:buNone/>
              <a:tabLst>
                <a:tab pos="352425" algn="l"/>
              </a:tabLst>
            </a:pPr>
            <a:r>
              <a:rPr lang="el-GR" sz="1800" dirty="0">
                <a:solidFill>
                  <a:srgbClr val="000000"/>
                </a:solidFill>
                <a:latin typeface="Times New Roman" panose="02020603050405020304" pitchFamily="18" charset="0"/>
                <a:ea typeface="Calibri" panose="020F0502020204030204" pitchFamily="34" charset="0"/>
              </a:rPr>
              <a:t>Ε</a:t>
            </a:r>
            <a:r>
              <a:rPr lang="el-GR" sz="1800" dirty="0" smtClean="0">
                <a:solidFill>
                  <a:srgbClr val="000000"/>
                </a:solidFill>
                <a:latin typeface="Times New Roman" panose="02020603050405020304" pitchFamily="18" charset="0"/>
                <a:ea typeface="Calibri" panose="020F0502020204030204" pitchFamily="34" charset="0"/>
              </a:rPr>
              <a:t>πέτρεψαν </a:t>
            </a:r>
            <a:r>
              <a:rPr lang="el-GR" sz="1800" dirty="0">
                <a:solidFill>
                  <a:srgbClr val="000000"/>
                </a:solidFill>
                <a:latin typeface="Times New Roman" panose="02020603050405020304" pitchFamily="18" charset="0"/>
                <a:ea typeface="Calibri" panose="020F0502020204030204" pitchFamily="34" charset="0"/>
              </a:rPr>
              <a:t>την αποτύπωση τόσο των βασικών χαρακτηριστικών του σχεδιασμού, διαμόρφωσης και υλοποίησης πολιτικής από τους αρμόδιους σε περιφερειακό και τοπικό επίπεδο, όσο και των απόψεων και αντιλήψεων των ενδιαφερόμενων φορέων, ομάδων και κοινωνικών εταίρων στην Περιφέρεια </a:t>
            </a:r>
            <a:r>
              <a:rPr lang="el-GR" sz="1800" dirty="0" smtClean="0">
                <a:solidFill>
                  <a:srgbClr val="000000"/>
                </a:solidFill>
                <a:latin typeface="Times New Roman" panose="02020603050405020304" pitchFamily="18" charset="0"/>
                <a:ea typeface="Calibri" panose="020F0502020204030204" pitchFamily="34" charset="0"/>
              </a:rPr>
              <a:t>Κρήτης, </a:t>
            </a:r>
            <a:r>
              <a:rPr lang="el-GR" sz="1800" dirty="0">
                <a:solidFill>
                  <a:srgbClr val="000000"/>
                </a:solidFill>
                <a:latin typeface="Times New Roman" panose="02020603050405020304" pitchFamily="18" charset="0"/>
                <a:ea typeface="Calibri" panose="020F0502020204030204" pitchFamily="34" charset="0"/>
              </a:rPr>
              <a:t>στην κατεύθυνση μίας </a:t>
            </a:r>
            <a:r>
              <a:rPr lang="en-US" sz="1800" dirty="0">
                <a:solidFill>
                  <a:srgbClr val="000000"/>
                </a:solidFill>
                <a:latin typeface="Times New Roman" panose="02020603050405020304" pitchFamily="18" charset="0"/>
                <a:ea typeface="Calibri" panose="020F0502020204030204" pitchFamily="34" charset="0"/>
              </a:rPr>
              <a:t>bottom</a:t>
            </a:r>
            <a:r>
              <a:rPr lang="el-GR" sz="1800" dirty="0">
                <a:solidFill>
                  <a:srgbClr val="000000"/>
                </a:solidFill>
                <a:latin typeface="Times New Roman" panose="02020603050405020304" pitchFamily="18" charset="0"/>
                <a:ea typeface="Calibri" panose="020F0502020204030204" pitchFamily="34" charset="0"/>
              </a:rPr>
              <a:t>-</a:t>
            </a:r>
            <a:r>
              <a:rPr lang="en-US" sz="1800" dirty="0">
                <a:solidFill>
                  <a:srgbClr val="000000"/>
                </a:solidFill>
                <a:latin typeface="Times New Roman" panose="02020603050405020304" pitchFamily="18" charset="0"/>
                <a:ea typeface="Calibri" panose="020F0502020204030204" pitchFamily="34" charset="0"/>
              </a:rPr>
              <a:t>up</a:t>
            </a:r>
            <a:r>
              <a:rPr lang="el-GR" sz="1800" dirty="0">
                <a:solidFill>
                  <a:srgbClr val="000000"/>
                </a:solidFill>
                <a:latin typeface="Times New Roman" panose="02020603050405020304" pitchFamily="18" charset="0"/>
                <a:ea typeface="Calibri" panose="020F0502020204030204" pitchFamily="34" charset="0"/>
              </a:rPr>
              <a:t> διάγνωσης αναγκών στην </a:t>
            </a:r>
            <a:r>
              <a:rPr lang="el-GR" sz="1800" dirty="0" smtClean="0">
                <a:solidFill>
                  <a:srgbClr val="000000"/>
                </a:solidFill>
                <a:latin typeface="Times New Roman" panose="02020603050405020304" pitchFamily="18" charset="0"/>
                <a:ea typeface="Calibri" panose="020F0502020204030204" pitchFamily="34" charset="0"/>
              </a:rPr>
              <a:t>Κρήτη (</a:t>
            </a:r>
            <a:r>
              <a:rPr lang="el-GR" sz="1800" dirty="0">
                <a:solidFill>
                  <a:srgbClr val="000000"/>
                </a:solidFill>
                <a:latin typeface="Times New Roman" panose="02020603050405020304" pitchFamily="18" charset="0"/>
                <a:ea typeface="Calibri" panose="020F0502020204030204" pitchFamily="34" charset="0"/>
              </a:rPr>
              <a:t>βλ. </a:t>
            </a:r>
            <a:r>
              <a:rPr lang="el-GR" sz="1800" dirty="0" smtClean="0">
                <a:solidFill>
                  <a:srgbClr val="000000"/>
                </a:solidFill>
                <a:latin typeface="Times New Roman" panose="02020603050405020304" pitchFamily="18" charset="0"/>
                <a:ea typeface="Calibri" panose="020F0502020204030204" pitchFamily="34" charset="0"/>
              </a:rPr>
              <a:t>αναλυτικά ΚΕΠΕΤ </a:t>
            </a:r>
            <a:r>
              <a:rPr lang="el-GR" sz="1800" dirty="0">
                <a:solidFill>
                  <a:srgbClr val="000000"/>
                </a:solidFill>
                <a:latin typeface="Times New Roman" panose="02020603050405020304" pitchFamily="18" charset="0"/>
                <a:ea typeface="Calibri" panose="020F0502020204030204" pitchFamily="34" charset="0"/>
              </a:rPr>
              <a:t>&amp; ΚΕΑΔΙΚ, 2015α: 12)</a:t>
            </a:r>
            <a:endParaRPr lang="el-GR" sz="1800" dirty="0" smtClean="0">
              <a:solidFill>
                <a:srgbClr val="000000"/>
              </a:solidFill>
              <a:latin typeface="Times New Roman" panose="02020603050405020304" pitchFamily="18" charset="0"/>
              <a:ea typeface="Calibri" panose="020F0502020204030204" pitchFamily="34" charset="0"/>
            </a:endParaRPr>
          </a:p>
          <a:p>
            <a:pPr marL="0" indent="0" algn="just">
              <a:lnSpc>
                <a:spcPct val="107000"/>
              </a:lnSpc>
              <a:spcAft>
                <a:spcPts val="0"/>
              </a:spcAft>
              <a:buNone/>
              <a:tabLst>
                <a:tab pos="352425" algn="l"/>
              </a:tabLst>
            </a:pPr>
            <a:r>
              <a:rPr lang="el-GR" sz="1800" b="1" dirty="0" smtClean="0">
                <a:latin typeface="Times New Roman" pitchFamily="18" charset="0"/>
                <a:cs typeface="Times New Roman" pitchFamily="18" charset="0"/>
              </a:rPr>
              <a:t>Δομή </a:t>
            </a:r>
            <a:r>
              <a:rPr lang="el-GR" sz="1800" b="1" dirty="0" err="1" smtClean="0">
                <a:latin typeface="Times New Roman" pitchFamily="18" charset="0"/>
                <a:cs typeface="Times New Roman" pitchFamily="18" charset="0"/>
              </a:rPr>
              <a:t>ημι</a:t>
            </a:r>
            <a:r>
              <a:rPr lang="el-GR" sz="1800" b="1" dirty="0" smtClean="0">
                <a:latin typeface="Times New Roman" pitchFamily="18" charset="0"/>
                <a:cs typeface="Times New Roman" pitchFamily="18" charset="0"/>
              </a:rPr>
              <a:t>-δομημένης συνέντευξης:</a:t>
            </a:r>
            <a:endParaRPr lang="el-GR" sz="1800" dirty="0" smtClean="0">
              <a:latin typeface="Times New Roman" pitchFamily="18" charset="0"/>
              <a:cs typeface="Times New Roman" pitchFamily="18" charset="0"/>
            </a:endParaRPr>
          </a:p>
          <a:p>
            <a:pPr algn="just">
              <a:lnSpc>
                <a:spcPct val="107000"/>
              </a:lnSpc>
              <a:spcAft>
                <a:spcPts val="0"/>
              </a:spcAft>
              <a:tabLst>
                <a:tab pos="352425" algn="l"/>
              </a:tabLst>
            </a:pPr>
            <a:r>
              <a:rPr lang="el-GR" sz="1800" i="1" dirty="0">
                <a:solidFill>
                  <a:srgbClr val="000000"/>
                </a:solidFill>
                <a:latin typeface="Times New Roman" panose="02020603050405020304" pitchFamily="18" charset="0"/>
                <a:ea typeface="Calibri" panose="020F0502020204030204" pitchFamily="34" charset="0"/>
              </a:rPr>
              <a:t>«</a:t>
            </a:r>
            <a:r>
              <a:rPr lang="en-US" sz="1800" i="1" dirty="0" err="1">
                <a:solidFill>
                  <a:srgbClr val="000000"/>
                </a:solidFill>
                <a:latin typeface="Times New Roman" panose="02020603050405020304" pitchFamily="18" charset="0"/>
                <a:ea typeface="Calibri" panose="020F0502020204030204" pitchFamily="34" charset="0"/>
              </a:rPr>
              <a:t>i</a:t>
            </a:r>
            <a:r>
              <a:rPr lang="el-GR" sz="1800" i="1" dirty="0">
                <a:solidFill>
                  <a:srgbClr val="000000"/>
                </a:solidFill>
                <a:latin typeface="Times New Roman" panose="02020603050405020304" pitchFamily="18" charset="0"/>
                <a:ea typeface="Calibri" panose="020F0502020204030204" pitchFamily="34" charset="0"/>
              </a:rPr>
              <a:t>. Ενδεικτικά εισαγωγικά σχόλια</a:t>
            </a:r>
            <a:endParaRPr lang="el-GR" sz="1800" dirty="0">
              <a:latin typeface="Times New Roman" panose="02020603050405020304" pitchFamily="18" charset="0"/>
              <a:ea typeface="Calibri" panose="020F0502020204030204" pitchFamily="34" charset="0"/>
            </a:endParaRPr>
          </a:p>
          <a:p>
            <a:pPr algn="just">
              <a:lnSpc>
                <a:spcPct val="107000"/>
              </a:lnSpc>
              <a:spcAft>
                <a:spcPts val="0"/>
              </a:spcAft>
              <a:tabLst>
                <a:tab pos="352425" algn="l"/>
              </a:tabLst>
            </a:pPr>
            <a:r>
              <a:rPr lang="en-US" sz="1800" i="1" dirty="0">
                <a:solidFill>
                  <a:srgbClr val="000000"/>
                </a:solidFill>
                <a:latin typeface="Times New Roman" panose="02020603050405020304" pitchFamily="18" charset="0"/>
                <a:ea typeface="Calibri" panose="020F0502020204030204" pitchFamily="34" charset="0"/>
              </a:rPr>
              <a:t>ii</a:t>
            </a:r>
            <a:r>
              <a:rPr lang="el-GR" sz="1800" i="1" dirty="0">
                <a:solidFill>
                  <a:srgbClr val="000000"/>
                </a:solidFill>
                <a:latin typeface="Times New Roman" panose="02020603050405020304" pitchFamily="18" charset="0"/>
                <a:ea typeface="Calibri" panose="020F0502020204030204" pitchFamily="34" charset="0"/>
              </a:rPr>
              <a:t>. Ενσωμάτωση εξαιρετικά δομημένων ερωτήσεων για απόκτηση βιογραφικών δεδομένων και δεδομένων αναφορικά με το πεδίο</a:t>
            </a:r>
            <a:endParaRPr lang="el-GR" sz="1800" dirty="0">
              <a:latin typeface="Times New Roman" panose="02020603050405020304" pitchFamily="18" charset="0"/>
              <a:ea typeface="Calibri" panose="020F0502020204030204" pitchFamily="34" charset="0"/>
            </a:endParaRPr>
          </a:p>
          <a:p>
            <a:pPr algn="just">
              <a:lnSpc>
                <a:spcPct val="107000"/>
              </a:lnSpc>
              <a:spcAft>
                <a:spcPts val="0"/>
              </a:spcAft>
              <a:tabLst>
                <a:tab pos="352425" algn="l"/>
              </a:tabLst>
            </a:pPr>
            <a:r>
              <a:rPr lang="en-US" sz="1800" i="1" dirty="0">
                <a:solidFill>
                  <a:srgbClr val="000000"/>
                </a:solidFill>
                <a:latin typeface="Times New Roman" panose="02020603050405020304" pitchFamily="18" charset="0"/>
                <a:ea typeface="Calibri" panose="020F0502020204030204" pitchFamily="34" charset="0"/>
              </a:rPr>
              <a:t>iii</a:t>
            </a:r>
            <a:r>
              <a:rPr lang="el-GR" sz="1800" i="1" dirty="0">
                <a:solidFill>
                  <a:srgbClr val="000000"/>
                </a:solidFill>
                <a:latin typeface="Times New Roman" panose="02020603050405020304" pitchFamily="18" charset="0"/>
                <a:ea typeface="Calibri" panose="020F0502020204030204" pitchFamily="34" charset="0"/>
              </a:rPr>
              <a:t>. Θεματικά πεδία και ενδεικτικές ερωτήσεις ανά ΘΠ και ανά ΘΕ (θεματική ενότητα- στη μορφή επικεφαλίδας-)</a:t>
            </a:r>
            <a:endParaRPr lang="el-GR" sz="1800" dirty="0">
              <a:latin typeface="Times New Roman" panose="02020603050405020304" pitchFamily="18" charset="0"/>
              <a:ea typeface="Calibri" panose="020F0502020204030204" pitchFamily="34" charset="0"/>
            </a:endParaRPr>
          </a:p>
          <a:p>
            <a:pPr algn="just">
              <a:lnSpc>
                <a:spcPct val="107000"/>
              </a:lnSpc>
              <a:spcAft>
                <a:spcPts val="0"/>
              </a:spcAft>
              <a:tabLst>
                <a:tab pos="352425" algn="l"/>
              </a:tabLst>
            </a:pPr>
            <a:r>
              <a:rPr lang="en-US" sz="1800" i="1" dirty="0">
                <a:solidFill>
                  <a:srgbClr val="000000"/>
                </a:solidFill>
                <a:latin typeface="Times New Roman" panose="02020603050405020304" pitchFamily="18" charset="0"/>
                <a:ea typeface="Calibri" panose="020F0502020204030204" pitchFamily="34" charset="0"/>
              </a:rPr>
              <a:t>iv</a:t>
            </a:r>
            <a:r>
              <a:rPr lang="el-GR" sz="1800" i="1" dirty="0">
                <a:solidFill>
                  <a:srgbClr val="000000"/>
                </a:solidFill>
                <a:latin typeface="Times New Roman" panose="02020603050405020304" pitchFamily="18" charset="0"/>
                <a:ea typeface="Calibri" panose="020F0502020204030204" pitchFamily="34" charset="0"/>
              </a:rPr>
              <a:t>. Σύνολο τυχόν διευκρινιστικών ερωτήσεων</a:t>
            </a:r>
            <a:endParaRPr lang="el-GR" sz="1800" dirty="0">
              <a:latin typeface="Times New Roman" panose="02020603050405020304" pitchFamily="18" charset="0"/>
              <a:ea typeface="Calibri" panose="020F0502020204030204" pitchFamily="34" charset="0"/>
            </a:endParaRPr>
          </a:p>
          <a:p>
            <a:pPr algn="just">
              <a:lnSpc>
                <a:spcPct val="107000"/>
              </a:lnSpc>
              <a:spcAft>
                <a:spcPts val="0"/>
              </a:spcAft>
              <a:tabLst>
                <a:tab pos="352425" algn="l"/>
              </a:tabLst>
            </a:pPr>
            <a:r>
              <a:rPr lang="en-US" sz="1800" i="1" dirty="0">
                <a:solidFill>
                  <a:srgbClr val="000000"/>
                </a:solidFill>
                <a:latin typeface="Times New Roman" panose="02020603050405020304" pitchFamily="18" charset="0"/>
                <a:ea typeface="Calibri" panose="020F0502020204030204" pitchFamily="34" charset="0"/>
              </a:rPr>
              <a:t>v</a:t>
            </a:r>
            <a:r>
              <a:rPr lang="el-GR" sz="1800" i="1" dirty="0">
                <a:solidFill>
                  <a:srgbClr val="000000"/>
                </a:solidFill>
                <a:latin typeface="Times New Roman" panose="02020603050405020304" pitchFamily="18" charset="0"/>
                <a:ea typeface="Calibri" panose="020F0502020204030204" pitchFamily="34" charset="0"/>
              </a:rPr>
              <a:t>. Σχέδιο </a:t>
            </a:r>
            <a:r>
              <a:rPr lang="el-GR" sz="1800" i="1" dirty="0" err="1">
                <a:solidFill>
                  <a:srgbClr val="000000"/>
                </a:solidFill>
                <a:latin typeface="Times New Roman" panose="02020603050405020304" pitchFamily="18" charset="0"/>
                <a:ea typeface="Calibri" panose="020F0502020204030204" pitchFamily="34" charset="0"/>
              </a:rPr>
              <a:t>follow</a:t>
            </a:r>
            <a:r>
              <a:rPr lang="el-GR" sz="1800" i="1" dirty="0">
                <a:solidFill>
                  <a:srgbClr val="000000"/>
                </a:solidFill>
                <a:latin typeface="Times New Roman" panose="02020603050405020304" pitchFamily="18" charset="0"/>
                <a:ea typeface="Calibri" panose="020F0502020204030204" pitchFamily="34" charset="0"/>
              </a:rPr>
              <a:t> </a:t>
            </a:r>
            <a:r>
              <a:rPr lang="el-GR" sz="1800" i="1" dirty="0" err="1">
                <a:solidFill>
                  <a:srgbClr val="000000"/>
                </a:solidFill>
                <a:latin typeface="Times New Roman" panose="02020603050405020304" pitchFamily="18" charset="0"/>
                <a:ea typeface="Calibri" panose="020F0502020204030204" pitchFamily="34" charset="0"/>
              </a:rPr>
              <a:t>up</a:t>
            </a:r>
            <a:r>
              <a:rPr lang="el-GR" sz="1800" i="1" dirty="0">
                <a:solidFill>
                  <a:srgbClr val="000000"/>
                </a:solidFill>
                <a:latin typeface="Times New Roman" panose="02020603050405020304" pitchFamily="18" charset="0"/>
                <a:ea typeface="Calibri" panose="020F0502020204030204" pitchFamily="34" charset="0"/>
              </a:rPr>
              <a:t> ερωτήσεων</a:t>
            </a:r>
            <a:endParaRPr lang="el-GR" sz="1800" dirty="0">
              <a:latin typeface="Times New Roman" panose="02020603050405020304" pitchFamily="18" charset="0"/>
              <a:ea typeface="Calibri" panose="020F0502020204030204" pitchFamily="34" charset="0"/>
            </a:endParaRPr>
          </a:p>
          <a:p>
            <a:r>
              <a:rPr lang="en-US" sz="1800" i="1" dirty="0">
                <a:solidFill>
                  <a:srgbClr val="000000"/>
                </a:solidFill>
                <a:latin typeface="Times New Roman" panose="02020603050405020304" pitchFamily="18" charset="0"/>
                <a:ea typeface="Calibri" panose="020F0502020204030204" pitchFamily="34" charset="0"/>
              </a:rPr>
              <a:t>vi</a:t>
            </a:r>
            <a:r>
              <a:rPr lang="el-GR" sz="1800" i="1" dirty="0">
                <a:solidFill>
                  <a:srgbClr val="000000"/>
                </a:solidFill>
                <a:latin typeface="Times New Roman" panose="02020603050405020304" pitchFamily="18" charset="0"/>
                <a:ea typeface="Calibri" panose="020F0502020204030204" pitchFamily="34" charset="0"/>
              </a:rPr>
              <a:t>. Καταληκτικά σχόλια»</a:t>
            </a:r>
            <a:r>
              <a:rPr lang="el-GR" sz="1800" dirty="0">
                <a:solidFill>
                  <a:srgbClr val="000000"/>
                </a:solidFill>
                <a:latin typeface="Times New Roman" panose="02020603050405020304" pitchFamily="18" charset="0"/>
                <a:ea typeface="Calibri" panose="020F0502020204030204" pitchFamily="34" charset="0"/>
              </a:rPr>
              <a:t> (ΚΕΠΕΤ &amp; ΚΕΑΔΙΚ, 2015α: 12</a:t>
            </a:r>
            <a:r>
              <a:rPr lang="el-GR" sz="1800" dirty="0" smtClean="0">
                <a:solidFill>
                  <a:srgbClr val="000000"/>
                </a:solidFill>
                <a:latin typeface="Times New Roman" panose="02020603050405020304" pitchFamily="18" charset="0"/>
                <a:ea typeface="Calibri" panose="020F0502020204030204" pitchFamily="34" charset="0"/>
              </a:rPr>
              <a:t>). </a:t>
            </a:r>
            <a:endParaRPr lang="el-GR" sz="1900" dirty="0" smtClean="0">
              <a:latin typeface="Times New Roman" pitchFamily="18" charset="0"/>
              <a:cs typeface="Times New Roman" pitchFamily="18" charset="0"/>
            </a:endParaRPr>
          </a:p>
          <a:p>
            <a:pPr marL="176213" indent="-176213" algn="just">
              <a:lnSpc>
                <a:spcPct val="114000"/>
              </a:lnSpc>
              <a:buFont typeface="Wingdings" pitchFamily="2" charset="2"/>
              <a:buChar char="§"/>
              <a:tabLst>
                <a:tab pos="352425" algn="l"/>
              </a:tabLst>
            </a:pPr>
            <a:endParaRPr lang="el-GR" sz="1800" dirty="0" smtClean="0">
              <a:latin typeface="Times New Roman" pitchFamily="18" charset="0"/>
              <a:cs typeface="Times New Roman" pitchFamily="18" charset="0"/>
            </a:endParaRPr>
          </a:p>
          <a:p>
            <a:pPr marL="176213" indent="-176213" algn="just">
              <a:lnSpc>
                <a:spcPct val="114000"/>
              </a:lnSpc>
              <a:buNone/>
              <a:tabLst>
                <a:tab pos="352425" algn="l"/>
              </a:tabLst>
            </a:pPr>
            <a:endParaRPr lang="el-GR" sz="1800" dirty="0" smtClean="0">
              <a:latin typeface="Times New Roman" pitchFamily="18" charset="0"/>
              <a:cs typeface="Times New Roman" pitchFamily="18" charset="0"/>
            </a:endParaRPr>
          </a:p>
          <a:p>
            <a:pPr marL="0" indent="0" algn="just">
              <a:buNone/>
              <a:tabLst>
                <a:tab pos="352425" algn="l"/>
              </a:tabLst>
            </a:pPr>
            <a:endParaRPr lang="el-GR" sz="18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17</a:t>
            </a:fld>
            <a:endParaRPr lang="el-GR"/>
          </a:p>
        </p:txBody>
      </p:sp>
    </p:spTree>
    <p:extLst>
      <p:ext uri="{BB962C8B-B14F-4D97-AF65-F5344CB8AC3E}">
        <p14:creationId xmlns:p14="http://schemas.microsoft.com/office/powerpoint/2010/main" xmlns="" val="2797099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18</a:t>
            </a:fld>
            <a:endParaRPr lang="el-GR"/>
          </a:p>
        </p:txBody>
      </p:sp>
      <p:pic>
        <p:nvPicPr>
          <p:cNvPr id="5123" name="Picture 3"/>
          <p:cNvPicPr>
            <a:picLocks noGrp="1" noChangeAspect="1" noChangeArrowheads="1"/>
          </p:cNvPicPr>
          <p:nvPr>
            <p:ph idx="1"/>
          </p:nvPr>
        </p:nvPicPr>
        <p:blipFill>
          <a:blip r:embed="rId2" cstate="print"/>
          <a:srcRect/>
          <a:stretch>
            <a:fillRect/>
          </a:stretch>
        </p:blipFill>
        <p:spPr bwMode="auto">
          <a:xfrm>
            <a:off x="2461221" y="2518611"/>
            <a:ext cx="7292211" cy="3796943"/>
          </a:xfrm>
          <a:prstGeom prst="rect">
            <a:avLst/>
          </a:prstGeom>
          <a:noFill/>
          <a:ln w="12700">
            <a:solidFill>
              <a:schemeClr val="tx1"/>
            </a:solidFill>
            <a:miter lim="800000"/>
            <a:headEnd/>
            <a:tailEnd/>
          </a:ln>
        </p:spPr>
      </p:pic>
      <p:sp>
        <p:nvSpPr>
          <p:cNvPr id="5124" name="Rectangle 4"/>
          <p:cNvSpPr>
            <a:spLocks noChangeArrowheads="1"/>
          </p:cNvSpPr>
          <p:nvPr/>
        </p:nvSpPr>
        <p:spPr bwMode="auto">
          <a:xfrm>
            <a:off x="536875" y="122548"/>
            <a:ext cx="10988843" cy="19870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14000"/>
              </a:lnSpc>
              <a:spcBef>
                <a:spcPct val="0"/>
              </a:spcBef>
              <a:spcAft>
                <a:spcPct val="0"/>
              </a:spcAft>
              <a:buClrTx/>
              <a:buSzTx/>
              <a:buFont typeface="Wingdings" panose="05000000000000000000" pitchFamily="2" charset="2"/>
              <a:buChar char="§"/>
              <a:tabLst/>
            </a:pPr>
            <a:r>
              <a:rPr lang="el-GR" dirty="0" smtClean="0">
                <a:latin typeface="Times New Roman" pitchFamily="18" charset="0"/>
                <a:ea typeface="Times New Roman" pitchFamily="18" charset="0"/>
                <a:cs typeface="Times New Roman" pitchFamily="18" charset="0"/>
              </a:rPr>
              <a:t>Η πρωτογενής </a:t>
            </a:r>
            <a:r>
              <a:rPr kumimoji="0" lang="el-GR"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ποιοτική έρευνα πραγματοποιήθηκε στις τέσσερις (4) Περιφερειακές Ενότητες της Περιφέρειας Κρήτης. </a:t>
            </a:r>
            <a:endParaRPr lang="el-GR" dirty="0">
              <a:latin typeface="Times New Roman" pitchFamily="18" charset="0"/>
              <a:ea typeface="Times New Roman" pitchFamily="18" charset="0"/>
              <a:cs typeface="Times New Roman" pitchFamily="18" charset="0"/>
            </a:endParaRPr>
          </a:p>
          <a:p>
            <a:pPr marL="285750" marR="0" lvl="0" indent="-285750" algn="just" defTabSz="914400" rtl="0" eaLnBrk="1" fontAlgn="base" latinLnBrk="0" hangingPunct="1">
              <a:lnSpc>
                <a:spcPct val="114000"/>
              </a:lnSpc>
              <a:spcBef>
                <a:spcPct val="0"/>
              </a:spcBef>
              <a:spcAft>
                <a:spcPct val="0"/>
              </a:spcAft>
              <a:buClrTx/>
              <a:buSzTx/>
              <a:buFont typeface="Wingdings" panose="05000000000000000000" pitchFamily="2" charset="2"/>
              <a:buChar char="§"/>
              <a:tabLst/>
            </a:pPr>
            <a:r>
              <a:rPr lang="el-GR" b="1" dirty="0" smtClean="0">
                <a:latin typeface="Times New Roman" pitchFamily="18" charset="0"/>
                <a:ea typeface="Times New Roman" pitchFamily="18" charset="0"/>
                <a:cs typeface="Times New Roman" pitchFamily="18" charset="0"/>
              </a:rPr>
              <a:t>Ο</a:t>
            </a: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ι συνεντευξιαζόμενοι/ες ήταν είκοσι (20) στο σύνολο, αιρετά και υπηρεσιακά</a:t>
            </a:r>
            <a:r>
              <a:rPr kumimoji="0" lang="el-GR"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στελέχη της Τοπικής Αυτοδιοίκησης και Εκπρόσωποι Κοινωνικών Εταίρων</a:t>
            </a:r>
            <a:r>
              <a:rPr kumimoji="0" lang="el-GR"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el-GR"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85750" marR="0" lvl="0" indent="-285750" algn="just" defTabSz="914400" rtl="0" eaLnBrk="1" fontAlgn="base" latinLnBrk="0" hangingPunct="1">
              <a:lnSpc>
                <a:spcPct val="114000"/>
              </a:lnSpc>
              <a:spcBef>
                <a:spcPct val="0"/>
              </a:spcBef>
              <a:spcAft>
                <a:spcPct val="0"/>
              </a:spcAft>
              <a:buClrTx/>
              <a:buSzTx/>
              <a:buFont typeface="Wingdings" panose="05000000000000000000" pitchFamily="2" charset="2"/>
              <a:buChar char="§"/>
              <a:tabLst/>
            </a:pPr>
            <a:r>
              <a:rPr kumimoji="0" lang="el-GR"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Διεξήχθησαν δεκαέξι (16) </a:t>
            </a:r>
            <a:r>
              <a:rPr kumimoji="0" lang="el-GR"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ημι</a:t>
            </a:r>
            <a:r>
              <a:rPr kumimoji="0" lang="el-GR"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-δομημένες και τέσσερις (4) αφηγηματικές συνεντεύξεις που κατανέμονται σε τέσσερις (4) </a:t>
            </a:r>
            <a:r>
              <a:rPr kumimoji="0" lang="el-GR"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ημι</a:t>
            </a:r>
            <a:r>
              <a:rPr kumimoji="0" lang="el-GR"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-δομημένες και μία (1) αφηγηματική ανά Περιφερειακή Ενότητα.</a:t>
            </a:r>
            <a:endParaRPr kumimoji="0" lang="el-GR"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TextBox 1"/>
          <p:cNvSpPr txBox="1"/>
          <p:nvPr/>
        </p:nvSpPr>
        <p:spPr>
          <a:xfrm>
            <a:off x="2461221" y="6352143"/>
            <a:ext cx="4978400" cy="246221"/>
          </a:xfrm>
          <a:prstGeom prst="rect">
            <a:avLst/>
          </a:prstGeom>
          <a:noFill/>
        </p:spPr>
        <p:txBody>
          <a:bodyPr wrap="square" rtlCol="0">
            <a:spAutoFit/>
          </a:bodyPr>
          <a:lstStyle/>
          <a:p>
            <a:r>
              <a:rPr lang="el-GR" sz="1000" b="1" i="1" dirty="0">
                <a:latin typeface="Times New Roman" panose="02020603050405020304" pitchFamily="18" charset="0"/>
                <a:cs typeface="Times New Roman" panose="02020603050405020304" pitchFamily="18" charset="0"/>
              </a:rPr>
              <a:t>Πηγή: </a:t>
            </a:r>
            <a:r>
              <a:rPr lang="el-GR" sz="1000" dirty="0">
                <a:latin typeface="Times New Roman" panose="02020603050405020304" pitchFamily="18" charset="0"/>
                <a:cs typeface="Times New Roman" panose="02020603050405020304" pitchFamily="18" charset="0"/>
              </a:rPr>
              <a:t>ΚΕΠΕΤ &amp; ΚΕΑΔΙΚ, 2016γ: 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566358" cy="6522720"/>
          </a:xfrm>
        </p:spPr>
        <p:txBody>
          <a:bodyPr>
            <a:noAutofit/>
          </a:bodyPr>
          <a:lstStyle/>
          <a:p>
            <a:pPr marL="0" indent="0" algn="ctr">
              <a:buNone/>
            </a:pPr>
            <a:endParaRPr lang="el-GR" sz="22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endParaRPr lang="el-GR" sz="2400" b="1" u="sng" dirty="0" smtClean="0">
              <a:latin typeface="Times New Roman" pitchFamily="18" charset="0"/>
              <a:cs typeface="Times New Roman" pitchFamily="18" charset="0"/>
            </a:endParaRPr>
          </a:p>
          <a:p>
            <a:pPr marL="0" indent="0" algn="ctr">
              <a:buNone/>
            </a:pPr>
            <a:endParaRPr lang="el-GR" sz="2400" b="1" u="sng" dirty="0">
              <a:latin typeface="Times New Roman" pitchFamily="18" charset="0"/>
              <a:cs typeface="Times New Roman" pitchFamily="18" charset="0"/>
            </a:endParaRPr>
          </a:p>
          <a:p>
            <a:pPr marL="0" indent="0" algn="ctr">
              <a:buNone/>
            </a:pPr>
            <a:r>
              <a:rPr lang="el-GR" sz="2300" b="1" u="sng" dirty="0" smtClean="0">
                <a:latin typeface="Times New Roman" pitchFamily="18" charset="0"/>
                <a:cs typeface="Times New Roman" pitchFamily="18" charset="0"/>
              </a:rPr>
              <a:t>ΜΕΡΟΣ ΙΙΙ</a:t>
            </a:r>
          </a:p>
          <a:p>
            <a:pPr marL="0" indent="0" algn="ctr">
              <a:buNone/>
            </a:pPr>
            <a:endParaRPr lang="el-GR" sz="2200" b="1" u="sng" dirty="0">
              <a:latin typeface="Times New Roman" pitchFamily="18" charset="0"/>
              <a:cs typeface="Times New Roman" pitchFamily="18" charset="0"/>
            </a:endParaRPr>
          </a:p>
          <a:p>
            <a:pPr marL="0" indent="0" algn="ctr">
              <a:buNone/>
            </a:pPr>
            <a:r>
              <a:rPr lang="el-GR" sz="2200" b="1" dirty="0" smtClean="0">
                <a:latin typeface="Times New Roman" pitchFamily="18" charset="0"/>
                <a:cs typeface="Times New Roman" pitchFamily="18" charset="0"/>
              </a:rPr>
              <a:t>Τα Βασικά Ευρήματα του Έργου</a:t>
            </a:r>
            <a:endParaRPr lang="el-GR" sz="2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19</a:t>
            </a:fld>
            <a:endParaRPr lang="el-GR">
              <a:solidFill>
                <a:prstClr val="black">
                  <a:tint val="75000"/>
                </a:prstClr>
              </a:solidFill>
            </a:endParaRPr>
          </a:p>
        </p:txBody>
      </p:sp>
    </p:spTree>
    <p:extLst>
      <p:ext uri="{BB962C8B-B14F-4D97-AF65-F5344CB8AC3E}">
        <p14:creationId xmlns:p14="http://schemas.microsoft.com/office/powerpoint/2010/main" xmlns="" val="256422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0808636" cy="6256421"/>
          </a:xfrm>
        </p:spPr>
        <p:txBody>
          <a:bodyPr>
            <a:noAutofit/>
          </a:bodyPr>
          <a:lstStyle/>
          <a:p>
            <a:pPr marL="0" indent="0" algn="ctr">
              <a:buNone/>
            </a:pPr>
            <a:r>
              <a:rPr lang="el-GR" sz="2000" b="1" dirty="0" smtClean="0">
                <a:latin typeface="Times New Roman" pitchFamily="18" charset="0"/>
                <a:cs typeface="Times New Roman" pitchFamily="18" charset="0"/>
              </a:rPr>
              <a:t>ΠΕΡΙΕΧΟΜΕΝΑ</a:t>
            </a:r>
          </a:p>
          <a:p>
            <a:pPr marL="0" indent="0">
              <a:buNone/>
            </a:pPr>
            <a:endParaRPr lang="el-GR" sz="2000" b="1" dirty="0" smtClean="0">
              <a:latin typeface="Times New Roman" pitchFamily="18" charset="0"/>
              <a:cs typeface="Times New Roman" pitchFamily="18" charset="0"/>
            </a:endParaRPr>
          </a:p>
          <a:p>
            <a:pPr marL="0" indent="0">
              <a:buNone/>
            </a:pPr>
            <a:r>
              <a:rPr lang="el-GR" sz="1900" b="1" dirty="0" smtClean="0">
                <a:latin typeface="Times New Roman" pitchFamily="18" charset="0"/>
                <a:cs typeface="Times New Roman" pitchFamily="18" charset="0"/>
              </a:rPr>
              <a:t>- Εισαγωγικές Επισημάνσεις</a:t>
            </a:r>
            <a:endParaRPr lang="el-GR" sz="1900" dirty="0" smtClean="0">
              <a:latin typeface="Times New Roman" pitchFamily="18" charset="0"/>
              <a:cs typeface="Times New Roman" pitchFamily="18" charset="0"/>
            </a:endParaRPr>
          </a:p>
          <a:p>
            <a:pPr marL="457200" indent="-457200">
              <a:buNone/>
            </a:pPr>
            <a:endParaRPr lang="el-GR" sz="1900" b="1" dirty="0" smtClean="0">
              <a:latin typeface="Times New Roman" pitchFamily="18" charset="0"/>
              <a:cs typeface="Times New Roman" pitchFamily="18" charset="0"/>
            </a:endParaRPr>
          </a:p>
          <a:p>
            <a:pPr marL="182563" indent="-182563">
              <a:buNone/>
            </a:pPr>
            <a:r>
              <a:rPr lang="el-GR" sz="1900" b="1" dirty="0" smtClean="0">
                <a:latin typeface="Times New Roman" pitchFamily="18" charset="0"/>
                <a:cs typeface="Times New Roman" pitchFamily="18" charset="0"/>
              </a:rPr>
              <a:t>- ΜΕΡΟΣ Ι: Το </a:t>
            </a:r>
            <a:r>
              <a:rPr lang="el-GR" sz="1900" b="1" dirty="0">
                <a:latin typeface="Times New Roman" pitchFamily="18" charset="0"/>
                <a:cs typeface="Times New Roman" pitchFamily="18" charset="0"/>
              </a:rPr>
              <a:t>Ερευνητικό Πρόγραμμα </a:t>
            </a:r>
            <a:r>
              <a:rPr lang="el-GR" sz="1900" b="1" dirty="0" smtClean="0">
                <a:latin typeface="Times New Roman" pitchFamily="18" charset="0"/>
                <a:cs typeface="Times New Roman" pitchFamily="18" charset="0"/>
              </a:rPr>
              <a:t>«</a:t>
            </a:r>
            <a:r>
              <a:rPr lang="el-GR" sz="1900" b="1" dirty="0">
                <a:latin typeface="Times New Roman" pitchFamily="18" charset="0"/>
                <a:cs typeface="Times New Roman" pitchFamily="18" charset="0"/>
              </a:rPr>
              <a:t>Διακυβέρνηση, Βιωσιμότητα και </a:t>
            </a:r>
            <a:r>
              <a:rPr lang="el-GR" sz="1900" b="1" dirty="0" smtClean="0">
                <a:latin typeface="Times New Roman" pitchFamily="18" charset="0"/>
                <a:cs typeface="Times New Roman" pitchFamily="18" charset="0"/>
              </a:rPr>
              <a:t>Περιφερειακή </a:t>
            </a:r>
            <a:r>
              <a:rPr lang="el-GR" sz="1900" b="1" dirty="0">
                <a:latin typeface="Times New Roman" pitchFamily="18" charset="0"/>
                <a:cs typeface="Times New Roman" pitchFamily="18" charset="0"/>
              </a:rPr>
              <a:t>Καινοτομία» (ΚΑ 4289</a:t>
            </a:r>
            <a:r>
              <a:rPr lang="el-GR" sz="1900" b="1" dirty="0" smtClean="0">
                <a:latin typeface="Times New Roman" pitchFamily="18" charset="0"/>
                <a:cs typeface="Times New Roman" pitchFamily="18" charset="0"/>
              </a:rPr>
              <a:t>). Βασικά Χαρακτηριστικά</a:t>
            </a:r>
          </a:p>
          <a:p>
            <a:pPr marL="0" indent="0">
              <a:buNone/>
            </a:pPr>
            <a:endParaRPr lang="el-GR" sz="1900" b="1" u="sng" dirty="0" smtClean="0">
              <a:latin typeface="Times New Roman" pitchFamily="18" charset="0"/>
              <a:cs typeface="Times New Roman" pitchFamily="18" charset="0"/>
            </a:endParaRPr>
          </a:p>
          <a:p>
            <a:pPr marL="0" indent="0">
              <a:buNone/>
            </a:pPr>
            <a:r>
              <a:rPr lang="el-GR" sz="1900" b="1" dirty="0" smtClean="0">
                <a:latin typeface="Times New Roman" pitchFamily="18" charset="0"/>
                <a:cs typeface="Times New Roman" pitchFamily="18" charset="0"/>
              </a:rPr>
              <a:t>- ΜΕΡΟΣ ΙΙ: Η Μεθοδολογική Στρατηγική του Έργου</a:t>
            </a:r>
          </a:p>
          <a:p>
            <a:pPr marL="0" indent="0">
              <a:buNone/>
            </a:pPr>
            <a:endParaRPr lang="el-GR" sz="1900" b="1" u="sng" dirty="0" smtClean="0">
              <a:latin typeface="Times New Roman" pitchFamily="18" charset="0"/>
              <a:cs typeface="Times New Roman" pitchFamily="18" charset="0"/>
            </a:endParaRPr>
          </a:p>
          <a:p>
            <a:pPr marL="0" indent="0">
              <a:buNone/>
            </a:pPr>
            <a:r>
              <a:rPr lang="el-GR" sz="1900" b="1" dirty="0" smtClean="0">
                <a:latin typeface="Times New Roman" pitchFamily="18" charset="0"/>
                <a:cs typeface="Times New Roman" pitchFamily="18" charset="0"/>
              </a:rPr>
              <a:t>- ΜΕΡΟΣ ΙΙΙ: Τα </a:t>
            </a:r>
            <a:r>
              <a:rPr lang="el-GR" sz="1900" b="1" dirty="0">
                <a:latin typeface="Times New Roman" pitchFamily="18" charset="0"/>
                <a:cs typeface="Times New Roman" pitchFamily="18" charset="0"/>
              </a:rPr>
              <a:t>Βασικά Ευρήματα του </a:t>
            </a:r>
            <a:r>
              <a:rPr lang="el-GR" sz="1900" b="1" dirty="0" smtClean="0">
                <a:latin typeface="Times New Roman" pitchFamily="18" charset="0"/>
                <a:cs typeface="Times New Roman" pitchFamily="18" charset="0"/>
              </a:rPr>
              <a:t>Έργου</a:t>
            </a:r>
          </a:p>
          <a:p>
            <a:pPr marL="0" indent="0">
              <a:buNone/>
            </a:pPr>
            <a:endParaRPr lang="el-GR" sz="1900" b="1" dirty="0" smtClean="0">
              <a:latin typeface="Times New Roman" pitchFamily="18" charset="0"/>
              <a:cs typeface="Times New Roman" pitchFamily="18" charset="0"/>
            </a:endParaRPr>
          </a:p>
          <a:p>
            <a:pPr marL="0" indent="0">
              <a:buNone/>
            </a:pPr>
            <a:r>
              <a:rPr lang="el-GR" sz="1900" b="1" dirty="0" smtClean="0">
                <a:latin typeface="Times New Roman" pitchFamily="18" charset="0"/>
                <a:cs typeface="Times New Roman" pitchFamily="18" charset="0"/>
              </a:rPr>
              <a:t>- ΜΕΡΟΣ ΙV: Τα </a:t>
            </a:r>
            <a:r>
              <a:rPr lang="el-GR" sz="1900" b="1" dirty="0">
                <a:latin typeface="Times New Roman" pitchFamily="18" charset="0"/>
                <a:cs typeface="Times New Roman" pitchFamily="18" charset="0"/>
              </a:rPr>
              <a:t>Βασικά Ευρήματα της Ποιοτικής Έρευνας</a:t>
            </a:r>
          </a:p>
          <a:p>
            <a:pPr marL="0" indent="0">
              <a:buNone/>
            </a:pPr>
            <a:endParaRPr lang="el-GR" sz="1900" b="1" dirty="0">
              <a:latin typeface="Times New Roman" pitchFamily="18" charset="0"/>
              <a:cs typeface="Times New Roman" pitchFamily="18" charset="0"/>
            </a:endParaRPr>
          </a:p>
          <a:p>
            <a:pPr marL="182563" lvl="0" indent="-182563">
              <a:buNone/>
            </a:pPr>
            <a:r>
              <a:rPr lang="el-GR" sz="1900" b="1" dirty="0" smtClean="0">
                <a:solidFill>
                  <a:prstClr val="black"/>
                </a:solidFill>
                <a:latin typeface="Times New Roman" pitchFamily="18" charset="0"/>
                <a:cs typeface="Times New Roman" pitchFamily="18" charset="0"/>
              </a:rPr>
              <a:t>- ΜΕΡΟΣ </a:t>
            </a:r>
            <a:r>
              <a:rPr lang="en-US" sz="1900" b="1" dirty="0" smtClean="0">
                <a:solidFill>
                  <a:prstClr val="black"/>
                </a:solidFill>
                <a:latin typeface="Times New Roman" pitchFamily="18" charset="0"/>
                <a:cs typeface="Times New Roman" pitchFamily="18" charset="0"/>
              </a:rPr>
              <a:t>V</a:t>
            </a:r>
            <a:r>
              <a:rPr lang="el-GR" sz="1900" b="1" dirty="0" smtClean="0">
                <a:solidFill>
                  <a:prstClr val="black"/>
                </a:solidFill>
                <a:latin typeface="Times New Roman" pitchFamily="18" charset="0"/>
                <a:cs typeface="Times New Roman" pitchFamily="18" charset="0"/>
              </a:rPr>
              <a:t>: Το </a:t>
            </a:r>
            <a:r>
              <a:rPr lang="el-GR" sz="1900" b="1" dirty="0">
                <a:solidFill>
                  <a:prstClr val="black"/>
                </a:solidFill>
                <a:latin typeface="Times New Roman" pitchFamily="18" charset="0"/>
                <a:cs typeface="Times New Roman" pitchFamily="18" charset="0"/>
              </a:rPr>
              <a:t>Πρόγραμμα Επιμόρφωσης-</a:t>
            </a:r>
            <a:r>
              <a:rPr lang="en-US" sz="1900" b="1" dirty="0">
                <a:solidFill>
                  <a:prstClr val="black"/>
                </a:solidFill>
                <a:latin typeface="Times New Roman" pitchFamily="18" charset="0"/>
                <a:cs typeface="Times New Roman" pitchFamily="18" charset="0"/>
              </a:rPr>
              <a:t>Reskilling </a:t>
            </a:r>
            <a:r>
              <a:rPr lang="el-GR" sz="1900" b="1" dirty="0">
                <a:solidFill>
                  <a:prstClr val="black"/>
                </a:solidFill>
                <a:latin typeface="Times New Roman" pitchFamily="18" charset="0"/>
                <a:cs typeface="Times New Roman" pitchFamily="18" charset="0"/>
              </a:rPr>
              <a:t>των Στελεχών </a:t>
            </a:r>
            <a:r>
              <a:rPr lang="el-GR" sz="1900" b="1" dirty="0" smtClean="0">
                <a:solidFill>
                  <a:prstClr val="black"/>
                </a:solidFill>
                <a:latin typeface="Times New Roman" pitchFamily="18" charset="0"/>
                <a:cs typeface="Times New Roman" pitchFamily="18" charset="0"/>
              </a:rPr>
              <a:t>της </a:t>
            </a:r>
            <a:r>
              <a:rPr lang="el-GR" sz="1900" b="1" dirty="0">
                <a:solidFill>
                  <a:prstClr val="black"/>
                </a:solidFill>
                <a:latin typeface="Times New Roman" pitchFamily="18" charset="0"/>
                <a:cs typeface="Times New Roman" pitchFamily="18" charset="0"/>
              </a:rPr>
              <a:t>Τοπικής Αυτοδιοίκησης </a:t>
            </a:r>
            <a:r>
              <a:rPr lang="el-GR" sz="1900" b="1" dirty="0" smtClean="0">
                <a:solidFill>
                  <a:prstClr val="black"/>
                </a:solidFill>
                <a:latin typeface="Times New Roman" pitchFamily="18" charset="0"/>
                <a:cs typeface="Times New Roman" pitchFamily="18" charset="0"/>
              </a:rPr>
              <a:t>της Κρήτης</a:t>
            </a:r>
          </a:p>
          <a:p>
            <a:pPr marL="0" lvl="0" indent="0">
              <a:buNone/>
            </a:pPr>
            <a:endParaRPr lang="el-GR" sz="1900" b="1" dirty="0">
              <a:solidFill>
                <a:prstClr val="black"/>
              </a:solidFill>
              <a:latin typeface="Times New Roman" pitchFamily="18" charset="0"/>
              <a:cs typeface="Times New Roman" pitchFamily="18" charset="0"/>
            </a:endParaRPr>
          </a:p>
          <a:p>
            <a:pPr marL="0" lvl="0" indent="0">
              <a:buNone/>
            </a:pPr>
            <a:r>
              <a:rPr lang="el-GR" sz="1900" b="1" dirty="0" smtClean="0">
                <a:solidFill>
                  <a:prstClr val="black"/>
                </a:solidFill>
                <a:latin typeface="Times New Roman" pitchFamily="18" charset="0"/>
                <a:cs typeface="Times New Roman" pitchFamily="18" charset="0"/>
              </a:rPr>
              <a:t>- Αντί Επιλόγου</a:t>
            </a:r>
            <a:endParaRPr lang="el-GR" sz="1900" b="1" dirty="0">
              <a:solidFill>
                <a:prstClr val="black"/>
              </a:solidFill>
              <a:latin typeface="Times New Roman" pitchFamily="18" charset="0"/>
              <a:cs typeface="Times New Roman" pitchFamily="18" charset="0"/>
            </a:endParaRPr>
          </a:p>
          <a:p>
            <a:pPr marL="0" indent="0">
              <a:buNone/>
            </a:pPr>
            <a:endParaRPr lang="el-GR" sz="2000" b="1" dirty="0">
              <a:latin typeface="Times New Roman" pitchFamily="18" charset="0"/>
              <a:cs typeface="Times New Roman" pitchFamily="18" charset="0"/>
            </a:endParaRPr>
          </a:p>
          <a:p>
            <a:pPr marL="457200" indent="-457200">
              <a:buNone/>
            </a:pPr>
            <a:endParaRPr lang="el-GR" sz="20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885596" cy="6522720"/>
          </a:xfrm>
        </p:spPr>
        <p:txBody>
          <a:bodyPr>
            <a:noAutofit/>
          </a:bodyPr>
          <a:lstStyle/>
          <a:p>
            <a:pPr marL="0" indent="0" algn="just">
              <a:buNone/>
            </a:pPr>
            <a:r>
              <a:rPr lang="el-GR" sz="2000" b="1" dirty="0" smtClean="0">
                <a:latin typeface="Times New Roman" pitchFamily="18" charset="0"/>
                <a:cs typeface="Times New Roman" pitchFamily="18" charset="0"/>
              </a:rPr>
              <a:t>Ι. Τα Βασικά Ευρήματα του  Έργου</a:t>
            </a:r>
          </a:p>
          <a:p>
            <a:pPr marL="0" indent="0" algn="just">
              <a:buNone/>
            </a:pPr>
            <a:r>
              <a:rPr lang="el-GR" sz="1700" dirty="0">
                <a:latin typeface="Times New Roman" pitchFamily="18" charset="0"/>
                <a:cs typeface="Times New Roman" pitchFamily="18" charset="0"/>
              </a:rPr>
              <a:t>Τα ευρήματα της πρωτογενούς ποιοτικής έρευνας </a:t>
            </a:r>
            <a:r>
              <a:rPr lang="el-GR" sz="1700" dirty="0" smtClean="0">
                <a:latin typeface="Times New Roman" pitchFamily="18" charset="0"/>
                <a:cs typeface="Times New Roman" pitchFamily="18" charset="0"/>
              </a:rPr>
              <a:t>και </a:t>
            </a:r>
            <a:r>
              <a:rPr lang="el-GR" sz="1700" dirty="0">
                <a:latin typeface="Times New Roman" pitchFamily="18" charset="0"/>
                <a:cs typeface="Times New Roman" pitchFamily="18" charset="0"/>
              </a:rPr>
              <a:t>των δύο πρωτογενών ποσοτικών ερευνών, ανέδειξαν σειρά ζητημάτων </a:t>
            </a:r>
            <a:r>
              <a:rPr lang="el-GR" sz="1700" dirty="0" smtClean="0">
                <a:latin typeface="Times New Roman" pitchFamily="18" charset="0"/>
                <a:cs typeface="Times New Roman" pitchFamily="18" charset="0"/>
              </a:rPr>
              <a:t>σε σχέση με τις </a:t>
            </a:r>
            <a:r>
              <a:rPr lang="el-GR" sz="1700" dirty="0">
                <a:latin typeface="Times New Roman" pitchFamily="18" charset="0"/>
                <a:cs typeface="Times New Roman" pitchFamily="18" charset="0"/>
              </a:rPr>
              <a:t>ανάγκες και τα προβλήματα που </a:t>
            </a:r>
            <a:r>
              <a:rPr lang="el-GR" sz="1700" dirty="0" smtClean="0">
                <a:latin typeface="Times New Roman" pitchFamily="18" charset="0"/>
                <a:cs typeface="Times New Roman" pitchFamily="18" charset="0"/>
              </a:rPr>
              <a:t>υφίστανται στην </a:t>
            </a:r>
            <a:r>
              <a:rPr lang="el-GR" sz="1700" dirty="0">
                <a:latin typeface="Times New Roman" pitchFamily="18" charset="0"/>
                <a:cs typeface="Times New Roman" pitchFamily="18" charset="0"/>
              </a:rPr>
              <a:t>Περιφέρεια </a:t>
            </a:r>
            <a:r>
              <a:rPr lang="el-GR" sz="1700" dirty="0" smtClean="0">
                <a:latin typeface="Times New Roman" pitchFamily="18" charset="0"/>
                <a:cs typeface="Times New Roman" pitchFamily="18" charset="0"/>
              </a:rPr>
              <a:t>Κρήτης </a:t>
            </a:r>
            <a:r>
              <a:rPr lang="el-GR" sz="1700" dirty="0">
                <a:latin typeface="Times New Roman" pitchFamily="18" charset="0"/>
                <a:cs typeface="Times New Roman" pitchFamily="18" charset="0"/>
              </a:rPr>
              <a:t>και σχετίζονται με ζητήματα διακυβέρνησης και βιώσιμης ανάπτυξης τόσο σε περιφερειακό επίπεδο όσο και στο </a:t>
            </a:r>
            <a:r>
              <a:rPr lang="el-GR" sz="1700" dirty="0" err="1">
                <a:latin typeface="Times New Roman" pitchFamily="18" charset="0"/>
                <a:cs typeface="Times New Roman" pitchFamily="18" charset="0"/>
              </a:rPr>
              <a:t>interface</a:t>
            </a:r>
            <a:r>
              <a:rPr lang="el-GR" sz="1700" dirty="0">
                <a:latin typeface="Times New Roman" pitchFamily="18" charset="0"/>
                <a:cs typeface="Times New Roman" pitchFamily="18" charset="0"/>
              </a:rPr>
              <a:t> περιφερειακού σχεδιασμού και δημόσιας πολιτικής (σε επίπεδο Κεντρικού </a:t>
            </a:r>
            <a:r>
              <a:rPr lang="el-GR" sz="1700" dirty="0" smtClean="0">
                <a:latin typeface="Times New Roman" pitchFamily="18" charset="0"/>
                <a:cs typeface="Times New Roman" pitchFamily="18" charset="0"/>
              </a:rPr>
              <a:t>Κράτους)</a:t>
            </a:r>
            <a:r>
              <a:rPr lang="en-US" sz="1700" dirty="0" smtClean="0">
                <a:latin typeface="Times New Roman" pitchFamily="18" charset="0"/>
                <a:cs typeface="Times New Roman" pitchFamily="18" charset="0"/>
              </a:rPr>
              <a:t>:</a:t>
            </a:r>
          </a:p>
          <a:p>
            <a:pPr marL="400050" indent="-400050" algn="just">
              <a:buFont typeface="+mj-lt"/>
              <a:buAutoNum type="romanLcPeriod"/>
            </a:pPr>
            <a:r>
              <a:rPr lang="el-GR" sz="1700" b="1" u="sng" dirty="0" smtClean="0">
                <a:latin typeface="Times New Roman" pitchFamily="18" charset="0"/>
                <a:cs typeface="Times New Roman" pitchFamily="18" charset="0"/>
              </a:rPr>
              <a:t>Ανταγωνιστικότητα </a:t>
            </a:r>
            <a:r>
              <a:rPr lang="el-GR" sz="1700" b="1" u="sng" dirty="0">
                <a:latin typeface="Times New Roman" pitchFamily="18" charset="0"/>
                <a:cs typeface="Times New Roman" pitchFamily="18" charset="0"/>
              </a:rPr>
              <a:t>της Περιφερειακής Οικονομίας: </a:t>
            </a:r>
            <a:endParaRPr lang="el-GR" sz="1700" b="1" u="sng" dirty="0" smtClean="0">
              <a:latin typeface="Times New Roman" pitchFamily="18" charset="0"/>
              <a:cs typeface="Times New Roman" pitchFamily="18" charset="0"/>
            </a:endParaRPr>
          </a:p>
          <a:p>
            <a:pPr algn="just">
              <a:buFont typeface="Wingdings" panose="05000000000000000000" pitchFamily="2" charset="2"/>
              <a:buChar char="§"/>
            </a:pPr>
            <a:r>
              <a:rPr lang="el-GR" sz="1700" dirty="0" smtClean="0">
                <a:latin typeface="Times New Roman" pitchFamily="18" charset="0"/>
                <a:cs typeface="Times New Roman" pitchFamily="18" charset="0"/>
              </a:rPr>
              <a:t>Φαίνεται </a:t>
            </a:r>
            <a:r>
              <a:rPr lang="el-GR" sz="1700" dirty="0">
                <a:latin typeface="Times New Roman" pitchFamily="18" charset="0"/>
                <a:cs typeface="Times New Roman" pitchFamily="18" charset="0"/>
              </a:rPr>
              <a:t>ότι η Κρήτη διαθέτει πληθώρα ανταγωνιστικών πλεονεκτημάτων, όμως για να τα αξιοποιήσει πλήρως απαιτούνται ρυθμιστικά ενεργήματα και μέριμνες που θα στοχεύουν στην υπέρβαση των δομικών και γραφειοκρατικών </a:t>
            </a:r>
            <a:r>
              <a:rPr lang="el-GR" sz="1700" dirty="0" smtClean="0">
                <a:latin typeface="Times New Roman" pitchFamily="18" charset="0"/>
                <a:cs typeface="Times New Roman" pitchFamily="18" charset="0"/>
              </a:rPr>
              <a:t>προβλημάτων.</a:t>
            </a:r>
          </a:p>
          <a:p>
            <a:pPr algn="just">
              <a:buFont typeface="Wingdings" panose="05000000000000000000" pitchFamily="2" charset="2"/>
              <a:buChar char="§"/>
            </a:pPr>
            <a:r>
              <a:rPr lang="el-GR" sz="1700" dirty="0" smtClean="0">
                <a:latin typeface="Times New Roman" pitchFamily="18" charset="0"/>
                <a:cs typeface="Times New Roman" pitchFamily="18" charset="0"/>
              </a:rPr>
              <a:t>Επιπροσθέτως </a:t>
            </a:r>
            <a:r>
              <a:rPr lang="el-GR" sz="1700" dirty="0">
                <a:latin typeface="Times New Roman" pitchFamily="18" charset="0"/>
                <a:cs typeface="Times New Roman" pitchFamily="18" charset="0"/>
              </a:rPr>
              <a:t>υπερθεματίζεται η ανάγκη για μία ουσιαστική συνεργασία μεταξύ του πρωτογενούς και του τουριστικού τομέα ώστε να υπάρξει καλύτερη προβολή των προϊόντων, τα οποία συχνά δεν αξιοποιούνται με τον </a:t>
            </a:r>
            <a:r>
              <a:rPr lang="el-GR" sz="1700" dirty="0" smtClean="0">
                <a:latin typeface="Times New Roman" pitchFamily="18" charset="0"/>
                <a:cs typeface="Times New Roman" pitchFamily="18" charset="0"/>
              </a:rPr>
              <a:t>καλύτερο </a:t>
            </a:r>
            <a:r>
              <a:rPr lang="el-GR" sz="1700" dirty="0">
                <a:latin typeface="Times New Roman" pitchFamily="18" charset="0"/>
                <a:cs typeface="Times New Roman" pitchFamily="18" charset="0"/>
              </a:rPr>
              <a:t>δυνατό </a:t>
            </a:r>
            <a:r>
              <a:rPr lang="el-GR" sz="1700" dirty="0" smtClean="0">
                <a:latin typeface="Times New Roman" pitchFamily="18" charset="0"/>
                <a:cs typeface="Times New Roman" pitchFamily="18" charset="0"/>
              </a:rPr>
              <a:t>τρόπο.</a:t>
            </a:r>
            <a:endParaRPr lang="en-US" sz="1700" dirty="0" smtClean="0">
              <a:latin typeface="Times New Roman" pitchFamily="18" charset="0"/>
              <a:cs typeface="Times New Roman" pitchFamily="18" charset="0"/>
            </a:endParaRPr>
          </a:p>
          <a:p>
            <a:pPr marL="400050" indent="-400050" algn="just">
              <a:buFont typeface="+mj-lt"/>
              <a:buAutoNum type="romanLcPeriod" startAt="2"/>
            </a:pPr>
            <a:r>
              <a:rPr lang="el-GR" sz="1700" b="1" u="sng" dirty="0" smtClean="0">
                <a:solidFill>
                  <a:srgbClr val="000000"/>
                </a:solidFill>
                <a:latin typeface="Times New Roman" panose="02020603050405020304" pitchFamily="18" charset="0"/>
              </a:rPr>
              <a:t>Βαθμό</a:t>
            </a:r>
            <a:r>
              <a:rPr lang="el-GR" sz="1700" b="1" u="sng" dirty="0">
                <a:solidFill>
                  <a:srgbClr val="000000"/>
                </a:solidFill>
                <a:latin typeface="Times New Roman" panose="02020603050405020304" pitchFamily="18" charset="0"/>
              </a:rPr>
              <a:t>ς</a:t>
            </a:r>
            <a:r>
              <a:rPr lang="el-GR" sz="1700" b="1" u="sng" dirty="0" smtClean="0">
                <a:solidFill>
                  <a:srgbClr val="000000"/>
                </a:solidFill>
                <a:latin typeface="Times New Roman" panose="02020603050405020304" pitchFamily="18" charset="0"/>
              </a:rPr>
              <a:t> </a:t>
            </a:r>
            <a:r>
              <a:rPr lang="el-GR" sz="1700" b="1" u="sng" dirty="0">
                <a:solidFill>
                  <a:srgbClr val="000000"/>
                </a:solidFill>
                <a:latin typeface="Times New Roman" panose="02020603050405020304" pitchFamily="18" charset="0"/>
              </a:rPr>
              <a:t>Ικανοποίησης των Πολιτών από την </a:t>
            </a:r>
            <a:r>
              <a:rPr lang="el-GR" sz="1700" b="1" u="sng" dirty="0" smtClean="0">
                <a:solidFill>
                  <a:srgbClr val="000000"/>
                </a:solidFill>
                <a:latin typeface="Times New Roman" panose="02020603050405020304" pitchFamily="18" charset="0"/>
              </a:rPr>
              <a:t>Πολιτική: </a:t>
            </a:r>
          </a:p>
          <a:p>
            <a:pPr algn="just">
              <a:buFont typeface="Wingdings" panose="05000000000000000000" pitchFamily="2" charset="2"/>
              <a:buChar char="§"/>
            </a:pPr>
            <a:r>
              <a:rPr lang="el-GR" sz="1700" dirty="0" smtClean="0">
                <a:solidFill>
                  <a:srgbClr val="000000"/>
                </a:solidFill>
                <a:latin typeface="Times New Roman" panose="02020603050405020304" pitchFamily="18" charset="0"/>
              </a:rPr>
              <a:t>Οι πολίτες εμφανίζουν </a:t>
            </a:r>
            <a:r>
              <a:rPr lang="el-GR" sz="1700" dirty="0">
                <a:solidFill>
                  <a:srgbClr val="000000"/>
                </a:solidFill>
                <a:latin typeface="Times New Roman" panose="02020603050405020304" pitchFamily="18" charset="0"/>
              </a:rPr>
              <a:t>υψηλά ποσοστά απογοήτευσης ως προς την δημόσια πολιτική σε επίπεδο κεντρικού κράτους, </a:t>
            </a:r>
            <a:r>
              <a:rPr lang="el-GR" sz="1700" dirty="0" smtClean="0">
                <a:solidFill>
                  <a:srgbClr val="000000"/>
                </a:solidFill>
                <a:latin typeface="Times New Roman" panose="02020603050405020304" pitchFamily="18" charset="0"/>
              </a:rPr>
              <a:t>ως απόρροια, κυρίως, της υλοποίησης των </a:t>
            </a:r>
            <a:r>
              <a:rPr lang="el-GR" sz="1700" dirty="0">
                <a:solidFill>
                  <a:srgbClr val="000000"/>
                </a:solidFill>
                <a:latin typeface="Times New Roman" panose="02020603050405020304" pitchFamily="18" charset="0"/>
              </a:rPr>
              <a:t>εφαρμοζόμενων πολιτικών λιτότητας λόγω της οικονομικής κρίσης, </a:t>
            </a:r>
            <a:r>
              <a:rPr lang="el-GR" sz="1700" dirty="0" smtClean="0">
                <a:solidFill>
                  <a:srgbClr val="000000"/>
                </a:solidFill>
                <a:latin typeface="Times New Roman" panose="02020603050405020304" pitchFamily="18" charset="0"/>
              </a:rPr>
              <a:t>αλλά </a:t>
            </a:r>
            <a:r>
              <a:rPr lang="el-GR" sz="1700" dirty="0">
                <a:solidFill>
                  <a:srgbClr val="000000"/>
                </a:solidFill>
                <a:latin typeface="Times New Roman" panose="02020603050405020304" pitchFamily="18" charset="0"/>
              </a:rPr>
              <a:t>και από την αδυναμία της κεντρικής διοίκησης, ως προς την εξεύρεση λύσεων για ζητήματα που αφορούν στην βελτίωση της κοινωνικής ανάπτυξης, της επιχειρηματικότητας και της καθημερινής τους διαβίωσης. </a:t>
            </a:r>
            <a:endParaRPr lang="el-GR" sz="17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1700" dirty="0" smtClean="0">
                <a:solidFill>
                  <a:srgbClr val="000000"/>
                </a:solidFill>
                <a:latin typeface="Times New Roman" panose="02020603050405020304" pitchFamily="18" charset="0"/>
              </a:rPr>
              <a:t>Από </a:t>
            </a:r>
            <a:r>
              <a:rPr lang="el-GR" sz="1700" dirty="0">
                <a:solidFill>
                  <a:srgbClr val="000000"/>
                </a:solidFill>
                <a:latin typeface="Times New Roman" panose="02020603050405020304" pitchFamily="18" charset="0"/>
              </a:rPr>
              <a:t>την άλλη, σε επίπεδο περιφερειακής πολιτικής και στρατηγικού σχεδιασμού εμφανίζονται πολύ περισσότερο </a:t>
            </a:r>
            <a:r>
              <a:rPr lang="el-GR" sz="1700" dirty="0" smtClean="0">
                <a:solidFill>
                  <a:srgbClr val="000000"/>
                </a:solidFill>
                <a:latin typeface="Times New Roman" panose="02020603050405020304" pitchFamily="18" charset="0"/>
              </a:rPr>
              <a:t>ικανοποιημένοι.</a:t>
            </a:r>
          </a:p>
          <a:p>
            <a:pPr marL="400050" indent="-400050" algn="just">
              <a:buFont typeface="+mj-lt"/>
              <a:buAutoNum type="romanLcPeriod" startAt="3"/>
            </a:pPr>
            <a:r>
              <a:rPr lang="el-GR" sz="1700" b="1" u="sng" dirty="0" smtClean="0">
                <a:solidFill>
                  <a:srgbClr val="000000"/>
                </a:solidFill>
                <a:latin typeface="Times New Roman" panose="02020603050405020304" pitchFamily="18" charset="0"/>
              </a:rPr>
              <a:t>Τομέας </a:t>
            </a:r>
            <a:r>
              <a:rPr lang="el-GR" sz="1700" b="1" u="sng" dirty="0">
                <a:solidFill>
                  <a:srgbClr val="000000"/>
                </a:solidFill>
                <a:latin typeface="Times New Roman" panose="02020603050405020304" pitchFamily="18" charset="0"/>
              </a:rPr>
              <a:t>της Υγείας: </a:t>
            </a:r>
            <a:endParaRPr lang="el-GR" sz="1700" b="1" u="sng"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1700" dirty="0" smtClean="0">
                <a:solidFill>
                  <a:srgbClr val="000000"/>
                </a:solidFill>
                <a:latin typeface="Times New Roman" panose="02020603050405020304" pitchFamily="18" charset="0"/>
              </a:rPr>
              <a:t>Ενώ </a:t>
            </a:r>
            <a:r>
              <a:rPr lang="el-GR" sz="1700" dirty="0">
                <a:solidFill>
                  <a:srgbClr val="000000"/>
                </a:solidFill>
                <a:latin typeface="Times New Roman" panose="02020603050405020304" pitchFamily="18" charset="0"/>
              </a:rPr>
              <a:t>υπάρχει σχετικά υψηλή ικανοποίηση, αναφορικά με την Πρωτοβάθμια Υγεία, την γεωγραφική πρόσβαση στις υποδομές </a:t>
            </a:r>
            <a:r>
              <a:rPr lang="el-GR" sz="1700" dirty="0" smtClean="0">
                <a:solidFill>
                  <a:srgbClr val="000000"/>
                </a:solidFill>
                <a:latin typeface="Times New Roman" panose="02020603050405020304" pitchFamily="18" charset="0"/>
              </a:rPr>
              <a:t>υγείας και την </a:t>
            </a:r>
            <a:r>
              <a:rPr lang="el-GR" sz="1700" dirty="0">
                <a:solidFill>
                  <a:srgbClr val="000000"/>
                </a:solidFill>
                <a:latin typeface="Times New Roman" panose="02020603050405020304" pitchFamily="18" charset="0"/>
              </a:rPr>
              <a:t>κατάρτιση του ανθρώπινου δυναμικού, εντούτοις αυτή επισκιάζεται από τις εμφανείς ελλείψεις που υπάρχουν στον τομέα των υλικοτεχνικών υποδομών, καθώς και στην περαιτέρω ανάπτυξη του ανθρώπινου δυναμικού που πλαισιώνει τις μονάδες </a:t>
            </a:r>
            <a:r>
              <a:rPr lang="el-GR" sz="1700" dirty="0" smtClean="0">
                <a:solidFill>
                  <a:srgbClr val="000000"/>
                </a:solidFill>
                <a:latin typeface="Times New Roman" panose="02020603050405020304" pitchFamily="18" charset="0"/>
              </a:rPr>
              <a:t>υγείας.</a:t>
            </a:r>
          </a:p>
          <a:p>
            <a:pPr algn="just">
              <a:buFont typeface="Wingdings" panose="05000000000000000000" pitchFamily="2" charset="2"/>
              <a:buChar char="§"/>
            </a:pPr>
            <a:r>
              <a:rPr lang="el-GR" sz="1700" dirty="0" smtClean="0">
                <a:solidFill>
                  <a:srgbClr val="000000"/>
                </a:solidFill>
                <a:latin typeface="Times New Roman" panose="02020603050405020304" pitchFamily="18" charset="0"/>
              </a:rPr>
              <a:t>Επιπροσθέτως</a:t>
            </a:r>
            <a:r>
              <a:rPr lang="el-GR" sz="1700" dirty="0">
                <a:solidFill>
                  <a:srgbClr val="000000"/>
                </a:solidFill>
                <a:latin typeface="Times New Roman" panose="02020603050405020304" pitchFamily="18" charset="0"/>
              </a:rPr>
              <a:t>, καθίσταται εμφανές ότι το κόστος συμμετοχής στην </a:t>
            </a:r>
            <a:r>
              <a:rPr lang="el-GR" sz="1700" dirty="0" smtClean="0">
                <a:solidFill>
                  <a:srgbClr val="000000"/>
                </a:solidFill>
                <a:latin typeface="Times New Roman" panose="02020603050405020304" pitchFamily="18" charset="0"/>
              </a:rPr>
              <a:t>υγεία</a:t>
            </a:r>
            <a:r>
              <a:rPr lang="en-US" sz="1700" dirty="0" smtClean="0">
                <a:solidFill>
                  <a:srgbClr val="000000"/>
                </a:solidFill>
                <a:latin typeface="Times New Roman" panose="02020603050405020304" pitchFamily="18" charset="0"/>
              </a:rPr>
              <a:t> </a:t>
            </a:r>
            <a:r>
              <a:rPr lang="el-GR" sz="1700" dirty="0" smtClean="0">
                <a:solidFill>
                  <a:srgbClr val="000000"/>
                </a:solidFill>
                <a:latin typeface="Times New Roman" panose="02020603050405020304" pitchFamily="18" charset="0"/>
              </a:rPr>
              <a:t>επηρεάζει</a:t>
            </a:r>
            <a:r>
              <a:rPr lang="el-GR" sz="1700" dirty="0">
                <a:solidFill>
                  <a:srgbClr val="000000"/>
                </a:solidFill>
                <a:latin typeface="Times New Roman" panose="02020603050405020304" pitchFamily="18" charset="0"/>
              </a:rPr>
              <a:t>, εν μέρει, την υψηλή προτεραιότητα που δίδεται στη δημιουργία ενός δικτύου προστασίας και φροντίδας για τις ευάλωτες κοινωνικά ομάδες.</a:t>
            </a:r>
            <a:r>
              <a:rPr lang="en-US" sz="1700" dirty="0" smtClean="0">
                <a:solidFill>
                  <a:srgbClr val="000000"/>
                </a:solidFill>
                <a:latin typeface="Times New Roman" panose="02020603050405020304" pitchFamily="18" charset="0"/>
              </a:rPr>
              <a:t> </a:t>
            </a:r>
            <a:r>
              <a:rPr lang="el-GR" sz="1700" dirty="0" smtClean="0">
                <a:solidFill>
                  <a:srgbClr val="000000"/>
                </a:solidFill>
                <a:latin typeface="Times New Roman" panose="02020603050405020304" pitchFamily="18" charset="0"/>
              </a:rPr>
              <a:t> </a:t>
            </a:r>
            <a:endParaRPr lang="el-GR" sz="1700" dirty="0">
              <a:solidFill>
                <a:srgbClr val="000000"/>
              </a:solidFill>
              <a:latin typeface="Times New Roman" panose="02020603050405020304" pitchFamily="18" charset="0"/>
            </a:endParaRPr>
          </a:p>
          <a:p>
            <a:pPr marL="400050" indent="-400050" algn="just">
              <a:buAutoNum type="romanLcPeriod"/>
            </a:pPr>
            <a:endParaRPr lang="el-GR" sz="1700"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20</a:t>
            </a:fld>
            <a:endParaRPr lang="el-GR">
              <a:solidFill>
                <a:prstClr val="black">
                  <a:tint val="75000"/>
                </a:prstClr>
              </a:solidFill>
            </a:endParaRPr>
          </a:p>
        </p:txBody>
      </p:sp>
      <p:sp>
        <p:nvSpPr>
          <p:cNvPr id="2" name="TextBox 1"/>
          <p:cNvSpPr txBox="1"/>
          <p:nvPr/>
        </p:nvSpPr>
        <p:spPr>
          <a:xfrm>
            <a:off x="8854440" y="6549073"/>
            <a:ext cx="3124200" cy="276999"/>
          </a:xfrm>
          <a:prstGeom prst="rect">
            <a:avLst/>
          </a:prstGeom>
          <a:noFill/>
        </p:spPr>
        <p:txBody>
          <a:bodyPr wrap="square" rtlCol="0">
            <a:spAutoFit/>
          </a:bodyPr>
          <a:lstStyle/>
          <a:p>
            <a:pPr algn="just"/>
            <a:r>
              <a:rPr lang="el-GR" sz="1200" b="1" i="1" dirty="0" smtClean="0">
                <a:latin typeface="Times New Roman" panose="02020603050405020304" pitchFamily="18" charset="0"/>
                <a:cs typeface="Times New Roman" panose="02020603050405020304" pitchFamily="18" charset="0"/>
              </a:rPr>
              <a:t>Πηγή: </a:t>
            </a:r>
            <a:r>
              <a:rPr lang="el-GR" sz="1200" dirty="0" smtClean="0">
                <a:latin typeface="Times New Roman" panose="02020603050405020304" pitchFamily="18" charset="0"/>
                <a:cs typeface="Times New Roman" panose="02020603050405020304" pitchFamily="18" charset="0"/>
              </a:rPr>
              <a:t>ΚΕΠΕΤ </a:t>
            </a:r>
            <a:r>
              <a:rPr lang="el-GR" sz="1200" dirty="0">
                <a:latin typeface="Times New Roman" panose="02020603050405020304" pitchFamily="18" charset="0"/>
                <a:cs typeface="Times New Roman" panose="02020603050405020304" pitchFamily="18" charset="0"/>
              </a:rPr>
              <a:t>&amp; ΚΕΑΔΙΚ </a:t>
            </a:r>
            <a:r>
              <a:rPr lang="el-GR" sz="1200" dirty="0" smtClean="0">
                <a:latin typeface="Times New Roman" panose="02020603050405020304" pitchFamily="18" charset="0"/>
                <a:cs typeface="Times New Roman" panose="02020603050405020304" pitchFamily="18" charset="0"/>
              </a:rPr>
              <a:t>Π.Κ., 2017β: 11-12</a:t>
            </a: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5898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4004" y="198755"/>
            <a:ext cx="11428396" cy="6522720"/>
          </a:xfrm>
        </p:spPr>
        <p:txBody>
          <a:bodyPr>
            <a:noAutofit/>
          </a:bodyPr>
          <a:lstStyle/>
          <a:p>
            <a:pPr marL="400050" indent="-400050" algn="just">
              <a:buFont typeface="+mj-lt"/>
              <a:buAutoNum type="romanLcPeriod" startAt="4"/>
            </a:pPr>
            <a:r>
              <a:rPr lang="el-GR" sz="2000" b="1" u="sng" dirty="0" smtClean="0">
                <a:solidFill>
                  <a:srgbClr val="000000"/>
                </a:solidFill>
                <a:latin typeface="Times New Roman" panose="02020603050405020304" pitchFamily="18" charset="0"/>
              </a:rPr>
              <a:t>Εφαρμοζόμενες </a:t>
            </a:r>
            <a:r>
              <a:rPr lang="el-GR" sz="2000" b="1" u="sng" dirty="0">
                <a:solidFill>
                  <a:srgbClr val="000000"/>
                </a:solidFill>
                <a:latin typeface="Times New Roman" panose="02020603050405020304" pitchFamily="18" charset="0"/>
              </a:rPr>
              <a:t>Περιβαλλοντικές Πολιτικές </a:t>
            </a:r>
            <a:r>
              <a:rPr lang="el-GR" sz="2000" b="1" u="sng" dirty="0" smtClean="0">
                <a:solidFill>
                  <a:srgbClr val="000000"/>
                </a:solidFill>
                <a:latin typeface="Times New Roman" panose="02020603050405020304" pitchFamily="18" charset="0"/>
              </a:rPr>
              <a:t>και Ανανεώσιμες </a:t>
            </a:r>
            <a:r>
              <a:rPr lang="el-GR" sz="2000" b="1" u="sng" dirty="0">
                <a:solidFill>
                  <a:srgbClr val="000000"/>
                </a:solidFill>
                <a:latin typeface="Times New Roman" panose="02020603050405020304" pitchFamily="18" charset="0"/>
              </a:rPr>
              <a:t>Πηγές Ενέργειας: </a:t>
            </a:r>
            <a:endParaRPr lang="el-GR" sz="2000" b="1" u="sng"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2000" dirty="0" smtClean="0">
                <a:solidFill>
                  <a:srgbClr val="000000"/>
                </a:solidFill>
                <a:latin typeface="Times New Roman" panose="02020603050405020304" pitchFamily="18" charset="0"/>
              </a:rPr>
              <a:t>Εμφανής </a:t>
            </a:r>
            <a:r>
              <a:rPr lang="el-GR" sz="2000" dirty="0">
                <a:solidFill>
                  <a:srgbClr val="000000"/>
                </a:solidFill>
                <a:latin typeface="Times New Roman" panose="02020603050405020304" pitchFamily="18" charset="0"/>
              </a:rPr>
              <a:t>η αναγκαιότητα για τη διατήρηση της βιωσιμότητας στο περιβάλλον και της προώθησης δράσεων και στρατηγικών που θα συμβάλουν στην προστασία και την βέλτιστη αξιοποίηση των φυσικών πόρων. </a:t>
            </a:r>
            <a:endParaRPr lang="el-GR" sz="20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2000" dirty="0">
                <a:solidFill>
                  <a:srgbClr val="000000"/>
                </a:solidFill>
                <a:latin typeface="Times New Roman" panose="02020603050405020304" pitchFamily="18" charset="0"/>
              </a:rPr>
              <a:t>Έ</a:t>
            </a:r>
            <a:r>
              <a:rPr lang="el-GR" sz="2000" dirty="0" smtClean="0">
                <a:solidFill>
                  <a:srgbClr val="000000"/>
                </a:solidFill>
                <a:latin typeface="Times New Roman" panose="02020603050405020304" pitchFamily="18" charset="0"/>
              </a:rPr>
              <a:t>λλειψη </a:t>
            </a:r>
            <a:r>
              <a:rPr lang="el-GR" sz="2000" dirty="0">
                <a:solidFill>
                  <a:srgbClr val="000000"/>
                </a:solidFill>
                <a:latin typeface="Times New Roman" panose="02020603050405020304" pitchFamily="18" charset="0"/>
              </a:rPr>
              <a:t>ικανοποίησής </a:t>
            </a:r>
            <a:r>
              <a:rPr lang="el-GR" sz="2000" dirty="0" smtClean="0">
                <a:solidFill>
                  <a:srgbClr val="000000"/>
                </a:solidFill>
                <a:latin typeface="Times New Roman" panose="02020603050405020304" pitchFamily="18" charset="0"/>
              </a:rPr>
              <a:t>α) </a:t>
            </a:r>
            <a:r>
              <a:rPr lang="el-GR" sz="2000" dirty="0">
                <a:solidFill>
                  <a:srgbClr val="000000"/>
                </a:solidFill>
                <a:latin typeface="Times New Roman" panose="02020603050405020304" pitchFamily="18" charset="0"/>
              </a:rPr>
              <a:t>από τις εφαρμοζόμενες περιβαλλοντικές πολιτικές σε εθνικό και λιγότερο σε περιφερειακό επίπεδο, καθώς και </a:t>
            </a:r>
            <a:r>
              <a:rPr lang="el-GR" sz="2000" dirty="0" smtClean="0">
                <a:solidFill>
                  <a:srgbClr val="000000"/>
                </a:solidFill>
                <a:latin typeface="Times New Roman" panose="02020603050405020304" pitchFamily="18" charset="0"/>
              </a:rPr>
              <a:t>β) από </a:t>
            </a:r>
            <a:r>
              <a:rPr lang="el-GR" sz="2000" dirty="0">
                <a:solidFill>
                  <a:srgbClr val="000000"/>
                </a:solidFill>
                <a:latin typeface="Times New Roman" panose="02020603050405020304" pitchFamily="18" charset="0"/>
              </a:rPr>
              <a:t>την έλλειψη ενημέρωσης και κατάρτισης, τόσο των ίδιων των πολιτών, όσο και των κάποιων εκ των θεσμικών δρώντων αναφορικά με τα περιβαλλοντικά ζητήματα και τις ανανεώσιμες πηγές ενέργειας. </a:t>
            </a:r>
            <a:endParaRPr lang="el-GR" sz="2000" dirty="0" smtClean="0">
              <a:solidFill>
                <a:srgbClr val="000000"/>
              </a:solidFill>
              <a:latin typeface="Times New Roman" panose="02020603050405020304" pitchFamily="18" charset="0"/>
            </a:endParaRPr>
          </a:p>
          <a:p>
            <a:pPr marL="0" indent="0" algn="just">
              <a:buNone/>
            </a:pPr>
            <a:endParaRPr lang="el-GR" sz="2000" dirty="0">
              <a:solidFill>
                <a:srgbClr val="000000"/>
              </a:solidFill>
              <a:latin typeface="Times New Roman" panose="02020603050405020304" pitchFamily="18" charset="0"/>
            </a:endParaRPr>
          </a:p>
          <a:p>
            <a:pPr marL="400050" indent="-400050" algn="just">
              <a:buFont typeface="+mj-lt"/>
              <a:buAutoNum type="romanLcPeriod" startAt="5"/>
            </a:pPr>
            <a:r>
              <a:rPr lang="el-GR" sz="2000" b="1" u="sng" dirty="0">
                <a:solidFill>
                  <a:srgbClr val="000000"/>
                </a:solidFill>
                <a:latin typeface="Times New Roman" panose="02020603050405020304" pitchFamily="18" charset="0"/>
              </a:rPr>
              <a:t>Α</a:t>
            </a:r>
            <a:r>
              <a:rPr lang="el-GR" sz="2000" b="1" u="sng" dirty="0" smtClean="0">
                <a:solidFill>
                  <a:srgbClr val="000000"/>
                </a:solidFill>
                <a:latin typeface="Times New Roman" panose="02020603050405020304" pitchFamily="18" charset="0"/>
              </a:rPr>
              <a:t>γροτική </a:t>
            </a:r>
            <a:r>
              <a:rPr lang="el-GR" sz="2000" b="1" u="sng" dirty="0">
                <a:solidFill>
                  <a:srgbClr val="000000"/>
                </a:solidFill>
                <a:latin typeface="Times New Roman" panose="02020603050405020304" pitchFamily="18" charset="0"/>
              </a:rPr>
              <a:t>Π</a:t>
            </a:r>
            <a:r>
              <a:rPr lang="el-GR" sz="2000" b="1" u="sng" dirty="0" smtClean="0">
                <a:solidFill>
                  <a:srgbClr val="000000"/>
                </a:solidFill>
                <a:latin typeface="Times New Roman" panose="02020603050405020304" pitchFamily="18" charset="0"/>
              </a:rPr>
              <a:t>ολιτική</a:t>
            </a:r>
            <a:r>
              <a:rPr lang="el-GR" sz="2000" b="1" u="sng" dirty="0">
                <a:solidFill>
                  <a:srgbClr val="000000"/>
                </a:solidFill>
                <a:latin typeface="Times New Roman" panose="02020603050405020304" pitchFamily="18" charset="0"/>
              </a:rPr>
              <a:t>:</a:t>
            </a:r>
            <a:r>
              <a:rPr lang="el-GR" sz="2000" b="1" dirty="0">
                <a:solidFill>
                  <a:srgbClr val="000000"/>
                </a:solidFill>
                <a:latin typeface="Times New Roman" panose="02020603050405020304" pitchFamily="18" charset="0"/>
              </a:rPr>
              <a:t> </a:t>
            </a:r>
            <a:endParaRPr lang="el-GR" sz="2000" b="1"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2000" dirty="0" smtClean="0">
                <a:solidFill>
                  <a:srgbClr val="000000"/>
                </a:solidFill>
                <a:latin typeface="Times New Roman" panose="02020603050405020304" pitchFamily="18" charset="0"/>
              </a:rPr>
              <a:t>Αποκρυσταλλώνεται </a:t>
            </a:r>
            <a:r>
              <a:rPr lang="el-GR" sz="2000" dirty="0">
                <a:solidFill>
                  <a:srgbClr val="000000"/>
                </a:solidFill>
                <a:latin typeface="Times New Roman" panose="02020603050405020304" pitchFamily="18" charset="0"/>
              </a:rPr>
              <a:t>η μη ικανοποίηση των ερωτώμενων ως προς την υποστήριξη και την εν γένει λειτουργία του Κεντρικού Κράτους σε σχέση με την ενίσχυση της αγροτικής παραγωγικής διαδικασίας, καθώς και την ενδυνάμωση της προώθησης των αγροτικών προϊόντων, κυρίως λόγω της γραφειοκρατίας, της ελλιπούς υποστήριξης των εξαγωγών, το αναποτελεσματικό σύστημα επιθεωρήσεων και ελέγχων, την αργή διαδικασία πιστοποιήσεων και τις υποδομές. </a:t>
            </a:r>
            <a:endParaRPr lang="el-GR" sz="20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2000" dirty="0" smtClean="0">
                <a:solidFill>
                  <a:srgbClr val="000000"/>
                </a:solidFill>
                <a:latin typeface="Times New Roman" panose="02020603050405020304" pitchFamily="18" charset="0"/>
              </a:rPr>
              <a:t>Αναγνώριση, σε ένα βαθμό, από την πλευρά των πολιτών, των προσπαθειών που </a:t>
            </a:r>
            <a:r>
              <a:rPr lang="el-GR" sz="2000" dirty="0">
                <a:solidFill>
                  <a:srgbClr val="000000"/>
                </a:solidFill>
                <a:latin typeface="Times New Roman" panose="02020603050405020304" pitchFamily="18" charset="0"/>
              </a:rPr>
              <a:t>έχουν γίνει, ειδικά σε περιφερειακό επίπεδο, για την προβολή και προώθηση των αγροτικών προϊόντων και προτάσσουν τη συνέχιση και την περαιτέρω ενίσχυσή τους ως πρώτη προτεραιότητα, </a:t>
            </a:r>
            <a:endParaRPr lang="el-GR" sz="20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2000" dirty="0" smtClean="0">
                <a:solidFill>
                  <a:srgbClr val="000000"/>
                </a:solidFill>
                <a:latin typeface="Times New Roman" panose="02020603050405020304" pitchFamily="18" charset="0"/>
              </a:rPr>
              <a:t>Έμφαση στην ανάγκη για </a:t>
            </a:r>
            <a:r>
              <a:rPr lang="el-GR" sz="2000" dirty="0">
                <a:solidFill>
                  <a:srgbClr val="000000"/>
                </a:solidFill>
                <a:latin typeface="Times New Roman" panose="02020603050405020304" pitchFamily="18" charset="0"/>
              </a:rPr>
              <a:t>αναδιάρθρωση των αγροτικών ενώσεων και των συνεταιρισμών. </a:t>
            </a: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21</a:t>
            </a:fld>
            <a:endParaRPr lang="el-GR" dirty="0">
              <a:solidFill>
                <a:prstClr val="black">
                  <a:tint val="75000"/>
                </a:prstClr>
              </a:solidFill>
            </a:endParaRPr>
          </a:p>
        </p:txBody>
      </p:sp>
      <p:sp>
        <p:nvSpPr>
          <p:cNvPr id="2" name="TextBox 1"/>
          <p:cNvSpPr txBox="1"/>
          <p:nvPr/>
        </p:nvSpPr>
        <p:spPr>
          <a:xfrm>
            <a:off x="8707120" y="6217850"/>
            <a:ext cx="3159760" cy="276999"/>
          </a:xfrm>
          <a:prstGeom prst="rect">
            <a:avLst/>
          </a:prstGeom>
          <a:noFill/>
        </p:spPr>
        <p:txBody>
          <a:bodyPr wrap="square" rtlCol="0">
            <a:spAutoFit/>
          </a:bodyPr>
          <a:lstStyle/>
          <a:p>
            <a:pPr algn="just"/>
            <a:r>
              <a:rPr lang="el-GR" sz="1200" b="1" i="1" dirty="0" smtClean="0">
                <a:latin typeface="Times New Roman" panose="02020603050405020304" pitchFamily="18" charset="0"/>
                <a:cs typeface="Times New Roman" panose="02020603050405020304" pitchFamily="18" charset="0"/>
              </a:rPr>
              <a:t>Πηγή: </a:t>
            </a:r>
            <a:r>
              <a:rPr lang="el-GR" sz="1200" dirty="0" smtClean="0">
                <a:latin typeface="Times New Roman" panose="02020603050405020304" pitchFamily="18" charset="0"/>
                <a:cs typeface="Times New Roman" panose="02020603050405020304" pitchFamily="18" charset="0"/>
              </a:rPr>
              <a:t>ΚΕΠΕΤ </a:t>
            </a:r>
            <a:r>
              <a:rPr lang="el-GR" sz="1200" dirty="0">
                <a:latin typeface="Times New Roman" panose="02020603050405020304" pitchFamily="18" charset="0"/>
                <a:cs typeface="Times New Roman" panose="02020603050405020304" pitchFamily="18" charset="0"/>
              </a:rPr>
              <a:t>&amp; ΚΕΑΔΙΚ </a:t>
            </a:r>
            <a:r>
              <a:rPr lang="el-GR" sz="1200" dirty="0" smtClean="0">
                <a:latin typeface="Times New Roman" panose="02020603050405020304" pitchFamily="18" charset="0"/>
                <a:cs typeface="Times New Roman" panose="02020603050405020304" pitchFamily="18" charset="0"/>
              </a:rPr>
              <a:t>Π.Κ., 2017β: 12.</a:t>
            </a: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3975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885596" cy="6522720"/>
          </a:xfrm>
        </p:spPr>
        <p:txBody>
          <a:bodyPr>
            <a:noAutofit/>
          </a:bodyPr>
          <a:lstStyle/>
          <a:p>
            <a:pPr marL="400050" indent="-400050" algn="just">
              <a:buFont typeface="+mj-lt"/>
              <a:buAutoNum type="romanLcPeriod" startAt="6"/>
            </a:pPr>
            <a:r>
              <a:rPr lang="el-GR" sz="1800" b="1" u="sng" dirty="0" smtClean="0">
                <a:solidFill>
                  <a:srgbClr val="000000"/>
                </a:solidFill>
                <a:latin typeface="Times New Roman" panose="02020603050405020304" pitchFamily="18" charset="0"/>
              </a:rPr>
              <a:t>Τουριστικός Τομέας: </a:t>
            </a:r>
          </a:p>
          <a:p>
            <a:pPr algn="just">
              <a:buFont typeface="Wingdings" panose="05000000000000000000" pitchFamily="2" charset="2"/>
              <a:buChar char="§"/>
            </a:pPr>
            <a:r>
              <a:rPr lang="el-GR" sz="1800" dirty="0" smtClean="0">
                <a:solidFill>
                  <a:srgbClr val="000000"/>
                </a:solidFill>
                <a:latin typeface="Times New Roman" panose="02020603050405020304" pitchFamily="18" charset="0"/>
              </a:rPr>
              <a:t>Ο </a:t>
            </a:r>
            <a:r>
              <a:rPr lang="el-GR" sz="1800" dirty="0">
                <a:solidFill>
                  <a:srgbClr val="000000"/>
                </a:solidFill>
                <a:latin typeface="Times New Roman" panose="02020603050405020304" pitchFamily="18" charset="0"/>
              </a:rPr>
              <a:t>τουρισμός αποτελεί τον σημαντικότερο τομέα στην οικονομία της Κρήτης. </a:t>
            </a:r>
            <a:endParaRPr lang="el-GR" sz="18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1800" dirty="0" smtClean="0">
                <a:solidFill>
                  <a:srgbClr val="000000"/>
                </a:solidFill>
                <a:latin typeface="Times New Roman" panose="02020603050405020304" pitchFamily="18" charset="0"/>
              </a:rPr>
              <a:t>Βάσει των ποσοτικών και ποιοτικών ευρημάτων ο </a:t>
            </a:r>
            <a:r>
              <a:rPr lang="el-GR" sz="1800" dirty="0">
                <a:solidFill>
                  <a:srgbClr val="000000"/>
                </a:solidFill>
                <a:latin typeface="Times New Roman" panose="02020603050405020304" pitchFamily="18" charset="0"/>
              </a:rPr>
              <a:t>τουριστικός τομέας στην Περιφέρεια Κρήτης βρίσκεται σε πολύ καλύτερο επίπεδο σε σύγκριση με τις υπόλοιπες περιοχές της Ελλάδας, ενώ ικανοποιητικές φαίνεται να είναι και οι δράσεις προώθησης της διεθνούς εικόνας της Κρήτης. </a:t>
            </a:r>
            <a:endParaRPr lang="el-GR" sz="18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1800" dirty="0" smtClean="0">
                <a:solidFill>
                  <a:srgbClr val="000000"/>
                </a:solidFill>
                <a:latin typeface="Times New Roman" panose="02020603050405020304" pitchFamily="18" charset="0"/>
              </a:rPr>
              <a:t>Ωστόσο</a:t>
            </a:r>
            <a:r>
              <a:rPr lang="el-GR" sz="1800" dirty="0">
                <a:solidFill>
                  <a:srgbClr val="000000"/>
                </a:solidFill>
                <a:latin typeface="Times New Roman" panose="02020603050405020304" pitchFamily="18" charset="0"/>
              </a:rPr>
              <a:t>, υπάρχουν αρκετά περιθώρια περαιτέρω </a:t>
            </a:r>
            <a:r>
              <a:rPr lang="el-GR" sz="1800" dirty="0" smtClean="0">
                <a:solidFill>
                  <a:srgbClr val="000000"/>
                </a:solidFill>
                <a:latin typeface="Times New Roman" panose="02020603050405020304" pitchFamily="18" charset="0"/>
              </a:rPr>
              <a:t>βελτίωσης:</a:t>
            </a:r>
          </a:p>
          <a:p>
            <a:pPr algn="just">
              <a:buFont typeface="Wingdings" panose="05000000000000000000" pitchFamily="2" charset="2"/>
              <a:buChar char="ü"/>
            </a:pPr>
            <a:r>
              <a:rPr lang="el-GR" sz="1800" dirty="0" smtClean="0">
                <a:solidFill>
                  <a:srgbClr val="000000"/>
                </a:solidFill>
                <a:latin typeface="Times New Roman" panose="02020603050405020304" pitchFamily="18" charset="0"/>
              </a:rPr>
              <a:t>Ανάγκη για ενίσχυση </a:t>
            </a:r>
            <a:r>
              <a:rPr lang="el-GR" sz="1800" dirty="0">
                <a:solidFill>
                  <a:srgbClr val="000000"/>
                </a:solidFill>
                <a:latin typeface="Times New Roman" panose="02020603050405020304" pitchFamily="18" charset="0"/>
              </a:rPr>
              <a:t>της προώθησης της κρητικής παράδοσης και της </a:t>
            </a:r>
            <a:r>
              <a:rPr lang="el-GR" sz="1800" dirty="0" smtClean="0">
                <a:solidFill>
                  <a:srgbClr val="000000"/>
                </a:solidFill>
                <a:latin typeface="Times New Roman" panose="02020603050405020304" pitchFamily="18" charset="0"/>
              </a:rPr>
              <a:t>γαστρονομίας,</a:t>
            </a:r>
          </a:p>
          <a:p>
            <a:pPr algn="just">
              <a:buFont typeface="Wingdings" panose="05000000000000000000" pitchFamily="2" charset="2"/>
              <a:buChar char="ü"/>
            </a:pPr>
            <a:r>
              <a:rPr lang="el-GR" sz="1800" dirty="0" smtClean="0">
                <a:solidFill>
                  <a:srgbClr val="000000"/>
                </a:solidFill>
                <a:latin typeface="Times New Roman" panose="02020603050405020304" pitchFamily="18" charset="0"/>
              </a:rPr>
              <a:t>βελτίωση </a:t>
            </a:r>
            <a:r>
              <a:rPr lang="el-GR" sz="1800" dirty="0">
                <a:solidFill>
                  <a:srgbClr val="000000"/>
                </a:solidFill>
                <a:latin typeface="Times New Roman" panose="02020603050405020304" pitchFamily="18" charset="0"/>
              </a:rPr>
              <a:t>των υποδομών ώστε να ενισχυθεί ακόμα περισσότερο η εικόνα και οι συγκροτησιακές συνιστώσες του ίδιου του </a:t>
            </a:r>
            <a:r>
              <a:rPr lang="el-GR" sz="1800" dirty="0" err="1">
                <a:solidFill>
                  <a:srgbClr val="000000"/>
                </a:solidFill>
                <a:latin typeface="Times New Roman" panose="02020603050405020304" pitchFamily="18" charset="0"/>
              </a:rPr>
              <a:t>brand</a:t>
            </a:r>
            <a:r>
              <a:rPr lang="el-GR" sz="1800" dirty="0">
                <a:solidFill>
                  <a:srgbClr val="000000"/>
                </a:solidFill>
                <a:latin typeface="Times New Roman" panose="02020603050405020304" pitchFamily="18" charset="0"/>
              </a:rPr>
              <a:t> του νησιού, </a:t>
            </a:r>
            <a:endParaRPr lang="el-GR" sz="1800" dirty="0" smtClean="0">
              <a:solidFill>
                <a:srgbClr val="000000"/>
              </a:solidFill>
              <a:latin typeface="Times New Roman" panose="02020603050405020304" pitchFamily="18" charset="0"/>
            </a:endParaRPr>
          </a:p>
          <a:p>
            <a:pPr algn="just">
              <a:buFont typeface="Wingdings" panose="05000000000000000000" pitchFamily="2" charset="2"/>
              <a:buChar char="ü"/>
            </a:pPr>
            <a:r>
              <a:rPr lang="el-GR" sz="1800" dirty="0" smtClean="0">
                <a:solidFill>
                  <a:srgbClr val="000000"/>
                </a:solidFill>
                <a:latin typeface="Times New Roman" panose="02020603050405020304" pitchFamily="18" charset="0"/>
              </a:rPr>
              <a:t>σε </a:t>
            </a:r>
            <a:r>
              <a:rPr lang="el-GR" sz="1800" dirty="0">
                <a:solidFill>
                  <a:srgbClr val="000000"/>
                </a:solidFill>
                <a:latin typeface="Times New Roman" panose="02020603050405020304" pitchFamily="18" charset="0"/>
              </a:rPr>
              <a:t>συνδυασμό πάντα με την συνεργασία με τους εκπροσώπους του πρωτογενούς τομέα ώστε να εξευρεθούν αμοιβαίως επωφελείς λύσεις. </a:t>
            </a:r>
            <a:endParaRPr lang="el-GR" sz="1800" dirty="0" smtClean="0">
              <a:solidFill>
                <a:srgbClr val="000000"/>
              </a:solidFill>
              <a:latin typeface="Times New Roman" panose="02020603050405020304" pitchFamily="18" charset="0"/>
            </a:endParaRPr>
          </a:p>
          <a:p>
            <a:pPr marL="0" indent="0" algn="just">
              <a:buNone/>
            </a:pPr>
            <a:endParaRPr lang="el-GR" sz="1800" dirty="0">
              <a:solidFill>
                <a:srgbClr val="000000"/>
              </a:solidFill>
              <a:latin typeface="Times New Roman" panose="02020603050405020304" pitchFamily="18" charset="0"/>
            </a:endParaRPr>
          </a:p>
          <a:p>
            <a:pPr marL="400050" indent="-400050">
              <a:buFont typeface="+mj-lt"/>
              <a:buAutoNum type="romanLcPeriod" startAt="7"/>
            </a:pPr>
            <a:r>
              <a:rPr lang="el-GR" sz="1800" b="1" u="sng" dirty="0">
                <a:solidFill>
                  <a:srgbClr val="000000"/>
                </a:solidFill>
                <a:latin typeface="Times New Roman" panose="02020603050405020304" pitchFamily="18" charset="0"/>
              </a:rPr>
              <a:t>Θ</a:t>
            </a:r>
            <a:r>
              <a:rPr lang="el-GR" sz="1800" b="1" u="sng" dirty="0" smtClean="0">
                <a:solidFill>
                  <a:srgbClr val="000000"/>
                </a:solidFill>
                <a:latin typeface="Times New Roman" panose="02020603050405020304" pitchFamily="18" charset="0"/>
              </a:rPr>
              <a:t>εσμικό Πλαίσιο </a:t>
            </a:r>
            <a:r>
              <a:rPr lang="el-GR" sz="1800" b="1" u="sng" dirty="0">
                <a:solidFill>
                  <a:srgbClr val="000000"/>
                </a:solidFill>
                <a:latin typeface="Times New Roman" panose="02020603050405020304" pitchFamily="18" charset="0"/>
              </a:rPr>
              <a:t>της Περιφερειακής Διακυβέρνησης: </a:t>
            </a:r>
            <a:endParaRPr lang="el-GR" sz="1800" b="1" u="sng"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1800" dirty="0">
                <a:solidFill>
                  <a:srgbClr val="000000"/>
                </a:solidFill>
                <a:latin typeface="Times New Roman" panose="02020603050405020304" pitchFamily="18" charset="0"/>
              </a:rPr>
              <a:t>Ο</a:t>
            </a:r>
            <a:r>
              <a:rPr lang="el-GR" sz="1800" dirty="0" smtClean="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εκσυγχρονισμός του διοικητικού μοντέλου της Τοπικής Αυτοδιοίκησης, </a:t>
            </a:r>
            <a:r>
              <a:rPr lang="el-GR" sz="1800" dirty="0" smtClean="0">
                <a:solidFill>
                  <a:srgbClr val="000000"/>
                </a:solidFill>
                <a:latin typeface="Times New Roman" panose="02020603050405020304" pitchFamily="18" charset="0"/>
              </a:rPr>
              <a:t>μέσω </a:t>
            </a:r>
            <a:r>
              <a:rPr lang="el-GR" sz="1800" dirty="0">
                <a:solidFill>
                  <a:srgbClr val="000000"/>
                </a:solidFill>
                <a:latin typeface="Times New Roman" panose="02020603050405020304" pitchFamily="18" charset="0"/>
              </a:rPr>
              <a:t>του σχεδίου Καλλικράτης, έχει επιφέρει θετικά αποτελέσματα ως προς την αποτελεσματική επίλυση των τοπικών προβλημάτων και </a:t>
            </a:r>
            <a:r>
              <a:rPr lang="el-GR" sz="1800" dirty="0" smtClean="0">
                <a:solidFill>
                  <a:srgbClr val="000000"/>
                </a:solidFill>
                <a:latin typeface="Times New Roman" panose="02020603050405020304" pitchFamily="18" charset="0"/>
              </a:rPr>
              <a:t>αναγκών.</a:t>
            </a:r>
          </a:p>
          <a:p>
            <a:pPr algn="just">
              <a:buFont typeface="Wingdings" panose="05000000000000000000" pitchFamily="2" charset="2"/>
              <a:buChar char="§"/>
            </a:pPr>
            <a:r>
              <a:rPr lang="el-GR" sz="1800" dirty="0" smtClean="0">
                <a:solidFill>
                  <a:srgbClr val="000000"/>
                </a:solidFill>
                <a:latin typeface="Times New Roman" panose="02020603050405020304" pitchFamily="18" charset="0"/>
              </a:rPr>
              <a:t>Ωστόσο, βάσει των ποσοτικών και ποιοτικών ευρημάτων καταδεικνύονται κάποια </a:t>
            </a:r>
            <a:r>
              <a:rPr lang="el-GR" sz="1800" dirty="0">
                <a:solidFill>
                  <a:srgbClr val="000000"/>
                </a:solidFill>
                <a:latin typeface="Times New Roman" panose="02020603050405020304" pitchFamily="18" charset="0"/>
              </a:rPr>
              <a:t>σημαντικά προβλήματα που σχετίζονται </a:t>
            </a:r>
            <a:r>
              <a:rPr lang="el-GR" sz="1800" dirty="0" smtClean="0">
                <a:solidFill>
                  <a:srgbClr val="000000"/>
                </a:solidFill>
                <a:latin typeface="Times New Roman" panose="02020603050405020304" pitchFamily="18" charset="0"/>
              </a:rPr>
              <a:t>τόσο με </a:t>
            </a:r>
            <a:r>
              <a:rPr lang="el-GR" sz="1800" dirty="0">
                <a:solidFill>
                  <a:srgbClr val="000000"/>
                </a:solidFill>
                <a:latin typeface="Times New Roman" panose="02020603050405020304" pitchFamily="18" charset="0"/>
              </a:rPr>
              <a:t>την έλλειψη </a:t>
            </a:r>
            <a:r>
              <a:rPr lang="el-GR" sz="1800" dirty="0" smtClean="0">
                <a:solidFill>
                  <a:srgbClr val="000000"/>
                </a:solidFill>
                <a:latin typeface="Times New Roman" panose="02020603050405020304" pitchFamily="18" charset="0"/>
              </a:rPr>
              <a:t>πόρων όσο και με την επικάλυψη και την </a:t>
            </a:r>
            <a:r>
              <a:rPr lang="el-GR" sz="1800" dirty="0">
                <a:solidFill>
                  <a:srgbClr val="000000"/>
                </a:solidFill>
                <a:latin typeface="Times New Roman" panose="02020603050405020304" pitchFamily="18" charset="0"/>
              </a:rPr>
              <a:t>ασαφή κατανομή των αρμοδιοτήτων μεταξύ των Περιφερειακών Ενοτήτων και των κεντρικών περιφερειακών υπηρεσιών, </a:t>
            </a:r>
            <a:endParaRPr lang="el-GR" sz="1800" dirty="0" smtClean="0">
              <a:solidFill>
                <a:srgbClr val="000000"/>
              </a:solidFill>
              <a:latin typeface="Times New Roman" panose="02020603050405020304" pitchFamily="18" charset="0"/>
            </a:endParaRPr>
          </a:p>
          <a:p>
            <a:pPr algn="just">
              <a:buFont typeface="Wingdings" panose="05000000000000000000" pitchFamily="2" charset="2"/>
              <a:buChar char="§"/>
            </a:pPr>
            <a:r>
              <a:rPr lang="el-GR" sz="1800" dirty="0" smtClean="0">
                <a:solidFill>
                  <a:srgbClr val="000000"/>
                </a:solidFill>
                <a:latin typeface="Times New Roman" panose="02020603050405020304" pitchFamily="18" charset="0"/>
              </a:rPr>
              <a:t>Επίσης, παρατηρούνται δυσλειτουργίες</a:t>
            </a:r>
            <a:r>
              <a:rPr lang="el-GR" sz="1800" dirty="0">
                <a:solidFill>
                  <a:srgbClr val="000000"/>
                </a:solidFill>
                <a:latin typeface="Times New Roman" panose="02020603050405020304" pitchFamily="18" charset="0"/>
              </a:rPr>
              <a:t>, κυρίως λόγω της γραφειοκρατίας και των τυπικών διοικητικών υπηρεσιών.</a:t>
            </a:r>
          </a:p>
          <a:p>
            <a:pPr marL="0" indent="0" algn="just">
              <a:buNone/>
            </a:pPr>
            <a:endParaRPr lang="el-GR" sz="1800" dirty="0">
              <a:solidFill>
                <a:srgbClr val="000000"/>
              </a:solidFill>
              <a:latin typeface="Times New Roman" panose="02020603050405020304"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22</a:t>
            </a:fld>
            <a:endParaRPr lang="el-GR" dirty="0">
              <a:solidFill>
                <a:prstClr val="black">
                  <a:tint val="75000"/>
                </a:prstClr>
              </a:solidFill>
            </a:endParaRPr>
          </a:p>
        </p:txBody>
      </p:sp>
      <p:sp>
        <p:nvSpPr>
          <p:cNvPr id="5" name="TextBox 4"/>
          <p:cNvSpPr txBox="1"/>
          <p:nvPr/>
        </p:nvSpPr>
        <p:spPr>
          <a:xfrm>
            <a:off x="8194040" y="6444476"/>
            <a:ext cx="3159760" cy="276999"/>
          </a:xfrm>
          <a:prstGeom prst="rect">
            <a:avLst/>
          </a:prstGeom>
          <a:noFill/>
        </p:spPr>
        <p:txBody>
          <a:bodyPr wrap="square" rtlCol="0">
            <a:spAutoFit/>
          </a:bodyPr>
          <a:lstStyle/>
          <a:p>
            <a:pPr algn="just"/>
            <a:r>
              <a:rPr lang="el-GR" sz="1200" b="1" i="1" dirty="0" smtClean="0">
                <a:latin typeface="Times New Roman" panose="02020603050405020304" pitchFamily="18" charset="0"/>
                <a:cs typeface="Times New Roman" panose="02020603050405020304" pitchFamily="18" charset="0"/>
              </a:rPr>
              <a:t>Πηγή: </a:t>
            </a:r>
            <a:r>
              <a:rPr lang="el-GR" sz="1200" dirty="0" smtClean="0">
                <a:latin typeface="Times New Roman" panose="02020603050405020304" pitchFamily="18" charset="0"/>
                <a:cs typeface="Times New Roman" panose="02020603050405020304" pitchFamily="18" charset="0"/>
              </a:rPr>
              <a:t>ΚΕΠΕΤ </a:t>
            </a:r>
            <a:r>
              <a:rPr lang="el-GR" sz="1200" dirty="0">
                <a:latin typeface="Times New Roman" panose="02020603050405020304" pitchFamily="18" charset="0"/>
                <a:cs typeface="Times New Roman" panose="02020603050405020304" pitchFamily="18" charset="0"/>
              </a:rPr>
              <a:t>&amp; ΚΕΑΔΙΚ </a:t>
            </a:r>
            <a:r>
              <a:rPr lang="el-GR" sz="1200" dirty="0" smtClean="0">
                <a:latin typeface="Times New Roman" panose="02020603050405020304" pitchFamily="18" charset="0"/>
                <a:cs typeface="Times New Roman" panose="02020603050405020304" pitchFamily="18" charset="0"/>
              </a:rPr>
              <a:t>Π.Κ., 2017β: 12.</a:t>
            </a: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9521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198755"/>
            <a:ext cx="11885596" cy="6522720"/>
          </a:xfrm>
        </p:spPr>
        <p:txBody>
          <a:bodyPr>
            <a:noAutofit/>
          </a:bodyPr>
          <a:lstStyle/>
          <a:p>
            <a:pPr marL="400050" indent="-400050" algn="just">
              <a:buFont typeface="+mj-lt"/>
              <a:buAutoNum type="romanLcPeriod" startAt="8"/>
            </a:pPr>
            <a:r>
              <a:rPr lang="el-GR" sz="1800" b="1" u="sng" dirty="0">
                <a:solidFill>
                  <a:srgbClr val="000000"/>
                </a:solidFill>
                <a:latin typeface="Times New Roman" panose="02020603050405020304" pitchFamily="18" charset="0"/>
              </a:rPr>
              <a:t>Η Περιφερειακή Διακυβέρνηση στην Κρήτη: </a:t>
            </a:r>
            <a:endParaRPr lang="el-GR" sz="1800" b="1" u="sng" dirty="0" smtClean="0">
              <a:solidFill>
                <a:srgbClr val="000000"/>
              </a:solidFill>
              <a:latin typeface="Times New Roman" panose="02020603050405020304" pitchFamily="18" charset="0"/>
            </a:endParaRPr>
          </a:p>
          <a:p>
            <a:pPr marL="0" indent="0" algn="just">
              <a:buNone/>
            </a:pPr>
            <a:endParaRPr lang="el-GR" sz="1800" b="1" u="sng" dirty="0" smtClean="0">
              <a:solidFill>
                <a:srgbClr val="000000"/>
              </a:solidFill>
              <a:latin typeface="Times New Roman" panose="02020603050405020304" pitchFamily="18" charset="0"/>
            </a:endParaRPr>
          </a:p>
          <a:p>
            <a:pPr algn="just">
              <a:lnSpc>
                <a:spcPct val="114000"/>
              </a:lnSpc>
              <a:buFont typeface="Wingdings" panose="05000000000000000000" pitchFamily="2" charset="2"/>
              <a:buChar char="§"/>
            </a:pPr>
            <a:r>
              <a:rPr lang="el-GR" sz="1800" dirty="0" smtClean="0">
                <a:solidFill>
                  <a:srgbClr val="000000"/>
                </a:solidFill>
                <a:latin typeface="Times New Roman" panose="02020603050405020304" pitchFamily="18" charset="0"/>
              </a:rPr>
              <a:t>Το </a:t>
            </a:r>
            <a:r>
              <a:rPr lang="el-GR" sz="1800" dirty="0">
                <a:solidFill>
                  <a:srgbClr val="000000"/>
                </a:solidFill>
                <a:latin typeface="Times New Roman" panose="02020603050405020304" pitchFamily="18" charset="0"/>
              </a:rPr>
              <a:t>επίπεδο του προσωπικού της Περιφέρειας αποτιμάται ως καλό, ωστόσο δείχνει αναγκαία η συνεχής κατάρτιση και εκπαίδευσή του στις νέες τεχνολογίες, στη διαχείριση Ευρωπαϊκών προγραμμάτων και στην (περαιτέρω) ανάπτυξη διοικητικών και κοινωνικών δεξιοτήτων. </a:t>
            </a:r>
            <a:endParaRPr lang="el-GR" sz="1800" dirty="0" smtClean="0">
              <a:solidFill>
                <a:srgbClr val="000000"/>
              </a:solidFill>
              <a:latin typeface="Times New Roman" panose="02020603050405020304" pitchFamily="18" charset="0"/>
            </a:endParaRPr>
          </a:p>
          <a:p>
            <a:pPr algn="just">
              <a:lnSpc>
                <a:spcPct val="114000"/>
              </a:lnSpc>
              <a:buFont typeface="Wingdings" panose="05000000000000000000" pitchFamily="2" charset="2"/>
              <a:buChar char="§"/>
            </a:pPr>
            <a:r>
              <a:rPr lang="el-GR" sz="1800" dirty="0" smtClean="0">
                <a:solidFill>
                  <a:srgbClr val="000000"/>
                </a:solidFill>
                <a:latin typeface="Times New Roman" panose="02020603050405020304" pitchFamily="18" charset="0"/>
              </a:rPr>
              <a:t>Από </a:t>
            </a:r>
            <a:r>
              <a:rPr lang="el-GR" sz="1800" dirty="0">
                <a:solidFill>
                  <a:srgbClr val="000000"/>
                </a:solidFill>
                <a:latin typeface="Times New Roman" panose="02020603050405020304" pitchFamily="18" charset="0"/>
              </a:rPr>
              <a:t>την άλλη πλευρά, η </a:t>
            </a:r>
            <a:r>
              <a:rPr lang="el-GR" sz="1800" dirty="0" smtClean="0">
                <a:solidFill>
                  <a:srgbClr val="000000"/>
                </a:solidFill>
                <a:latin typeface="Times New Roman" panose="02020603050405020304" pitchFamily="18" charset="0"/>
              </a:rPr>
              <a:t>Κοινωνία </a:t>
            </a:r>
            <a:r>
              <a:rPr lang="el-GR" sz="1800" dirty="0">
                <a:solidFill>
                  <a:srgbClr val="000000"/>
                </a:solidFill>
                <a:latin typeface="Times New Roman" panose="02020603050405020304" pitchFamily="18" charset="0"/>
              </a:rPr>
              <a:t>των </a:t>
            </a:r>
            <a:r>
              <a:rPr lang="el-GR" sz="1800" dirty="0" smtClean="0">
                <a:solidFill>
                  <a:srgbClr val="000000"/>
                </a:solidFill>
                <a:latin typeface="Times New Roman" panose="02020603050405020304" pitchFamily="18" charset="0"/>
              </a:rPr>
              <a:t>Πολιτών </a:t>
            </a:r>
            <a:r>
              <a:rPr lang="el-GR" sz="1800" dirty="0">
                <a:solidFill>
                  <a:srgbClr val="000000"/>
                </a:solidFill>
                <a:latin typeface="Times New Roman" panose="02020603050405020304" pitchFamily="18" charset="0"/>
              </a:rPr>
              <a:t>δεν φαίνεται να μπορεί να ανταποκριθεί επαρκώς, λόγω των πολύ σοβαρών οικονομικών προβλημάτων που αντιμετωπίζει, σε έναν διευρυμένο </a:t>
            </a:r>
            <a:r>
              <a:rPr lang="el-GR" sz="1800" dirty="0" err="1">
                <a:solidFill>
                  <a:srgbClr val="000000"/>
                </a:solidFill>
                <a:latin typeface="Times New Roman" panose="02020603050405020304" pitchFamily="18" charset="0"/>
              </a:rPr>
              <a:t>προνοιακό</a:t>
            </a:r>
            <a:r>
              <a:rPr lang="el-GR" sz="1800" dirty="0">
                <a:solidFill>
                  <a:srgbClr val="000000"/>
                </a:solidFill>
                <a:latin typeface="Times New Roman" panose="02020603050405020304" pitchFamily="18" charset="0"/>
              </a:rPr>
              <a:t> ρόλο. </a:t>
            </a:r>
            <a:endParaRPr lang="el-GR" sz="1800" dirty="0" smtClean="0">
              <a:solidFill>
                <a:srgbClr val="000000"/>
              </a:solidFill>
              <a:latin typeface="Times New Roman" panose="02020603050405020304" pitchFamily="18" charset="0"/>
            </a:endParaRPr>
          </a:p>
          <a:p>
            <a:pPr algn="just">
              <a:lnSpc>
                <a:spcPct val="114000"/>
              </a:lnSpc>
              <a:buFont typeface="Wingdings" panose="05000000000000000000" pitchFamily="2" charset="2"/>
              <a:buChar char="§"/>
            </a:pPr>
            <a:r>
              <a:rPr lang="el-GR" sz="1800" dirty="0" smtClean="0">
                <a:solidFill>
                  <a:srgbClr val="000000"/>
                </a:solidFill>
                <a:latin typeface="Times New Roman" panose="02020603050405020304" pitchFamily="18" charset="0"/>
              </a:rPr>
              <a:t>Η </a:t>
            </a:r>
            <a:r>
              <a:rPr lang="el-GR" sz="1800" dirty="0">
                <a:solidFill>
                  <a:srgbClr val="000000"/>
                </a:solidFill>
                <a:latin typeface="Times New Roman" panose="02020603050405020304" pitchFamily="18" charset="0"/>
              </a:rPr>
              <a:t>έλλειψη κρατικής παρέμβασης και χρηματοδότησης για την αντιμετώπιση των κοινωνικών προβλημάτων είναι εμφανής στους πολίτες, παρά τις προσπάθειες που έχουν γίνει από τις περιφερειακές υπηρεσίες, οι οποίες φαίνεται να έχουν συνεισφέρει σημαντικά, αλλά δεν είναι δυνατόν να καλύψουν τις προκλήσεις σε επίπεδο Κοινωνικού Κράτους, μετά από 7 χρόνια συνεχιζόμενης οικονομικής κρίσης και λιτότητας. </a:t>
            </a:r>
            <a:endParaRPr lang="el-GR" sz="1800" dirty="0" smtClean="0">
              <a:solidFill>
                <a:srgbClr val="000000"/>
              </a:solidFill>
              <a:latin typeface="Times New Roman" panose="02020603050405020304" pitchFamily="18" charset="0"/>
            </a:endParaRPr>
          </a:p>
          <a:p>
            <a:pPr algn="just">
              <a:lnSpc>
                <a:spcPct val="114000"/>
              </a:lnSpc>
              <a:buFont typeface="Wingdings" panose="05000000000000000000" pitchFamily="2" charset="2"/>
              <a:buChar char="§"/>
            </a:pPr>
            <a:r>
              <a:rPr lang="el-GR" sz="1800" dirty="0">
                <a:solidFill>
                  <a:srgbClr val="000000"/>
                </a:solidFill>
                <a:latin typeface="Times New Roman" panose="02020603050405020304" pitchFamily="18" charset="0"/>
              </a:rPr>
              <a:t>Η</a:t>
            </a:r>
            <a:r>
              <a:rPr lang="el-GR" sz="1800" dirty="0" smtClean="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εκπόνηση μελετών για έργα υποδομών ή συντήρησης των υφιστάμενων υποδομών κρίνεται σημαντική. Το ίδιο και η χρηματοδότηση είτε από τους Ευρωπαϊκούς θεσμούς είτε από ιδιώτες μέσω συμπράξεων ή παραχωρήσεων. </a:t>
            </a:r>
            <a:endParaRPr lang="el-GR" sz="1800" dirty="0" smtClean="0">
              <a:solidFill>
                <a:srgbClr val="000000"/>
              </a:solidFill>
              <a:latin typeface="Times New Roman" panose="02020603050405020304" pitchFamily="18" charset="0"/>
            </a:endParaRPr>
          </a:p>
          <a:p>
            <a:pPr algn="just">
              <a:lnSpc>
                <a:spcPct val="114000"/>
              </a:lnSpc>
              <a:buFont typeface="Wingdings" panose="05000000000000000000" pitchFamily="2" charset="2"/>
              <a:buChar char="§"/>
            </a:pPr>
            <a:r>
              <a:rPr lang="el-GR" sz="1800" dirty="0">
                <a:solidFill>
                  <a:srgbClr val="000000"/>
                </a:solidFill>
                <a:latin typeface="Times New Roman" panose="02020603050405020304" pitchFamily="18" charset="0"/>
              </a:rPr>
              <a:t>Η</a:t>
            </a:r>
            <a:r>
              <a:rPr lang="el-GR" sz="1800" dirty="0" smtClean="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ενίσχυση του κοινωνικού διαλόγου θεωρείται ύψιστης </a:t>
            </a:r>
            <a:r>
              <a:rPr lang="el-GR" sz="1800" dirty="0" smtClean="0">
                <a:solidFill>
                  <a:srgbClr val="000000"/>
                </a:solidFill>
                <a:latin typeface="Times New Roman" panose="02020603050405020304" pitchFamily="18" charset="0"/>
              </a:rPr>
              <a:t>σημασίας, καθώς και η </a:t>
            </a:r>
            <a:r>
              <a:rPr lang="el-GR" sz="1800" dirty="0">
                <a:solidFill>
                  <a:srgbClr val="000000"/>
                </a:solidFill>
                <a:latin typeface="Times New Roman" panose="02020603050405020304" pitchFamily="18" charset="0"/>
              </a:rPr>
              <a:t>αξιοποίηση της επιστημονικής γνώσης και τεχνογνωσίας (δεδομένων και των σημαντικών Ακαδημαϊκών και Ερευνητικών Ιδρυμάτων, που εδρεύουν στο νησί) για την διάγνωση αναγκών τόσο στον τομέα του τουρισμού όσο και σε άλλους </a:t>
            </a:r>
            <a:r>
              <a:rPr lang="el-GR" sz="1800" dirty="0" smtClean="0">
                <a:solidFill>
                  <a:srgbClr val="000000"/>
                </a:solidFill>
                <a:latin typeface="Times New Roman" panose="02020603050405020304" pitchFamily="18" charset="0"/>
              </a:rPr>
              <a:t>τομείς</a:t>
            </a:r>
            <a:r>
              <a:rPr lang="el-GR" sz="1800" dirty="0">
                <a:solidFill>
                  <a:srgbClr val="000000"/>
                </a:solidFill>
                <a:latin typeface="Times New Roman" panose="02020603050405020304" pitchFamily="18" charset="0"/>
              </a:rPr>
              <a:t>.</a:t>
            </a: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23</a:t>
            </a:fld>
            <a:endParaRPr lang="el-GR" dirty="0">
              <a:solidFill>
                <a:prstClr val="black">
                  <a:tint val="75000"/>
                </a:prstClr>
              </a:solidFill>
            </a:endParaRPr>
          </a:p>
        </p:txBody>
      </p:sp>
      <p:sp>
        <p:nvSpPr>
          <p:cNvPr id="5" name="TextBox 4"/>
          <p:cNvSpPr txBox="1"/>
          <p:nvPr/>
        </p:nvSpPr>
        <p:spPr>
          <a:xfrm>
            <a:off x="8818880" y="6217850"/>
            <a:ext cx="3159760" cy="276999"/>
          </a:xfrm>
          <a:prstGeom prst="rect">
            <a:avLst/>
          </a:prstGeom>
          <a:noFill/>
        </p:spPr>
        <p:txBody>
          <a:bodyPr wrap="square" rtlCol="0">
            <a:spAutoFit/>
          </a:bodyPr>
          <a:lstStyle/>
          <a:p>
            <a:pPr algn="just"/>
            <a:r>
              <a:rPr lang="el-GR" sz="1200" b="1" i="1" dirty="0" smtClean="0">
                <a:latin typeface="Times New Roman" panose="02020603050405020304" pitchFamily="18" charset="0"/>
                <a:cs typeface="Times New Roman" panose="02020603050405020304" pitchFamily="18" charset="0"/>
              </a:rPr>
              <a:t>Πηγή: </a:t>
            </a:r>
            <a:r>
              <a:rPr lang="el-GR" sz="1200" dirty="0" smtClean="0">
                <a:latin typeface="Times New Roman" panose="02020603050405020304" pitchFamily="18" charset="0"/>
                <a:cs typeface="Times New Roman" panose="02020603050405020304" pitchFamily="18" charset="0"/>
              </a:rPr>
              <a:t>ΚΕΠΕΤ </a:t>
            </a:r>
            <a:r>
              <a:rPr lang="el-GR" sz="1200" dirty="0">
                <a:latin typeface="Times New Roman" panose="02020603050405020304" pitchFamily="18" charset="0"/>
                <a:cs typeface="Times New Roman" panose="02020603050405020304" pitchFamily="18" charset="0"/>
              </a:rPr>
              <a:t>&amp; ΚΕΑΔΙΚ </a:t>
            </a:r>
            <a:r>
              <a:rPr lang="el-GR" sz="1200" dirty="0" smtClean="0">
                <a:latin typeface="Times New Roman" panose="02020603050405020304" pitchFamily="18" charset="0"/>
                <a:cs typeface="Times New Roman" panose="02020603050405020304" pitchFamily="18" charset="0"/>
              </a:rPr>
              <a:t>Π.Κ., 2017β: 12-13.</a:t>
            </a: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72759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566358" cy="6522720"/>
          </a:xfrm>
        </p:spPr>
        <p:txBody>
          <a:bodyPr>
            <a:noAutofit/>
          </a:bodyPr>
          <a:lstStyle/>
          <a:p>
            <a:pPr marL="0" indent="0" algn="ctr">
              <a:buNone/>
            </a:pPr>
            <a:endParaRPr lang="el-GR" sz="22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endParaRPr lang="el-GR" sz="2400" b="1" u="sng" dirty="0" smtClean="0">
              <a:latin typeface="Times New Roman" pitchFamily="18" charset="0"/>
              <a:cs typeface="Times New Roman" pitchFamily="18" charset="0"/>
            </a:endParaRPr>
          </a:p>
          <a:p>
            <a:pPr marL="0" indent="0" algn="ctr">
              <a:buNone/>
            </a:pPr>
            <a:endParaRPr lang="el-GR" sz="2400" b="1" u="sng" dirty="0">
              <a:latin typeface="Times New Roman" pitchFamily="18" charset="0"/>
              <a:cs typeface="Times New Roman" pitchFamily="18" charset="0"/>
            </a:endParaRPr>
          </a:p>
          <a:p>
            <a:pPr marL="0" indent="0" algn="ctr">
              <a:buNone/>
            </a:pPr>
            <a:r>
              <a:rPr lang="el-GR" sz="2300" b="1" u="sng" dirty="0" smtClean="0">
                <a:latin typeface="Times New Roman" pitchFamily="18" charset="0"/>
                <a:cs typeface="Times New Roman" pitchFamily="18" charset="0"/>
              </a:rPr>
              <a:t>ΜΕΡΟΣ Ι</a:t>
            </a:r>
            <a:r>
              <a:rPr lang="en-US" sz="2300" b="1" u="sng" dirty="0" smtClean="0">
                <a:latin typeface="Times New Roman" pitchFamily="18" charset="0"/>
                <a:cs typeface="Times New Roman" pitchFamily="18" charset="0"/>
              </a:rPr>
              <a:t>V</a:t>
            </a:r>
            <a:endParaRPr lang="el-GR" sz="23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r>
              <a:rPr lang="el-GR" sz="2200" b="1" dirty="0" smtClean="0">
                <a:latin typeface="Times New Roman" pitchFamily="18" charset="0"/>
                <a:cs typeface="Times New Roman" pitchFamily="18" charset="0"/>
              </a:rPr>
              <a:t>Τα Βασικά Ευρήματα της Ποιοτικής Έρευνας</a:t>
            </a:r>
            <a:endParaRPr lang="el-GR" sz="2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24</a:t>
            </a:fld>
            <a:endParaRPr lang="el-GR">
              <a:solidFill>
                <a:prstClr val="black">
                  <a:tint val="75000"/>
                </a:prstClr>
              </a:solidFill>
            </a:endParaRPr>
          </a:p>
        </p:txBody>
      </p:sp>
    </p:spTree>
    <p:extLst>
      <p:ext uri="{BB962C8B-B14F-4D97-AF65-F5344CB8AC3E}">
        <p14:creationId xmlns:p14="http://schemas.microsoft.com/office/powerpoint/2010/main" xmlns="" val="2070583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64164" y="91441"/>
            <a:ext cx="11702716" cy="6522720"/>
          </a:xfrm>
        </p:spPr>
        <p:txBody>
          <a:bodyPr>
            <a:noAutofit/>
          </a:bodyPr>
          <a:lstStyle/>
          <a:p>
            <a:pPr marL="0" lvl="0" indent="0">
              <a:buNone/>
            </a:pPr>
            <a:r>
              <a:rPr lang="el-GR" sz="2000" b="1" u="sng" dirty="0">
                <a:solidFill>
                  <a:prstClr val="black"/>
                </a:solidFill>
                <a:latin typeface="Times New Roman" pitchFamily="18" charset="0"/>
                <a:cs typeface="Times New Roman" pitchFamily="18" charset="0"/>
              </a:rPr>
              <a:t>Τα Βασικά Ευρήματα της Ποιοτικής </a:t>
            </a:r>
            <a:r>
              <a:rPr lang="el-GR" sz="2000" b="1" u="sng" dirty="0" smtClean="0">
                <a:solidFill>
                  <a:prstClr val="black"/>
                </a:solidFill>
                <a:latin typeface="Times New Roman" pitchFamily="18" charset="0"/>
                <a:cs typeface="Times New Roman" pitchFamily="18" charset="0"/>
              </a:rPr>
              <a:t>Έρευνας </a:t>
            </a:r>
            <a:endParaRPr lang="el-GR" sz="2000" b="1" u="sng" dirty="0">
              <a:solidFill>
                <a:prstClr val="black"/>
              </a:solidFill>
              <a:latin typeface="Times New Roman" pitchFamily="18" charset="0"/>
              <a:cs typeface="Times New Roman" pitchFamily="18" charset="0"/>
            </a:endParaRPr>
          </a:p>
          <a:p>
            <a:pPr lvl="0" algn="just">
              <a:lnSpc>
                <a:spcPct val="114000"/>
              </a:lnSpc>
              <a:spcAft>
                <a:spcPts val="0"/>
              </a:spcAft>
              <a:buFont typeface="Wingdings" panose="05000000000000000000" pitchFamily="2" charset="2"/>
              <a:buChar char="§"/>
              <a:tabLst>
                <a:tab pos="352425" algn="l"/>
              </a:tabLst>
            </a:pPr>
            <a:r>
              <a:rPr lang="el-GR" sz="1600" b="1" dirty="0" smtClean="0">
                <a:solidFill>
                  <a:srgbClr val="000000"/>
                </a:solidFill>
                <a:latin typeface="Times New Roman" panose="02020603050405020304" pitchFamily="18" charset="0"/>
                <a:ea typeface="Times New Roman" panose="02020603050405020304" pitchFamily="18" charset="0"/>
              </a:rPr>
              <a:t>Γενικότερα</a:t>
            </a:r>
            <a:r>
              <a:rPr lang="el-GR" sz="1600" b="1" dirty="0">
                <a:solidFill>
                  <a:srgbClr val="000000"/>
                </a:solidFill>
                <a:latin typeface="Times New Roman" panose="02020603050405020304" pitchFamily="18" charset="0"/>
                <a:ea typeface="Times New Roman" panose="02020603050405020304" pitchFamily="18" charset="0"/>
              </a:rPr>
              <a:t>, με βάση τα ευρήματα της διάγνωσης αναγκών (ποιοτική έρευνα) υπάρχει θετική εικόνα για το επίπεδο της ανταγωνιστικότητας της οικονομίας της Περιφέρειας Κρήτης, συγκριτικά με την υπόλοιπη Ελλάδα κυρίως λόγω του τουρισμού. Ωστόσο, επικρατεί ανησυχία σε σχέση με τις επιπτώσεις της οικονομικής δυσχέρειας στον εργασιακό και επιχειρηματικό τομέα, ιδίως από την πλευρά των εργαζομένων </a:t>
            </a:r>
            <a:r>
              <a:rPr lang="el-GR" sz="1600" dirty="0">
                <a:solidFill>
                  <a:srgbClr val="000000"/>
                </a:solidFill>
                <a:latin typeface="Times New Roman" panose="02020603050405020304" pitchFamily="18" charset="0"/>
                <a:ea typeface="Times New Roman" panose="02020603050405020304" pitchFamily="18" charset="0"/>
              </a:rPr>
              <a:t>(βλ. αναλυτικά ΚΕΠΕΤ &amp; ΚΕΑΔΙΚ, 2016β: 10-11, 32-33 &amp; </a:t>
            </a:r>
            <a:r>
              <a:rPr lang="el-GR" sz="1600" dirty="0" smtClean="0">
                <a:solidFill>
                  <a:srgbClr val="000000"/>
                </a:solidFill>
                <a:latin typeface="Times New Roman" panose="02020603050405020304" pitchFamily="18" charset="0"/>
                <a:ea typeface="Times New Roman" panose="02020603050405020304" pitchFamily="18" charset="0"/>
              </a:rPr>
              <a:t>77).</a:t>
            </a:r>
          </a:p>
          <a:p>
            <a:pPr lvl="0" algn="just">
              <a:lnSpc>
                <a:spcPct val="114000"/>
              </a:lnSpc>
              <a:spcAft>
                <a:spcPts val="0"/>
              </a:spcAft>
              <a:buFont typeface="Wingdings" panose="05000000000000000000" pitchFamily="2" charset="2"/>
              <a:buChar char="§"/>
              <a:tabLst>
                <a:tab pos="352425" algn="l"/>
              </a:tabLst>
            </a:pPr>
            <a:r>
              <a:rPr lang="el-GR" sz="1600" dirty="0" smtClean="0">
                <a:solidFill>
                  <a:srgbClr val="000000"/>
                </a:solidFill>
                <a:latin typeface="Times New Roman" panose="02020603050405020304" pitchFamily="18" charset="0"/>
                <a:ea typeface="Times New Roman" panose="02020603050405020304" pitchFamily="18" charset="0"/>
              </a:rPr>
              <a:t>Σε </a:t>
            </a:r>
            <a:r>
              <a:rPr lang="el-GR" sz="1600" dirty="0">
                <a:solidFill>
                  <a:srgbClr val="000000"/>
                </a:solidFill>
                <a:latin typeface="Times New Roman" panose="02020603050405020304" pitchFamily="18" charset="0"/>
                <a:ea typeface="Times New Roman" panose="02020603050405020304" pitchFamily="18" charset="0"/>
              </a:rPr>
              <a:t>ό,τι αφορά στα </a:t>
            </a:r>
            <a:r>
              <a:rPr lang="el-GR" sz="1600" b="1" dirty="0">
                <a:solidFill>
                  <a:srgbClr val="000000"/>
                </a:solidFill>
                <a:latin typeface="Times New Roman" panose="02020603050405020304" pitchFamily="18" charset="0"/>
                <a:ea typeface="Times New Roman" panose="02020603050405020304" pitchFamily="18" charset="0"/>
              </a:rPr>
              <a:t>ζητήματα </a:t>
            </a:r>
            <a:r>
              <a:rPr lang="el-GR" sz="1600" b="1" dirty="0" smtClean="0">
                <a:solidFill>
                  <a:srgbClr val="000000"/>
                </a:solidFill>
                <a:latin typeface="Times New Roman" panose="02020603050405020304" pitchFamily="18" charset="0"/>
                <a:ea typeface="Times New Roman" panose="02020603050405020304" pitchFamily="18" charset="0"/>
              </a:rPr>
              <a:t>της Καινοτομίας </a:t>
            </a:r>
            <a:r>
              <a:rPr lang="el-GR" sz="1600" b="1" dirty="0">
                <a:solidFill>
                  <a:srgbClr val="000000"/>
                </a:solidFill>
                <a:latin typeface="Times New Roman" panose="02020603050405020304" pitchFamily="18" charset="0"/>
                <a:ea typeface="Times New Roman" panose="02020603050405020304" pitchFamily="18" charset="0"/>
              </a:rPr>
              <a:t>και της </a:t>
            </a:r>
            <a:r>
              <a:rPr lang="el-GR" sz="1600" b="1" dirty="0" smtClean="0">
                <a:solidFill>
                  <a:srgbClr val="000000"/>
                </a:solidFill>
                <a:latin typeface="Times New Roman" panose="02020603050405020304" pitchFamily="18" charset="0"/>
                <a:ea typeface="Times New Roman" panose="02020603050405020304" pitchFamily="18" charset="0"/>
              </a:rPr>
              <a:t>Έρευνας</a:t>
            </a:r>
            <a:r>
              <a:rPr lang="el-GR" sz="1600" dirty="0">
                <a:solidFill>
                  <a:srgbClr val="000000"/>
                </a:solidFill>
                <a:latin typeface="Times New Roman" panose="02020603050405020304" pitchFamily="18" charset="0"/>
                <a:ea typeface="Times New Roman" panose="02020603050405020304" pitchFamily="18" charset="0"/>
              </a:rPr>
              <a:t>, </a:t>
            </a:r>
            <a:r>
              <a:rPr lang="el-GR" sz="1600" b="1" dirty="0">
                <a:solidFill>
                  <a:srgbClr val="000000"/>
                </a:solidFill>
                <a:latin typeface="Times New Roman" panose="02020603050405020304" pitchFamily="18" charset="0"/>
                <a:ea typeface="Times New Roman" panose="02020603050405020304" pitchFamily="18" charset="0"/>
              </a:rPr>
              <a:t>οι συνεντευξιαζόμενοι/ες τονίζουν ότι το επίπεδο είναι πολύ υψηλό στην Κρήτη, λόγω της στενής και πολυδιάστατης συνεργασίας της Περιφέρειας Κρήτης με τα Πανεπιστημιακά και Ερευνητικά Ιδρύματα της Κρήτης. Ωστόσο, επισημαίνεται η ενδυνάμωση της συνεργασίας και του συντονισμού μεταξύ όλων των σχετιζόμενων φορέων </a:t>
            </a:r>
            <a:r>
              <a:rPr lang="el-GR" sz="1600" dirty="0">
                <a:solidFill>
                  <a:srgbClr val="000000"/>
                </a:solidFill>
                <a:latin typeface="Times New Roman" panose="02020603050405020304" pitchFamily="18" charset="0"/>
                <a:ea typeface="Times New Roman" panose="02020603050405020304" pitchFamily="18" charset="0"/>
              </a:rPr>
              <a:t>(βλ. αναλυτικά ΚΕΠΕΤ &amp; ΚΕΑΔΙΚ, 2016β: 11, 33-35 &amp; 77), </a:t>
            </a:r>
            <a:r>
              <a:rPr lang="el-GR" sz="1600" b="1" dirty="0">
                <a:solidFill>
                  <a:srgbClr val="000000"/>
                </a:solidFill>
                <a:latin typeface="Times New Roman" panose="02020603050405020304" pitchFamily="18" charset="0"/>
                <a:ea typeface="Times New Roman" panose="02020603050405020304" pitchFamily="18" charset="0"/>
              </a:rPr>
              <a:t>η ενδυνάμωση της σύνδεσης των Πανεπιστημιακών Ιδρυμάτων με την παραγωγική διαδικασία (ΚΕΠΕΤ &amp; ΚΕΑΔΙΚ, 2016β: 33-35): </a:t>
            </a:r>
            <a:r>
              <a:rPr lang="el-GR" sz="1600" b="1" dirty="0">
                <a:latin typeface="Times New Roman" panose="02020603050405020304" pitchFamily="18" charset="0"/>
                <a:ea typeface="Times New Roman" panose="02020603050405020304" pitchFamily="18" charset="0"/>
              </a:rPr>
              <a:t>«</a:t>
            </a:r>
            <a:r>
              <a:rPr lang="el-GR" sz="1600" b="1" i="1" dirty="0">
                <a:solidFill>
                  <a:srgbClr val="FF0000"/>
                </a:solidFill>
                <a:latin typeface="Times New Roman" panose="02020603050405020304" pitchFamily="18" charset="0"/>
                <a:ea typeface="Times New Roman" panose="02020603050405020304" pitchFamily="18" charset="0"/>
              </a:rPr>
              <a:t>Υπάρχει πάρα πολύ έρευνα, μεγάλη καινοτομία, πολύ μεγάλο δυναμικό ανθρώπων που ασχολούνται με αυτό αλλά δυστυχώς όπως και όλα τα Πανεπιστήμια της Ελλάδας είναι σχεδόν αποκομμένα από την παραγωγική διαδικασία και πολλές φορές από την κοινωνία</a:t>
            </a:r>
            <a:r>
              <a:rPr lang="el-GR" sz="1600" b="1" dirty="0">
                <a:latin typeface="Times New Roman" panose="02020603050405020304" pitchFamily="18" charset="0"/>
                <a:ea typeface="Times New Roman" panose="02020603050405020304" pitchFamily="18" charset="0"/>
              </a:rPr>
              <a:t>»</a:t>
            </a:r>
            <a:r>
              <a:rPr lang="el-GR" sz="1600" dirty="0">
                <a:latin typeface="Times New Roman" panose="02020603050405020304" pitchFamily="18" charset="0"/>
                <a:ea typeface="Times New Roman" panose="02020603050405020304" pitchFamily="18" charset="0"/>
              </a:rPr>
              <a:t> (Γ.8) (ΚΕΠΕΤ &amp; ΚΕΑΔΙΚ, 2016β: 34)</a:t>
            </a:r>
            <a:r>
              <a:rPr lang="el-GR" sz="1600" dirty="0">
                <a:solidFill>
                  <a:srgbClr val="000000"/>
                </a:solidFill>
                <a:latin typeface="Times New Roman" panose="02020603050405020304" pitchFamily="18" charset="0"/>
                <a:ea typeface="Times New Roman" panose="02020603050405020304" pitchFamily="18" charset="0"/>
              </a:rPr>
              <a:t>, καθώς και η άνιση κατανομή της έρευνας στις Περιφερειακές Ενότητες της Κρήτης</a:t>
            </a:r>
            <a:r>
              <a:rPr lang="el-GR" sz="1600" dirty="0">
                <a:latin typeface="Times New Roman" panose="02020603050405020304" pitchFamily="18" charset="0"/>
                <a:ea typeface="Times New Roman" panose="02020603050405020304" pitchFamily="18" charset="0"/>
              </a:rPr>
              <a:t> (</a:t>
            </a:r>
            <a:r>
              <a:rPr lang="el-GR" sz="1600" dirty="0">
                <a:solidFill>
                  <a:srgbClr val="000000"/>
                </a:solidFill>
                <a:latin typeface="Times New Roman" panose="02020603050405020304" pitchFamily="18" charset="0"/>
                <a:ea typeface="Times New Roman" panose="02020603050405020304" pitchFamily="18" charset="0"/>
              </a:rPr>
              <a:t>ΚΕΠΕΤ &amp; ΚΕΑΔΙΚ, 2016β: 34</a:t>
            </a:r>
            <a:r>
              <a:rPr lang="el-GR" sz="1600" dirty="0" smtClean="0">
                <a:solidFill>
                  <a:srgbClr val="000000"/>
                </a:solidFill>
                <a:latin typeface="Times New Roman" panose="02020603050405020304" pitchFamily="18" charset="0"/>
                <a:ea typeface="Times New Roman" panose="02020603050405020304" pitchFamily="18" charset="0"/>
              </a:rPr>
              <a:t>).</a:t>
            </a:r>
          </a:p>
          <a:p>
            <a:pPr marL="342900" lvl="0" indent="-342900" algn="just">
              <a:spcAft>
                <a:spcPts val="0"/>
              </a:spcAft>
              <a:buFont typeface="Wingdings" panose="05000000000000000000" pitchFamily="2" charset="2"/>
              <a:buChar char=""/>
              <a:tabLst>
                <a:tab pos="352425" algn="l"/>
              </a:tabLst>
            </a:pPr>
            <a:r>
              <a:rPr lang="el-GR" sz="1600" b="1" dirty="0">
                <a:solidFill>
                  <a:srgbClr val="000000"/>
                </a:solidFill>
                <a:latin typeface="Times New Roman" panose="02020603050405020304" pitchFamily="18" charset="0"/>
                <a:ea typeface="Times New Roman" panose="02020603050405020304" pitchFamily="18" charset="0"/>
              </a:rPr>
              <a:t>Ε</a:t>
            </a:r>
            <a:r>
              <a:rPr lang="el-GR" sz="1600" b="1" u="sng" dirty="0" smtClean="0">
                <a:solidFill>
                  <a:srgbClr val="000000"/>
                </a:solidFill>
                <a:latin typeface="Times New Roman" panose="02020603050405020304" pitchFamily="18" charset="0"/>
                <a:ea typeface="Times New Roman" panose="02020603050405020304" pitchFamily="18" charset="0"/>
              </a:rPr>
              <a:t>κτός </a:t>
            </a:r>
            <a:r>
              <a:rPr lang="el-GR" sz="1600" b="1" u="sng" dirty="0">
                <a:solidFill>
                  <a:srgbClr val="000000"/>
                </a:solidFill>
                <a:latin typeface="Times New Roman" panose="02020603050405020304" pitchFamily="18" charset="0"/>
                <a:ea typeface="Times New Roman" panose="02020603050405020304" pitchFamily="18" charset="0"/>
              </a:rPr>
              <a:t>από τον τουρισμό, η κρητική διατροφή, η παράδοση, η γεωγραφική θέση, ο φυσικός πλούτος της Κρήτης καθώς επίσης και τα ποιοτικά προϊόντα του πρωτογενή τομέα συνιστούν τα κύρια ανταγωνιστικά πλεονεκτήματα της Περιφέρειας Κρήτης </a:t>
            </a:r>
            <a:r>
              <a:rPr lang="el-GR" sz="1600" dirty="0">
                <a:solidFill>
                  <a:srgbClr val="000000"/>
                </a:solidFill>
                <a:latin typeface="Times New Roman" panose="02020603050405020304" pitchFamily="18" charset="0"/>
                <a:ea typeface="Times New Roman" panose="02020603050405020304" pitchFamily="18" charset="0"/>
              </a:rPr>
              <a:t>(βλ. αναλυτικά ΚΕΠΕΤ &amp; ΚΕΑΔΙΚ, 2016β: 12-13, 35-36 &amp; 77-78): </a:t>
            </a:r>
            <a:r>
              <a:rPr lang="el-GR" sz="1600" i="1" dirty="0">
                <a:latin typeface="Times New Roman" panose="02020603050405020304" pitchFamily="18" charset="0"/>
                <a:ea typeface="Times New Roman" panose="02020603050405020304" pitchFamily="18" charset="0"/>
              </a:rPr>
              <a:t>«Είναι η γεωγραφική περιοχή στην οποία ανήκει η Περιφέρεια Κρήτης, είναι το δυναμικό το οποίο έχει, το οποίο είναι ένα αρκετά υψηλού επιπέδου, είναι τα Ερευνητικά και τα Πανεπιστημιακά Ιδρύματα, είναι επιχειρήσεις, ιδιαίτερα του τουρισμού και του πρωτογενούς τομέα, οι οποίες έχουν κάνει αρκετή προσπάθεια και αρκετές επιτυχίες και στο εσωτερικό και στο εξωτερικό.» </a:t>
            </a:r>
            <a:r>
              <a:rPr lang="el-GR" sz="1600" dirty="0">
                <a:latin typeface="Times New Roman" panose="02020603050405020304" pitchFamily="18" charset="0"/>
                <a:ea typeface="Times New Roman" panose="02020603050405020304" pitchFamily="18" charset="0"/>
              </a:rPr>
              <a:t>(Γ.10) (ΚΕΠΕΤ &amp; ΚΕΑΔΙΚ, 2016β: </a:t>
            </a:r>
            <a:r>
              <a:rPr lang="el-GR" sz="1600" dirty="0" smtClean="0">
                <a:latin typeface="Times New Roman" panose="02020603050405020304" pitchFamily="18" charset="0"/>
                <a:ea typeface="Times New Roman" panose="02020603050405020304" pitchFamily="18" charset="0"/>
              </a:rPr>
              <a:t>36).</a:t>
            </a:r>
          </a:p>
          <a:p>
            <a:pPr lvl="0" algn="just">
              <a:spcAft>
                <a:spcPts val="0"/>
              </a:spcAft>
              <a:buFont typeface="Wingdings" panose="05000000000000000000" pitchFamily="2" charset="2"/>
              <a:buChar char="ü"/>
              <a:tabLst>
                <a:tab pos="352425" algn="l"/>
              </a:tabLst>
            </a:pPr>
            <a:r>
              <a:rPr lang="el-GR" sz="1600" b="1" dirty="0" smtClean="0">
                <a:solidFill>
                  <a:srgbClr val="000000"/>
                </a:solidFill>
                <a:latin typeface="Times New Roman" panose="02020603050405020304" pitchFamily="18" charset="0"/>
                <a:ea typeface="Times New Roman" panose="02020603050405020304" pitchFamily="18" charset="0"/>
              </a:rPr>
              <a:t>Η </a:t>
            </a:r>
            <a:r>
              <a:rPr lang="el-GR" sz="1600" b="1" dirty="0">
                <a:solidFill>
                  <a:srgbClr val="000000"/>
                </a:solidFill>
                <a:latin typeface="Times New Roman" panose="02020603050405020304" pitchFamily="18" charset="0"/>
                <a:ea typeface="Times New Roman" panose="02020603050405020304" pitchFamily="18" charset="0"/>
              </a:rPr>
              <a:t>προώθηση της προβολής της κρητικής διατροφής και των κρητικών προϊόντων, η επέκταση της τουριστικής περιόδου, η βελτίωση των υποδομών και η ενδυνάμωση και βελτίωση της αποτελεσματικότητας της σύνδεσης του τουρισμού με τον πρωτογενή τομέα, φαίνεται να αποτελούν σημαντικές παράμετροι ενίσχυσης του τουρισμού και κατ’ επέκταση της οικονομίας της Περιφέρειας</a:t>
            </a:r>
            <a:r>
              <a:rPr lang="el-GR" sz="1600" dirty="0">
                <a:solidFill>
                  <a:srgbClr val="000000"/>
                </a:solidFill>
                <a:latin typeface="Times New Roman" panose="02020603050405020304" pitchFamily="18" charset="0"/>
                <a:ea typeface="Times New Roman" panose="02020603050405020304" pitchFamily="18" charset="0"/>
              </a:rPr>
              <a:t> (βλ. αναλυτικά ΚΕΠΕΤ &amp; ΚΕΑΔΙΚ, 2016β: 12-13, 35-36 &amp;78).</a:t>
            </a:r>
            <a:endParaRPr lang="el-GR" sz="1600" dirty="0">
              <a:latin typeface="Times New Roman" panose="02020603050405020304" pitchFamily="18" charset="0"/>
              <a:ea typeface="Times New Roman" panose="02020603050405020304" pitchFamily="18" charset="0"/>
            </a:endParaRPr>
          </a:p>
          <a:p>
            <a:pPr lvl="0" algn="just">
              <a:lnSpc>
                <a:spcPct val="114000"/>
              </a:lnSpc>
              <a:spcAft>
                <a:spcPts val="0"/>
              </a:spcAft>
              <a:buFont typeface="Wingdings" panose="05000000000000000000" pitchFamily="2" charset="2"/>
              <a:buChar char="§"/>
              <a:tabLst>
                <a:tab pos="352425" algn="l"/>
              </a:tabLst>
            </a:pPr>
            <a:endParaRPr lang="el-GR" sz="1700" dirty="0">
              <a:latin typeface="Times New Roman" panose="02020603050405020304" pitchFamily="18" charset="0"/>
              <a:ea typeface="Times New Roman" panose="02020603050405020304" pitchFamily="18" charset="0"/>
            </a:endParaRPr>
          </a:p>
          <a:p>
            <a:pPr lvl="0" algn="just">
              <a:lnSpc>
                <a:spcPct val="114000"/>
              </a:lnSpc>
              <a:spcAft>
                <a:spcPts val="0"/>
              </a:spcAft>
              <a:buFont typeface="Wingdings" panose="05000000000000000000" pitchFamily="2" charset="2"/>
              <a:buChar char="§"/>
              <a:tabLst>
                <a:tab pos="352425" algn="l"/>
              </a:tabLst>
            </a:pPr>
            <a:endParaRPr lang="el-GR" sz="1700" dirty="0">
              <a:latin typeface="Times New Roman" panose="02020603050405020304" pitchFamily="18" charset="0"/>
              <a:ea typeface="Times New Roman" panose="02020603050405020304" pitchFamily="18" charset="0"/>
            </a:endParaRPr>
          </a:p>
          <a:p>
            <a:pPr marL="0" indent="0" algn="ctr">
              <a:buNone/>
            </a:pPr>
            <a:endParaRPr lang="el-GR" sz="1500" b="1" u="sng" dirty="0">
              <a:latin typeface="Times New Roman" pitchFamily="18" charset="0"/>
              <a:cs typeface="Times New Roman" pitchFamily="18" charset="0"/>
            </a:endParaRPr>
          </a:p>
          <a:p>
            <a:pPr marL="0" indent="0" algn="ctr">
              <a:buNone/>
            </a:pPr>
            <a:endParaRPr lang="el-GR" sz="1500" b="1" u="sng" dirty="0" smtClean="0">
              <a:latin typeface="Times New Roman" pitchFamily="18" charset="0"/>
              <a:cs typeface="Times New Roman" pitchFamily="18" charset="0"/>
            </a:endParaRPr>
          </a:p>
          <a:p>
            <a:pPr marL="0" indent="0" algn="ctr">
              <a:buNone/>
            </a:pPr>
            <a:endParaRPr lang="el-GR" sz="1500" b="1" u="sng"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25</a:t>
            </a:fld>
            <a:endParaRPr lang="el-GR">
              <a:solidFill>
                <a:prstClr val="black">
                  <a:tint val="75000"/>
                </a:prstClr>
              </a:solidFill>
            </a:endParaRPr>
          </a:p>
        </p:txBody>
      </p:sp>
    </p:spTree>
    <p:extLst>
      <p:ext uri="{BB962C8B-B14F-4D97-AF65-F5344CB8AC3E}">
        <p14:creationId xmlns:p14="http://schemas.microsoft.com/office/powerpoint/2010/main" xmlns="" val="4034202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64164" y="91441"/>
            <a:ext cx="11702716" cy="6522720"/>
          </a:xfrm>
        </p:spPr>
        <p:txBody>
          <a:bodyPr>
            <a:noAutofit/>
          </a:bodyPr>
          <a:lstStyle/>
          <a:p>
            <a:pPr lvl="0" algn="just">
              <a:lnSpc>
                <a:spcPct val="114000"/>
              </a:lnSpc>
              <a:spcAft>
                <a:spcPts val="0"/>
              </a:spcAft>
              <a:buFont typeface="Wingdings" panose="05000000000000000000" pitchFamily="2" charset="2"/>
              <a:buChar char="§"/>
              <a:tabLst>
                <a:tab pos="352425" algn="l"/>
              </a:tabLst>
            </a:pPr>
            <a:r>
              <a:rPr lang="el-GR" sz="1700" b="1" dirty="0" smtClean="0">
                <a:solidFill>
                  <a:srgbClr val="000000"/>
                </a:solidFill>
                <a:latin typeface="Times New Roman" panose="02020603050405020304" pitchFamily="18" charset="0"/>
                <a:ea typeface="Calibri" panose="020F0502020204030204" pitchFamily="34" charset="0"/>
              </a:rPr>
              <a:t>Αναφορικά </a:t>
            </a:r>
            <a:r>
              <a:rPr lang="el-GR" sz="1700" b="1" dirty="0">
                <a:solidFill>
                  <a:srgbClr val="000000"/>
                </a:solidFill>
                <a:latin typeface="Times New Roman" panose="02020603050405020304" pitchFamily="18" charset="0"/>
                <a:ea typeface="Calibri" panose="020F0502020204030204" pitchFamily="34" charset="0"/>
              </a:rPr>
              <a:t>με το </a:t>
            </a:r>
            <a:r>
              <a:rPr lang="el-GR" sz="1700" b="1" u="sng" dirty="0" smtClean="0">
                <a:solidFill>
                  <a:srgbClr val="000000"/>
                </a:solidFill>
                <a:latin typeface="Times New Roman" panose="02020603050405020304" pitchFamily="18" charset="0"/>
                <a:ea typeface="Calibri" panose="020F0502020204030204" pitchFamily="34" charset="0"/>
              </a:rPr>
              <a:t>Επενδυτικό Κλίμα</a:t>
            </a:r>
            <a:r>
              <a:rPr lang="el-GR" sz="1700" b="1" dirty="0" smtClean="0">
                <a:solidFill>
                  <a:srgbClr val="000000"/>
                </a:solidFill>
                <a:latin typeface="Times New Roman" panose="02020603050405020304" pitchFamily="18" charset="0"/>
                <a:ea typeface="Calibri" panose="020F0502020204030204" pitchFamily="34" charset="0"/>
              </a:rPr>
              <a:t> </a:t>
            </a:r>
            <a:r>
              <a:rPr lang="el-GR" sz="1700" b="1" dirty="0">
                <a:solidFill>
                  <a:srgbClr val="000000"/>
                </a:solidFill>
                <a:latin typeface="Times New Roman" panose="02020603050405020304" pitchFamily="18" charset="0"/>
                <a:ea typeface="Calibri" panose="020F0502020204030204" pitchFamily="34" charset="0"/>
              </a:rPr>
              <a:t>στην Περιφέρεια Κρήτης</a:t>
            </a:r>
            <a:r>
              <a:rPr lang="el-GR" sz="1700" dirty="0">
                <a:solidFill>
                  <a:srgbClr val="000000"/>
                </a:solidFill>
                <a:latin typeface="Times New Roman" panose="02020603050405020304" pitchFamily="18" charset="0"/>
                <a:ea typeface="Calibri" panose="020F0502020204030204" pitchFamily="34" charset="0"/>
              </a:rPr>
              <a:t>, τα ευρήματα της ποιοτικής έρευνας-διάγνωσης αναγκών κατέδειξαν ότι σε μεγάλο βαθμό </a:t>
            </a:r>
            <a:r>
              <a:rPr lang="el-GR" sz="1700" b="1" dirty="0">
                <a:solidFill>
                  <a:srgbClr val="000000"/>
                </a:solidFill>
                <a:latin typeface="Times New Roman" panose="02020603050405020304" pitchFamily="18" charset="0"/>
                <a:ea typeface="Calibri" panose="020F0502020204030204" pitchFamily="34" charset="0"/>
              </a:rPr>
              <a:t>έχει πληγεί, όπως και στην υπόλοιπη Ελλάδα, ως απόρροια του κρατισμού, </a:t>
            </a:r>
            <a:r>
              <a:rPr lang="el-GR" sz="1700" b="1" dirty="0">
                <a:solidFill>
                  <a:srgbClr val="0D0D0D"/>
                </a:solidFill>
                <a:latin typeface="Times New Roman" panose="02020603050405020304" pitchFamily="18" charset="0"/>
                <a:ea typeface="Calibri" panose="020F0502020204030204" pitchFamily="34" charset="0"/>
              </a:rPr>
              <a:t>λανθασμένων πολιτικών, υφιστάμενων διοικητικών δυσλειτουργιών, επί παραδείγματι της γραφειοκρατίας </a:t>
            </a:r>
            <a:r>
              <a:rPr lang="el-GR" sz="1700" b="1" dirty="0">
                <a:solidFill>
                  <a:srgbClr val="000000"/>
                </a:solidFill>
                <a:latin typeface="Times New Roman" panose="02020603050405020304" pitchFamily="18" charset="0"/>
                <a:ea typeface="Calibri" panose="020F0502020204030204" pitchFamily="34" charset="0"/>
              </a:rPr>
              <a:t>αλλά και της διαφθοράς κρατικών λειτουργών</a:t>
            </a:r>
            <a:r>
              <a:rPr lang="el-GR" sz="1700" dirty="0">
                <a:solidFill>
                  <a:srgbClr val="000000"/>
                </a:solidFill>
                <a:latin typeface="Times New Roman" panose="02020603050405020304" pitchFamily="18" charset="0"/>
                <a:ea typeface="Calibri" panose="020F0502020204030204" pitchFamily="34" charset="0"/>
              </a:rPr>
              <a:t>  (ΚΕΠΕΤ &amp; ΚΕΑΔΙΚ, 2106β: 13, 36-37 &amp; 78):</a:t>
            </a:r>
            <a:r>
              <a:rPr lang="el-GR" sz="1700" b="1" dirty="0">
                <a:latin typeface="Times New Roman" panose="02020603050405020304" pitchFamily="18" charset="0"/>
                <a:ea typeface="Calibri" panose="020F0502020204030204" pitchFamily="34" charset="0"/>
              </a:rPr>
              <a:t> </a:t>
            </a:r>
            <a:r>
              <a:rPr lang="el-GR" sz="1700" b="1" i="1" dirty="0">
                <a:latin typeface="Times New Roman" panose="02020603050405020304" pitchFamily="18" charset="0"/>
                <a:ea typeface="Calibri" panose="020F0502020204030204" pitchFamily="34" charset="0"/>
              </a:rPr>
              <a:t>«</a:t>
            </a:r>
            <a:r>
              <a:rPr lang="el-GR" sz="1700" i="1" dirty="0">
                <a:latin typeface="Times New Roman" panose="02020603050405020304" pitchFamily="18" charset="0"/>
                <a:ea typeface="Calibri" panose="020F0502020204030204" pitchFamily="34" charset="0"/>
              </a:rPr>
              <a:t>...για να πάρεις άδεια θα πρέπει να πληρώσεις εκατό </a:t>
            </a:r>
            <a:r>
              <a:rPr lang="el-GR" sz="1700" i="1" dirty="0" err="1">
                <a:latin typeface="Times New Roman" panose="02020603050405020304" pitchFamily="18" charset="0"/>
                <a:ea typeface="Calibri" panose="020F0502020204030204" pitchFamily="34" charset="0"/>
              </a:rPr>
              <a:t>γρηγορόσημα</a:t>
            </a:r>
            <a:r>
              <a:rPr lang="el-GR" sz="1700" i="1" dirty="0">
                <a:latin typeface="Times New Roman" panose="02020603050405020304" pitchFamily="18" charset="0"/>
                <a:ea typeface="Calibri" panose="020F0502020204030204" pitchFamily="34" charset="0"/>
              </a:rPr>
              <a:t> και δεν είσαι σίγουρος. Και υπάρχουν παραδείγματα επιχειρηματιών που τους ζητήθηκαν χρήματα για να προχωρήσουν τη δουλειά τους και συνάδελφοι αυτών που πιάστηκαν να καταδυναστεύουν τους επενδυτές...» </a:t>
            </a:r>
            <a:r>
              <a:rPr lang="el-GR" sz="1700" dirty="0">
                <a:latin typeface="Times New Roman" panose="02020603050405020304" pitchFamily="18" charset="0"/>
                <a:ea typeface="Calibri" panose="020F0502020204030204" pitchFamily="34" charset="0"/>
              </a:rPr>
              <a:t>(Γ.11) (ΚΕΠΕΤ &amp; ΚΕΑΔΙΚ, 2106β: 13).</a:t>
            </a:r>
            <a:r>
              <a:rPr lang="el-GR" sz="1700" dirty="0">
                <a:solidFill>
                  <a:srgbClr val="000000"/>
                </a:solidFill>
                <a:latin typeface="Times New Roman" panose="02020603050405020304" pitchFamily="18" charset="0"/>
                <a:ea typeface="Calibri" panose="020F0502020204030204" pitchFamily="34" charset="0"/>
              </a:rPr>
              <a:t> </a:t>
            </a:r>
            <a:endParaRPr lang="el-GR" sz="1700" dirty="0" smtClean="0">
              <a:solidFill>
                <a:srgbClr val="000000"/>
              </a:solidFill>
              <a:latin typeface="Times New Roman" panose="02020603050405020304" pitchFamily="18" charset="0"/>
              <a:ea typeface="Calibri" panose="020F0502020204030204" pitchFamily="34" charset="0"/>
            </a:endParaRPr>
          </a:p>
          <a:p>
            <a:pPr lvl="0" algn="just">
              <a:lnSpc>
                <a:spcPct val="100000"/>
              </a:lnSpc>
              <a:spcBef>
                <a:spcPts val="0"/>
              </a:spcBef>
              <a:spcAft>
                <a:spcPts val="0"/>
              </a:spcAft>
              <a:buFont typeface="Wingdings" panose="05000000000000000000" pitchFamily="2" charset="2"/>
              <a:buChar char="ü"/>
              <a:tabLst>
                <a:tab pos="352425" algn="l"/>
              </a:tabLst>
            </a:pPr>
            <a:r>
              <a:rPr lang="el-GR" sz="1700" dirty="0" smtClean="0">
                <a:solidFill>
                  <a:srgbClr val="000000"/>
                </a:solidFill>
                <a:latin typeface="Times New Roman" panose="02020603050405020304" pitchFamily="18" charset="0"/>
                <a:ea typeface="Calibri" panose="020F0502020204030204" pitchFamily="34" charset="0"/>
              </a:rPr>
              <a:t>Η </a:t>
            </a:r>
            <a:r>
              <a:rPr lang="el-GR" sz="1700" dirty="0">
                <a:solidFill>
                  <a:srgbClr val="000000"/>
                </a:solidFill>
                <a:latin typeface="Times New Roman" panose="02020603050405020304" pitchFamily="18" charset="0"/>
                <a:ea typeface="Calibri" panose="020F0502020204030204" pitchFamily="34" charset="0"/>
              </a:rPr>
              <a:t>αλλαγή του φορολογικού συστήματος:</a:t>
            </a:r>
            <a:r>
              <a:rPr lang="el-GR" sz="1700" dirty="0">
                <a:latin typeface="Times New Roman" panose="02020603050405020304" pitchFamily="18" charset="0"/>
                <a:ea typeface="Calibri" panose="020F0502020204030204" pitchFamily="34" charset="0"/>
              </a:rPr>
              <a:t> </a:t>
            </a:r>
            <a:r>
              <a:rPr lang="el-GR" sz="1700" i="1" dirty="0">
                <a:solidFill>
                  <a:srgbClr val="000000"/>
                </a:solidFill>
                <a:latin typeface="Times New Roman" panose="02020603050405020304" pitchFamily="18" charset="0"/>
                <a:ea typeface="Calibri" panose="020F0502020204030204" pitchFamily="34" charset="0"/>
              </a:rPr>
              <a:t>«Να ξέρει ο κάθε επενδυτής και επιχειρηματίας ότι αυτό θα ισχύει τουλάχιστον για μία δεκαετία… να μπουν κανόνες στην αγορά και στις τράπεζες…»</a:t>
            </a:r>
            <a:r>
              <a:rPr lang="el-GR" sz="1700" dirty="0">
                <a:solidFill>
                  <a:srgbClr val="000000"/>
                </a:solidFill>
                <a:latin typeface="Times New Roman" panose="02020603050405020304" pitchFamily="18" charset="0"/>
                <a:ea typeface="Calibri" panose="020F0502020204030204" pitchFamily="34" charset="0"/>
              </a:rPr>
              <a:t> (Γ.11) (ΚΕΠΕΤ &amp; ΚΕΑΔΙΚ, 2106β: 37), </a:t>
            </a:r>
          </a:p>
          <a:p>
            <a:pPr lvl="0" algn="just">
              <a:lnSpc>
                <a:spcPct val="100000"/>
              </a:lnSpc>
              <a:spcBef>
                <a:spcPts val="0"/>
              </a:spcBef>
              <a:spcAft>
                <a:spcPts val="0"/>
              </a:spcAft>
              <a:buFont typeface="Wingdings" panose="05000000000000000000" pitchFamily="2" charset="2"/>
              <a:buChar char="ü"/>
              <a:tabLst>
                <a:tab pos="352425" algn="l"/>
              </a:tabLst>
            </a:pPr>
            <a:r>
              <a:rPr lang="el-GR" sz="1700" dirty="0" smtClean="0">
                <a:solidFill>
                  <a:srgbClr val="000000"/>
                </a:solidFill>
                <a:latin typeface="Times New Roman" panose="02020603050405020304" pitchFamily="18" charset="0"/>
                <a:ea typeface="Calibri" panose="020F0502020204030204" pitchFamily="34" charset="0"/>
              </a:rPr>
              <a:t>η </a:t>
            </a:r>
            <a:r>
              <a:rPr lang="el-GR" sz="1700" dirty="0" err="1">
                <a:solidFill>
                  <a:srgbClr val="000000"/>
                </a:solidFill>
                <a:latin typeface="Times New Roman" panose="02020603050405020304" pitchFamily="18" charset="0"/>
                <a:ea typeface="Calibri" panose="020F0502020204030204" pitchFamily="34" charset="0"/>
              </a:rPr>
              <a:t>ελαστικοποίηση</a:t>
            </a:r>
            <a:r>
              <a:rPr lang="el-GR" sz="1700" dirty="0">
                <a:solidFill>
                  <a:srgbClr val="000000"/>
                </a:solidFill>
                <a:latin typeface="Times New Roman" panose="02020603050405020304" pitchFamily="18" charset="0"/>
                <a:ea typeface="Calibri" panose="020F0502020204030204" pitchFamily="34" charset="0"/>
              </a:rPr>
              <a:t> της χρηματοδότησης των επιχειρήσεων, </a:t>
            </a:r>
            <a:endParaRPr lang="el-GR" sz="1700" dirty="0" smtClean="0">
              <a:solidFill>
                <a:srgbClr val="000000"/>
              </a:solidFill>
              <a:latin typeface="Times New Roman" panose="02020603050405020304" pitchFamily="18" charset="0"/>
              <a:ea typeface="Calibri" panose="020F0502020204030204" pitchFamily="34" charset="0"/>
            </a:endParaRPr>
          </a:p>
          <a:p>
            <a:pPr lvl="0" algn="just">
              <a:lnSpc>
                <a:spcPct val="100000"/>
              </a:lnSpc>
              <a:spcBef>
                <a:spcPts val="0"/>
              </a:spcBef>
              <a:spcAft>
                <a:spcPts val="0"/>
              </a:spcAft>
              <a:buFont typeface="Wingdings" panose="05000000000000000000" pitchFamily="2" charset="2"/>
              <a:buChar char="ü"/>
              <a:tabLst>
                <a:tab pos="352425" algn="l"/>
              </a:tabLst>
            </a:pPr>
            <a:r>
              <a:rPr lang="el-GR" sz="1700" dirty="0" smtClean="0">
                <a:solidFill>
                  <a:srgbClr val="000000"/>
                </a:solidFill>
                <a:latin typeface="Times New Roman" panose="02020603050405020304" pitchFamily="18" charset="0"/>
                <a:ea typeface="Calibri" panose="020F0502020204030204" pitchFamily="34" charset="0"/>
              </a:rPr>
              <a:t>η </a:t>
            </a:r>
            <a:r>
              <a:rPr lang="el-GR" sz="1700" dirty="0">
                <a:solidFill>
                  <a:srgbClr val="000000"/>
                </a:solidFill>
                <a:latin typeface="Times New Roman" panose="02020603050405020304" pitchFamily="18" charset="0"/>
                <a:ea typeface="Calibri" panose="020F0502020204030204" pitchFamily="34" charset="0"/>
              </a:rPr>
              <a:t>αξιοποίηση προγραμμάτων (π.χ. ΕΣΠΑ), </a:t>
            </a:r>
            <a:endParaRPr lang="el-GR" sz="1700" dirty="0" smtClean="0">
              <a:solidFill>
                <a:srgbClr val="000000"/>
              </a:solidFill>
              <a:latin typeface="Times New Roman" panose="02020603050405020304" pitchFamily="18" charset="0"/>
              <a:ea typeface="Calibri" panose="020F0502020204030204" pitchFamily="34" charset="0"/>
            </a:endParaRPr>
          </a:p>
          <a:p>
            <a:pPr lvl="0" algn="just">
              <a:lnSpc>
                <a:spcPct val="100000"/>
              </a:lnSpc>
              <a:spcBef>
                <a:spcPts val="0"/>
              </a:spcBef>
              <a:spcAft>
                <a:spcPts val="0"/>
              </a:spcAft>
              <a:buFont typeface="Wingdings" panose="05000000000000000000" pitchFamily="2" charset="2"/>
              <a:buChar char="ü"/>
              <a:tabLst>
                <a:tab pos="352425" algn="l"/>
              </a:tabLst>
            </a:pPr>
            <a:r>
              <a:rPr lang="el-GR" sz="1700" dirty="0" smtClean="0">
                <a:solidFill>
                  <a:srgbClr val="000000"/>
                </a:solidFill>
                <a:latin typeface="Times New Roman" panose="02020603050405020304" pitchFamily="18" charset="0"/>
                <a:ea typeface="Calibri" panose="020F0502020204030204" pitchFamily="34" charset="0"/>
              </a:rPr>
              <a:t>η </a:t>
            </a:r>
            <a:r>
              <a:rPr lang="el-GR" sz="1700" dirty="0">
                <a:solidFill>
                  <a:srgbClr val="000000"/>
                </a:solidFill>
                <a:latin typeface="Times New Roman" panose="02020603050405020304" pitchFamily="18" charset="0"/>
                <a:ea typeface="Calibri" panose="020F0502020204030204" pitchFamily="34" charset="0"/>
              </a:rPr>
              <a:t>προώθηση της επιχειρηματικότητας μέσω της δημιουργίας βιοτεχνικών πάρκων, </a:t>
            </a:r>
            <a:endParaRPr lang="el-GR" sz="1700" dirty="0" smtClean="0">
              <a:solidFill>
                <a:srgbClr val="000000"/>
              </a:solidFill>
              <a:latin typeface="Times New Roman" panose="02020603050405020304" pitchFamily="18" charset="0"/>
              <a:ea typeface="Calibri" panose="020F0502020204030204" pitchFamily="34" charset="0"/>
            </a:endParaRPr>
          </a:p>
          <a:p>
            <a:pPr lvl="0" algn="just">
              <a:lnSpc>
                <a:spcPct val="100000"/>
              </a:lnSpc>
              <a:spcBef>
                <a:spcPts val="0"/>
              </a:spcBef>
              <a:spcAft>
                <a:spcPts val="0"/>
              </a:spcAft>
              <a:buFont typeface="Wingdings" panose="05000000000000000000" pitchFamily="2" charset="2"/>
              <a:buChar char="ü"/>
              <a:tabLst>
                <a:tab pos="352425" algn="l"/>
              </a:tabLst>
            </a:pPr>
            <a:r>
              <a:rPr lang="el-GR" sz="1700" dirty="0" smtClean="0">
                <a:solidFill>
                  <a:srgbClr val="000000"/>
                </a:solidFill>
                <a:latin typeface="Times New Roman" panose="02020603050405020304" pitchFamily="18" charset="0"/>
                <a:ea typeface="Calibri" panose="020F0502020204030204" pitchFamily="34" charset="0"/>
              </a:rPr>
              <a:t>η </a:t>
            </a:r>
            <a:r>
              <a:rPr lang="el-GR" sz="1700" dirty="0">
                <a:solidFill>
                  <a:srgbClr val="000000"/>
                </a:solidFill>
                <a:latin typeface="Times New Roman" panose="02020603050405020304" pitchFamily="18" charset="0"/>
                <a:ea typeface="Calibri" panose="020F0502020204030204" pitchFamily="34" charset="0"/>
              </a:rPr>
              <a:t>αξιοποίηση του Αναπτυξιακού Νόμου και η συνεργασία των παραγωγικών φορέων, </a:t>
            </a:r>
            <a:endParaRPr lang="el-GR" sz="1700" dirty="0" smtClean="0">
              <a:solidFill>
                <a:srgbClr val="000000"/>
              </a:solidFill>
              <a:latin typeface="Times New Roman" panose="02020603050405020304" pitchFamily="18" charset="0"/>
              <a:ea typeface="Calibri" panose="020F0502020204030204" pitchFamily="34" charset="0"/>
            </a:endParaRPr>
          </a:p>
          <a:p>
            <a:pPr marL="0" lvl="0" indent="0" algn="just">
              <a:lnSpc>
                <a:spcPct val="100000"/>
              </a:lnSpc>
              <a:spcBef>
                <a:spcPts val="0"/>
              </a:spcBef>
              <a:spcAft>
                <a:spcPts val="0"/>
              </a:spcAft>
              <a:buNone/>
              <a:tabLst>
                <a:tab pos="352425" algn="l"/>
              </a:tabLst>
            </a:pPr>
            <a:r>
              <a:rPr lang="el-GR" sz="1700" dirty="0" smtClean="0">
                <a:solidFill>
                  <a:srgbClr val="000000"/>
                </a:solidFill>
                <a:latin typeface="Times New Roman" panose="02020603050405020304" pitchFamily="18" charset="0"/>
                <a:ea typeface="Calibri" panose="020F0502020204030204" pitchFamily="34" charset="0"/>
              </a:rPr>
              <a:t>αποτελούν </a:t>
            </a:r>
            <a:r>
              <a:rPr lang="el-GR" sz="1700" dirty="0">
                <a:solidFill>
                  <a:srgbClr val="000000"/>
                </a:solidFill>
                <a:latin typeface="Times New Roman" panose="02020603050405020304" pitchFamily="18" charset="0"/>
                <a:ea typeface="Calibri" panose="020F0502020204030204" pitchFamily="34" charset="0"/>
              </a:rPr>
              <a:t>κατά τους/τις συνεντευξιαζόμενους/ες τα κυριότερα μέσα για τη βελτίωση τις ανταγωνιστικότητας των επιχειρηματικών-επενδυτικών προοπτικών στην Κρήτη (βλ. αναλυτικά ΚΕΠΕΤ &amp; ΚΕΑΔΙΚ, 2016β: 13-14, 36-37 &amp; 78).</a:t>
            </a:r>
            <a:endParaRPr lang="el-GR" sz="1700" dirty="0">
              <a:latin typeface="Times New Roman" panose="02020603050405020304" pitchFamily="18" charset="0"/>
              <a:ea typeface="Times New Roman" panose="02020603050405020304" pitchFamily="18" charset="0"/>
            </a:endParaRPr>
          </a:p>
          <a:p>
            <a:pPr marL="0" indent="0" algn="ctr">
              <a:buNone/>
            </a:pPr>
            <a:endParaRPr lang="el-GR" sz="1500" b="1" u="sng" dirty="0">
              <a:latin typeface="Times New Roman" pitchFamily="18" charset="0"/>
              <a:cs typeface="Times New Roman" pitchFamily="18" charset="0"/>
            </a:endParaRPr>
          </a:p>
          <a:p>
            <a:pPr lvl="0" algn="just">
              <a:spcAft>
                <a:spcPts val="0"/>
              </a:spcAft>
              <a:buFont typeface="Wingdings" panose="05000000000000000000" pitchFamily="2" charset="2"/>
              <a:buChar char="§"/>
              <a:tabLst>
                <a:tab pos="352425" algn="l"/>
                <a:tab pos="6278563" algn="l"/>
              </a:tabLst>
            </a:pPr>
            <a:r>
              <a:rPr lang="el-GR" sz="1700" dirty="0" smtClean="0">
                <a:solidFill>
                  <a:srgbClr val="000000"/>
                </a:solidFill>
                <a:latin typeface="Times New Roman" panose="02020603050405020304" pitchFamily="18" charset="0"/>
                <a:ea typeface="Times New Roman" panose="02020603050405020304" pitchFamily="18" charset="0"/>
              </a:rPr>
              <a:t>Ως προς </a:t>
            </a:r>
            <a:r>
              <a:rPr lang="el-GR" sz="1700" b="1" dirty="0" smtClean="0">
                <a:solidFill>
                  <a:srgbClr val="000000"/>
                </a:solidFill>
                <a:latin typeface="Times New Roman" panose="02020603050405020304" pitchFamily="18" charset="0"/>
                <a:ea typeface="Times New Roman" panose="02020603050405020304" pitchFamily="18" charset="0"/>
              </a:rPr>
              <a:t>τις </a:t>
            </a:r>
            <a:r>
              <a:rPr lang="el-GR" sz="1700" b="1" u="sng" dirty="0" smtClean="0">
                <a:solidFill>
                  <a:srgbClr val="000000"/>
                </a:solidFill>
                <a:latin typeface="Times New Roman" panose="02020603050405020304" pitchFamily="18" charset="0"/>
                <a:ea typeface="Times New Roman" panose="02020603050405020304" pitchFamily="18" charset="0"/>
              </a:rPr>
              <a:t>Υποδομές </a:t>
            </a:r>
            <a:r>
              <a:rPr lang="el-GR" sz="1700" b="1" u="sng" dirty="0">
                <a:solidFill>
                  <a:srgbClr val="000000"/>
                </a:solidFill>
                <a:latin typeface="Times New Roman" panose="02020603050405020304" pitchFamily="18" charset="0"/>
                <a:ea typeface="Times New Roman" panose="02020603050405020304" pitchFamily="18" charset="0"/>
              </a:rPr>
              <a:t>της Κρήτης</a:t>
            </a:r>
            <a:r>
              <a:rPr lang="el-GR" sz="1700" b="1" dirty="0">
                <a:solidFill>
                  <a:srgbClr val="000000"/>
                </a:solidFill>
                <a:latin typeface="Times New Roman" panose="02020603050405020304" pitchFamily="18" charset="0"/>
                <a:ea typeface="Times New Roman" panose="02020603050405020304" pitchFamily="18" charset="0"/>
              </a:rPr>
              <a:t>, οι συνεντευξιαζόμενοι/ες φαίνονται αρκετά δυσαρεστημένοι και θεωρούν ότι άμεση προτεραιότητα χρειάζεται να δοθεί στην αναμόρφωση του Βόρειου Οδικού Άξονα Κρήτης</a:t>
            </a:r>
            <a:r>
              <a:rPr lang="el-GR" sz="1700" dirty="0">
                <a:solidFill>
                  <a:srgbClr val="000000"/>
                </a:solidFill>
                <a:latin typeface="Times New Roman" panose="02020603050405020304" pitchFamily="18" charset="0"/>
                <a:ea typeface="Times New Roman" panose="02020603050405020304" pitchFamily="18" charset="0"/>
              </a:rPr>
              <a:t> (ΒΟΑΚ) (ΚΕΠΕΤ &amp; ΚΕΑΔΙΚ, 2016β: 14-15, 37-38): </a:t>
            </a:r>
            <a:r>
              <a:rPr lang="el-GR" sz="1700" i="1" dirty="0">
                <a:latin typeface="Times New Roman" panose="02020603050405020304" pitchFamily="18" charset="0"/>
                <a:ea typeface="Times New Roman" panose="02020603050405020304" pitchFamily="18" charset="0"/>
              </a:rPr>
              <a:t>«...Εκτός από τις κυβερνήσεις που φταίνε, φταίνε και οι </a:t>
            </a:r>
            <a:r>
              <a:rPr lang="el-GR" sz="1700" i="1" dirty="0" err="1">
                <a:latin typeface="Times New Roman" panose="02020603050405020304" pitchFamily="18" charset="0"/>
                <a:ea typeface="Times New Roman" panose="02020603050405020304" pitchFamily="18" charset="0"/>
              </a:rPr>
              <a:t>αυτοδιοικητικοί</a:t>
            </a:r>
            <a:r>
              <a:rPr lang="el-GR" sz="1700" i="1" dirty="0">
                <a:latin typeface="Times New Roman" panose="02020603050405020304" pitchFamily="18" charset="0"/>
                <a:ea typeface="Times New Roman" panose="02020603050405020304" pitchFamily="18" charset="0"/>
              </a:rPr>
              <a:t> φορείς. Διότι παρά τα χρήματα που διατέθηκαν από το κράτος για τις υποδομές, εντούτοις φαίνεται ότι υπήρξαν λάθη σε σχεδιασμό και προτεραιότητες με αποτέλεσμα να μην υπάρχει ακόμα το βασικό που είναι ένας αξιόπιστος οδικός άξονας, ο οποίος θα ήταν τεράστιο αναπτυξιακό εργαλείο για την Κρήτη</a:t>
            </a:r>
            <a:r>
              <a:rPr lang="el-GR" sz="1700" dirty="0">
                <a:latin typeface="Times New Roman" panose="02020603050405020304" pitchFamily="18" charset="0"/>
                <a:ea typeface="Times New Roman" panose="02020603050405020304" pitchFamily="18" charset="0"/>
              </a:rPr>
              <a:t>» (Γ.12)</a:t>
            </a:r>
            <a:r>
              <a:rPr lang="el-GR" sz="1700" dirty="0">
                <a:solidFill>
                  <a:srgbClr val="000000"/>
                </a:solidFill>
                <a:latin typeface="Times New Roman" panose="02020603050405020304" pitchFamily="18" charset="0"/>
                <a:ea typeface="Times New Roman" panose="02020603050405020304" pitchFamily="18" charset="0"/>
              </a:rPr>
              <a:t> (ΚΕΠΕΤ &amp; ΚΕΑΔΙΚ, 2016β: 14)</a:t>
            </a:r>
            <a:r>
              <a:rPr lang="el-GR" sz="1700" dirty="0">
                <a:latin typeface="Times New Roman" panose="02020603050405020304" pitchFamily="18" charset="0"/>
                <a:ea typeface="Times New Roman" panose="02020603050405020304" pitchFamily="18" charset="0"/>
              </a:rPr>
              <a:t>, </a:t>
            </a:r>
            <a:r>
              <a:rPr lang="el-GR" sz="1700" b="1" dirty="0">
                <a:solidFill>
                  <a:srgbClr val="000000"/>
                </a:solidFill>
                <a:latin typeface="Times New Roman" panose="02020603050405020304" pitchFamily="18" charset="0"/>
                <a:ea typeface="Times New Roman" panose="02020603050405020304" pitchFamily="18" charset="0"/>
              </a:rPr>
              <a:t>και στον εκσυγχρονισμό των λιμανιών και των αεροδρομίων της Κρήτης</a:t>
            </a:r>
            <a:r>
              <a:rPr lang="el-GR" sz="1700" dirty="0">
                <a:solidFill>
                  <a:srgbClr val="000000"/>
                </a:solidFill>
                <a:latin typeface="Times New Roman" panose="02020603050405020304" pitchFamily="18" charset="0"/>
                <a:ea typeface="Times New Roman" panose="02020603050405020304" pitchFamily="18" charset="0"/>
              </a:rPr>
              <a:t>, με χρηματοδότηση από συμπράξεις δημοσίου και ιδιωτικού τομέα ή από την Ευρωπαϊκή Τράπεζα Επενδύσεων (ΚΕΠΕΤ &amp; ΚΕΑΔΙΚ, 2016β: 14-15 &amp; 37-38).</a:t>
            </a:r>
            <a:endParaRPr lang="el-GR" sz="1700" dirty="0">
              <a:latin typeface="Times New Roman" panose="02020603050405020304" pitchFamily="18" charset="0"/>
              <a:ea typeface="Times New Roman" panose="02020603050405020304" pitchFamily="18" charset="0"/>
            </a:endParaRPr>
          </a:p>
          <a:p>
            <a:pPr marL="0" indent="0" algn="just">
              <a:buNone/>
            </a:pPr>
            <a:endParaRPr lang="el-GR" sz="1500" b="1" u="sng" dirty="0" smtClean="0">
              <a:latin typeface="Times New Roman" pitchFamily="18" charset="0"/>
              <a:cs typeface="Times New Roman" pitchFamily="18" charset="0"/>
            </a:endParaRPr>
          </a:p>
          <a:p>
            <a:pPr marL="0" indent="0" algn="ctr">
              <a:buNone/>
            </a:pPr>
            <a:endParaRPr lang="el-GR" sz="1500" b="1" u="sng"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26</a:t>
            </a:fld>
            <a:endParaRPr lang="el-GR">
              <a:solidFill>
                <a:prstClr val="black">
                  <a:tint val="75000"/>
                </a:prstClr>
              </a:solidFill>
            </a:endParaRPr>
          </a:p>
        </p:txBody>
      </p:sp>
    </p:spTree>
    <p:extLst>
      <p:ext uri="{BB962C8B-B14F-4D97-AF65-F5344CB8AC3E}">
        <p14:creationId xmlns:p14="http://schemas.microsoft.com/office/powerpoint/2010/main" xmlns="" val="3218068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64164" y="91441"/>
            <a:ext cx="11702716" cy="6522720"/>
          </a:xfrm>
        </p:spPr>
        <p:txBody>
          <a:bodyPr>
            <a:noAutofit/>
          </a:bodyPr>
          <a:lstStyle/>
          <a:p>
            <a:pPr marL="342900" lvl="0" indent="-342900" algn="just">
              <a:lnSpc>
                <a:spcPct val="114000"/>
              </a:lnSpc>
              <a:spcAft>
                <a:spcPts val="0"/>
              </a:spcAft>
              <a:buFont typeface="Wingdings" panose="05000000000000000000" pitchFamily="2" charset="2"/>
              <a:buChar char=""/>
              <a:tabLst>
                <a:tab pos="352425" algn="l"/>
              </a:tabLst>
            </a:pPr>
            <a:r>
              <a:rPr lang="el-GR" sz="1800" dirty="0" smtClean="0">
                <a:solidFill>
                  <a:srgbClr val="000000"/>
                </a:solidFill>
                <a:latin typeface="Times New Roman" panose="02020603050405020304" pitchFamily="18" charset="0"/>
                <a:ea typeface="Times New Roman" panose="02020603050405020304" pitchFamily="18" charset="0"/>
              </a:rPr>
              <a:t>Αναφορικά με τη </a:t>
            </a:r>
            <a:r>
              <a:rPr lang="el-GR" sz="1800" b="1" u="sng" dirty="0" smtClean="0">
                <a:solidFill>
                  <a:srgbClr val="000000"/>
                </a:solidFill>
                <a:latin typeface="Times New Roman" panose="02020603050405020304" pitchFamily="18" charset="0"/>
                <a:ea typeface="Times New Roman" panose="02020603050405020304" pitchFamily="18" charset="0"/>
              </a:rPr>
              <a:t>Διεθνή </a:t>
            </a:r>
            <a:r>
              <a:rPr lang="el-GR" sz="1800" b="1" u="sng" dirty="0">
                <a:solidFill>
                  <a:srgbClr val="000000"/>
                </a:solidFill>
                <a:latin typeface="Times New Roman" panose="02020603050405020304" pitchFamily="18" charset="0"/>
                <a:ea typeface="Times New Roman" panose="02020603050405020304" pitchFamily="18" charset="0"/>
              </a:rPr>
              <a:t>Ε</a:t>
            </a:r>
            <a:r>
              <a:rPr lang="el-GR" sz="1800" b="1" u="sng" dirty="0" smtClean="0">
                <a:solidFill>
                  <a:srgbClr val="000000"/>
                </a:solidFill>
                <a:latin typeface="Times New Roman" panose="02020603050405020304" pitchFamily="18" charset="0"/>
                <a:ea typeface="Times New Roman" panose="02020603050405020304" pitchFamily="18" charset="0"/>
              </a:rPr>
              <a:t>ικόνα </a:t>
            </a:r>
            <a:r>
              <a:rPr lang="el-GR" sz="1800" b="1" u="sng" dirty="0">
                <a:solidFill>
                  <a:srgbClr val="000000"/>
                </a:solidFill>
                <a:latin typeface="Times New Roman" panose="02020603050405020304" pitchFamily="18" charset="0"/>
                <a:ea typeface="Times New Roman" panose="02020603050405020304" pitchFamily="18" charset="0"/>
              </a:rPr>
              <a:t>της Κρήτης</a:t>
            </a:r>
            <a:r>
              <a:rPr lang="el-GR" sz="1800" dirty="0">
                <a:solidFill>
                  <a:srgbClr val="000000"/>
                </a:solidFill>
                <a:latin typeface="Times New Roman" panose="02020603050405020304" pitchFamily="18" charset="0"/>
                <a:ea typeface="Times New Roman" panose="02020603050405020304" pitchFamily="18" charset="0"/>
              </a:rPr>
              <a:t>, τα ευρήματα της διάγνωσης αναγκών κατέδειξαν ότι </a:t>
            </a:r>
            <a:r>
              <a:rPr lang="el-GR" sz="1800" b="1" dirty="0">
                <a:solidFill>
                  <a:srgbClr val="000000"/>
                </a:solidFill>
                <a:latin typeface="Times New Roman" panose="02020603050405020304" pitchFamily="18" charset="0"/>
                <a:ea typeface="Times New Roman" panose="02020603050405020304" pitchFamily="18" charset="0"/>
              </a:rPr>
              <a:t>η προώθηση του  </a:t>
            </a:r>
            <a:r>
              <a:rPr lang="en-US" sz="1800" b="1" dirty="0">
                <a:solidFill>
                  <a:srgbClr val="000000"/>
                </a:solidFill>
                <a:latin typeface="Times New Roman" panose="02020603050405020304" pitchFamily="18" charset="0"/>
                <a:ea typeface="Times New Roman" panose="02020603050405020304" pitchFamily="18" charset="0"/>
              </a:rPr>
              <a:t>brand name</a:t>
            </a:r>
            <a:r>
              <a:rPr lang="el-GR" sz="1800" b="1" dirty="0">
                <a:solidFill>
                  <a:srgbClr val="000000"/>
                </a:solidFill>
                <a:latin typeface="Times New Roman" panose="02020603050405020304" pitchFamily="18" charset="0"/>
                <a:ea typeface="Times New Roman" panose="02020603050405020304" pitchFamily="18" charset="0"/>
              </a:rPr>
              <a:t> «Κρήτη» διεθνώς είναι αρκετά καλή, αλλά χρειάζεται να δοθεί περισσότερη έμφαση στην προώθηση της κρητικής παράδοσης, της γαστρονομίας και του πολιτισμού του νησιού, καθώς και του </a:t>
            </a:r>
            <a:r>
              <a:rPr lang="el-GR" sz="1800" b="1" dirty="0" err="1">
                <a:solidFill>
                  <a:srgbClr val="000000"/>
                </a:solidFill>
                <a:latin typeface="Times New Roman" panose="02020603050405020304" pitchFamily="18" charset="0"/>
                <a:ea typeface="Times New Roman" panose="02020603050405020304" pitchFamily="18" charset="0"/>
              </a:rPr>
              <a:t>στοχευμένου</a:t>
            </a:r>
            <a:r>
              <a:rPr lang="el-GR" sz="1800" b="1" dirty="0">
                <a:solidFill>
                  <a:srgbClr val="000000"/>
                </a:solidFill>
                <a:latin typeface="Times New Roman" panose="02020603050405020304" pitchFamily="18" charset="0"/>
                <a:ea typeface="Times New Roman" panose="02020603050405020304" pitchFamily="18" charset="0"/>
              </a:rPr>
              <a:t> τουρισμού (π.χ. ιατρικός, θρησκευτικός κτλ.) </a:t>
            </a:r>
            <a:r>
              <a:rPr lang="el-GR" sz="1800" dirty="0">
                <a:solidFill>
                  <a:srgbClr val="000000"/>
                </a:solidFill>
                <a:latin typeface="Times New Roman" panose="02020603050405020304" pitchFamily="18" charset="0"/>
                <a:ea typeface="Times New Roman" panose="02020603050405020304" pitchFamily="18" charset="0"/>
              </a:rPr>
              <a:t>(βλ. αναλυτικά ΚΕΠΕΤ &amp; ΚΕΑΔΙΚ, 2016β: 15-17, 39-43, 78-79). </a:t>
            </a:r>
            <a:endParaRPr lang="el-GR" sz="1800" dirty="0" smtClean="0">
              <a:solidFill>
                <a:srgbClr val="000000"/>
              </a:solidFill>
              <a:latin typeface="Times New Roman" panose="02020603050405020304" pitchFamily="18" charset="0"/>
              <a:ea typeface="Times New Roman" panose="02020603050405020304" pitchFamily="18" charset="0"/>
            </a:endParaRPr>
          </a:p>
          <a:p>
            <a:pPr lvl="0" algn="just">
              <a:lnSpc>
                <a:spcPct val="114000"/>
              </a:lnSpc>
              <a:spcAft>
                <a:spcPts val="0"/>
              </a:spcAft>
              <a:buFont typeface="Wingdings" panose="05000000000000000000" pitchFamily="2" charset="2"/>
              <a:buChar char="ü"/>
              <a:tabLst>
                <a:tab pos="352425" algn="l"/>
              </a:tabLst>
            </a:pPr>
            <a:r>
              <a:rPr lang="el-GR" sz="1800" b="1" u="sng" dirty="0">
                <a:solidFill>
                  <a:srgbClr val="000000"/>
                </a:solidFill>
                <a:latin typeface="Times New Roman" panose="02020603050405020304" pitchFamily="18" charset="0"/>
                <a:ea typeface="Times New Roman" panose="02020603050405020304" pitchFamily="18" charset="0"/>
              </a:rPr>
              <a:t>Α</a:t>
            </a:r>
            <a:r>
              <a:rPr lang="el-GR" sz="1800" b="1" u="sng" dirty="0" smtClean="0">
                <a:solidFill>
                  <a:srgbClr val="000000"/>
                </a:solidFill>
                <a:latin typeface="Times New Roman" panose="02020603050405020304" pitchFamily="18" charset="0"/>
                <a:ea typeface="Times New Roman" panose="02020603050405020304" pitchFamily="18" charset="0"/>
              </a:rPr>
              <a:t>νάγκη </a:t>
            </a:r>
            <a:r>
              <a:rPr lang="el-GR" sz="1800" b="1" u="sng" dirty="0">
                <a:solidFill>
                  <a:srgbClr val="000000"/>
                </a:solidFill>
                <a:latin typeface="Times New Roman" panose="02020603050405020304" pitchFamily="18" charset="0"/>
                <a:ea typeface="Times New Roman" panose="02020603050405020304" pitchFamily="18" charset="0"/>
              </a:rPr>
              <a:t>παροχής προγραμμάτων κατάρτισης για τους επαγγελματίες του τουρισμού</a:t>
            </a:r>
            <a:r>
              <a:rPr lang="el-GR" sz="1800" b="1" dirty="0">
                <a:solidFill>
                  <a:srgbClr val="000000"/>
                </a:solidFill>
                <a:latin typeface="Times New Roman" panose="02020603050405020304" pitchFamily="18" charset="0"/>
                <a:ea typeface="Times New Roman" panose="02020603050405020304" pitchFamily="18" charset="0"/>
              </a:rPr>
              <a:t>, </a:t>
            </a:r>
            <a:r>
              <a:rPr lang="el-GR" sz="1800" dirty="0">
                <a:solidFill>
                  <a:srgbClr val="000000"/>
                </a:solidFill>
                <a:latin typeface="Times New Roman" panose="02020603050405020304" pitchFamily="18" charset="0"/>
                <a:ea typeface="Times New Roman" panose="02020603050405020304" pitchFamily="18" charset="0"/>
              </a:rPr>
              <a:t>προκειμένου να αποκτήσουν ή να αναβαθμίσουν τις υφιστάμενες ικανότητές τους στην κατεύθυνση ανάληψης βιώσιμων επενδυτικών πρωτοβουλιών (ΚΕΠΕΤ &amp; ΚΕΑΔΙΚ, 20016β: 16-17, Τζαγκαράκης κ.ά., 2017: 72</a:t>
            </a:r>
            <a:r>
              <a:rPr lang="el-GR" sz="1800" dirty="0">
                <a:solidFill>
                  <a:srgbClr val="0D0D0D"/>
                </a:solidFill>
                <a:latin typeface="Times New Roman" panose="02020603050405020304" pitchFamily="18" charset="0"/>
                <a:ea typeface="Times New Roman" panose="02020603050405020304" pitchFamily="18" charset="0"/>
              </a:rPr>
              <a:t>), «…</a:t>
            </a:r>
            <a:r>
              <a:rPr lang="el-GR" sz="1800" i="1" dirty="0">
                <a:solidFill>
                  <a:srgbClr val="0D0D0D"/>
                </a:solidFill>
                <a:latin typeface="Times New Roman" panose="02020603050405020304" pitchFamily="18" charset="0"/>
                <a:ea typeface="Times New Roman" panose="02020603050405020304" pitchFamily="18" charset="0"/>
              </a:rPr>
              <a:t>Θα πρέπει να βελτιωθεί η φιλοσοφία, οι επαγγελματίες του τουρισμού να εκπαιδευτούν. Τόσα χρόνια ο καθένας άνοιγε ένα κατάστημα τουριστικού ενδιαφέροντος όμως όλα ήταν ανοργάνωτα και χωρίς την απαραίτητη παιδεία. Θεωρώ πολύ σημαντική την εκπαίδευση των επαγγελματιών του τουρισμού … για να βελτιώσει πάρα πολύ τις παρεχόμενες υπηρεσίες γιατί κακά τα ψέματα, ο ξενοδόχος και ο ιδιοκτήτης τουριστικού καταστήματος θα πουλήσει ουσιαστικά το τουριστικό προϊόν γιατί εκπροσωπεί την χώρα, τον τόπο του</a:t>
            </a:r>
            <a:r>
              <a:rPr lang="el-GR" sz="1800" dirty="0">
                <a:solidFill>
                  <a:srgbClr val="0D0D0D"/>
                </a:solidFill>
                <a:latin typeface="Times New Roman" panose="02020603050405020304" pitchFamily="18" charset="0"/>
                <a:ea typeface="Times New Roman" panose="02020603050405020304" pitchFamily="18" charset="0"/>
              </a:rPr>
              <a:t>» (Γ.15) (ΚΕΠΕΤ &amp; ΚΕΑΔΙΚ, 2016β: 17). </a:t>
            </a:r>
            <a:endParaRPr lang="el-GR" sz="1800" dirty="0" smtClean="0">
              <a:solidFill>
                <a:srgbClr val="0D0D0D"/>
              </a:solidFill>
              <a:latin typeface="Times New Roman" panose="02020603050405020304" pitchFamily="18" charset="0"/>
              <a:ea typeface="Times New Roman" panose="02020603050405020304" pitchFamily="18" charset="0"/>
            </a:endParaRPr>
          </a:p>
          <a:p>
            <a:pPr marL="342900" lvl="0" indent="-342900" algn="just">
              <a:lnSpc>
                <a:spcPct val="114000"/>
              </a:lnSpc>
              <a:spcBef>
                <a:spcPts val="600"/>
              </a:spcBef>
              <a:spcAft>
                <a:spcPts val="0"/>
              </a:spcAft>
              <a:buFont typeface="Wingdings" panose="05000000000000000000" pitchFamily="2" charset="2"/>
              <a:buChar char=""/>
              <a:tabLst>
                <a:tab pos="352425" algn="l"/>
              </a:tabLst>
            </a:pPr>
            <a:r>
              <a:rPr lang="el-GR" sz="1800" dirty="0" smtClean="0">
                <a:solidFill>
                  <a:srgbClr val="000000"/>
                </a:solidFill>
                <a:latin typeface="Times New Roman" panose="02020603050405020304" pitchFamily="18" charset="0"/>
                <a:ea typeface="Times New Roman" panose="02020603050405020304" pitchFamily="18" charset="0"/>
              </a:rPr>
              <a:t>Ως προς τον </a:t>
            </a:r>
            <a:r>
              <a:rPr lang="el-GR" sz="1800" b="1" u="sng" dirty="0" smtClean="0">
                <a:solidFill>
                  <a:srgbClr val="000000"/>
                </a:solidFill>
                <a:latin typeface="Times New Roman" panose="02020603050405020304" pitchFamily="18" charset="0"/>
                <a:ea typeface="Times New Roman" panose="02020603050405020304" pitchFamily="18" charset="0"/>
              </a:rPr>
              <a:t>Πρωτογενή Τομέα Οικονομίας </a:t>
            </a:r>
            <a:r>
              <a:rPr lang="el-GR" sz="1800" b="1" u="sng" dirty="0">
                <a:solidFill>
                  <a:srgbClr val="000000"/>
                </a:solidFill>
                <a:latin typeface="Times New Roman" panose="02020603050405020304" pitchFamily="18" charset="0"/>
                <a:ea typeface="Times New Roman" panose="02020603050405020304" pitchFamily="18" charset="0"/>
              </a:rPr>
              <a:t>στην Κρήτη</a:t>
            </a:r>
            <a:r>
              <a:rPr lang="el-GR" sz="1800" dirty="0">
                <a:solidFill>
                  <a:srgbClr val="000000"/>
                </a:solidFill>
                <a:latin typeface="Times New Roman" panose="02020603050405020304" pitchFamily="18" charset="0"/>
                <a:ea typeface="Times New Roman" panose="02020603050405020304" pitchFamily="18" charset="0"/>
              </a:rPr>
              <a:t>, </a:t>
            </a:r>
            <a:r>
              <a:rPr lang="el-GR" sz="1800" dirty="0" smtClean="0">
                <a:solidFill>
                  <a:srgbClr val="000000"/>
                </a:solidFill>
                <a:latin typeface="Times New Roman" panose="02020603050405020304" pitchFamily="18" charset="0"/>
                <a:ea typeface="Times New Roman" panose="02020603050405020304" pitchFamily="18" charset="0"/>
              </a:rPr>
              <a:t>βάσει των ποιοτικών ευρημάτων φαίνεται ότι </a:t>
            </a:r>
            <a:r>
              <a:rPr lang="el-GR" sz="1800" b="1" dirty="0" smtClean="0">
                <a:solidFill>
                  <a:srgbClr val="000000"/>
                </a:solidFill>
                <a:latin typeface="Times New Roman" panose="02020603050405020304" pitchFamily="18" charset="0"/>
                <a:ea typeface="Times New Roman" panose="02020603050405020304" pitchFamily="18" charset="0"/>
              </a:rPr>
              <a:t>η </a:t>
            </a:r>
            <a:r>
              <a:rPr lang="el-GR" sz="1800" b="1" dirty="0">
                <a:solidFill>
                  <a:srgbClr val="000000"/>
                </a:solidFill>
                <a:latin typeface="Times New Roman" panose="02020603050405020304" pitchFamily="18" charset="0"/>
                <a:ea typeface="Times New Roman" panose="02020603050405020304" pitchFamily="18" charset="0"/>
              </a:rPr>
              <a:t>κρίση αλλά κυρίως η ασύδοτη πολιτική των αγροτικών ενισχύσεων πριν από την έλευση της κρίσης και η έλλειψη ενός χωροταξικού σχεδίου συνιστούν τις κύριες παραμέτρους έλλειψης ενός βιώσιμου πρωτογενούς τομέα στην </a:t>
            </a:r>
            <a:r>
              <a:rPr lang="el-GR" sz="1800" b="1" dirty="0" smtClean="0">
                <a:solidFill>
                  <a:srgbClr val="000000"/>
                </a:solidFill>
                <a:latin typeface="Times New Roman" panose="02020603050405020304" pitchFamily="18" charset="0"/>
                <a:ea typeface="Times New Roman" panose="02020603050405020304" pitchFamily="18" charset="0"/>
              </a:rPr>
              <a:t>Κρήτη</a:t>
            </a:r>
            <a:r>
              <a:rPr lang="el-GR" sz="1800" dirty="0" smtClean="0">
                <a:solidFill>
                  <a:srgbClr val="000000"/>
                </a:solidFill>
                <a:latin typeface="Times New Roman" panose="02020603050405020304" pitchFamily="18" charset="0"/>
                <a:ea typeface="Times New Roman" panose="02020603050405020304" pitchFamily="18" charset="0"/>
              </a:rPr>
              <a:t>.</a:t>
            </a:r>
          </a:p>
          <a:p>
            <a:pPr lvl="0" algn="just">
              <a:lnSpc>
                <a:spcPct val="114000"/>
              </a:lnSpc>
              <a:spcBef>
                <a:spcPts val="600"/>
              </a:spcBef>
              <a:spcAft>
                <a:spcPts val="0"/>
              </a:spcAft>
              <a:buFont typeface="Wingdings" panose="05000000000000000000" pitchFamily="2" charset="2"/>
              <a:buChar char="ü"/>
              <a:tabLst>
                <a:tab pos="352425" algn="l"/>
              </a:tabLst>
            </a:pPr>
            <a:r>
              <a:rPr lang="el-GR" sz="1800" dirty="0" smtClean="0">
                <a:solidFill>
                  <a:srgbClr val="000000"/>
                </a:solidFill>
                <a:latin typeface="Times New Roman" panose="02020603050405020304" pitchFamily="18" charset="0"/>
                <a:ea typeface="Times New Roman" panose="02020603050405020304" pitchFamily="18" charset="0"/>
              </a:rPr>
              <a:t>Κάποιοι/ες </a:t>
            </a:r>
            <a:r>
              <a:rPr lang="el-GR" sz="1800" dirty="0">
                <a:solidFill>
                  <a:srgbClr val="000000"/>
                </a:solidFill>
                <a:latin typeface="Times New Roman" panose="02020603050405020304" pitchFamily="18" charset="0"/>
                <a:ea typeface="Times New Roman" panose="02020603050405020304" pitchFamily="18" charset="0"/>
              </a:rPr>
              <a:t>συνεντευξιαζόμενοι/ες, μάλιστα, θεωρούν ότι </a:t>
            </a:r>
            <a:r>
              <a:rPr lang="el-GR" sz="1800" u="sng" dirty="0">
                <a:solidFill>
                  <a:srgbClr val="000000"/>
                </a:solidFill>
                <a:latin typeface="Times New Roman" panose="02020603050405020304" pitchFamily="18" charset="0"/>
                <a:ea typeface="Times New Roman" panose="02020603050405020304" pitchFamily="18" charset="0"/>
              </a:rPr>
              <a:t>η οικονομική κρίση συνέβαλε στην επιστροφή του νεαρού πληθυσμού στον πρωτογενή τομέα</a:t>
            </a:r>
            <a:r>
              <a:rPr lang="el-GR" sz="1800" dirty="0">
                <a:solidFill>
                  <a:srgbClr val="000000"/>
                </a:solidFill>
                <a:latin typeface="Times New Roman" panose="02020603050405020304" pitchFamily="18" charset="0"/>
                <a:ea typeface="Times New Roman" panose="02020603050405020304" pitchFamily="18" charset="0"/>
              </a:rPr>
              <a:t>, μέσω της ενασχόλησής τους με δραστηριότητες που σχετίζονται με τον συγκεκριμένο τομέα οικονομίας (ΚΕΠΕΤ &amp; ΚΕΑΔΙΚ, 2016β: 17-18 &amp; 43, Τζαγκαράκης, κ.ά., 2017: 70). </a:t>
            </a:r>
            <a:endParaRPr lang="el-GR" sz="1800" dirty="0">
              <a:latin typeface="Times New Roman" panose="02020603050405020304" pitchFamily="18" charset="0"/>
              <a:ea typeface="Times New Roman" panose="02020603050405020304" pitchFamily="18" charset="0"/>
            </a:endParaRPr>
          </a:p>
          <a:p>
            <a:pPr marL="0" indent="0" algn="just">
              <a:buNone/>
            </a:pPr>
            <a:endParaRPr lang="el-GR" sz="1500" b="1" u="sng" dirty="0" smtClean="0">
              <a:latin typeface="Times New Roman" pitchFamily="18" charset="0"/>
              <a:cs typeface="Times New Roman" pitchFamily="18" charset="0"/>
            </a:endParaRPr>
          </a:p>
          <a:p>
            <a:pPr marL="0" indent="0" algn="ctr">
              <a:buNone/>
            </a:pPr>
            <a:endParaRPr lang="el-GR" sz="1500" b="1" u="sng"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27</a:t>
            </a:fld>
            <a:endParaRPr lang="el-GR">
              <a:solidFill>
                <a:prstClr val="black">
                  <a:tint val="75000"/>
                </a:prstClr>
              </a:solidFill>
            </a:endParaRPr>
          </a:p>
        </p:txBody>
      </p:sp>
    </p:spTree>
    <p:extLst>
      <p:ext uri="{BB962C8B-B14F-4D97-AF65-F5344CB8AC3E}">
        <p14:creationId xmlns:p14="http://schemas.microsoft.com/office/powerpoint/2010/main" xmlns="" val="795976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72720"/>
            <a:ext cx="11566358" cy="6083701"/>
          </a:xfrm>
        </p:spPr>
        <p:txBody>
          <a:bodyPr>
            <a:noAutofit/>
          </a:bodyPr>
          <a:lstStyle/>
          <a:p>
            <a:pPr algn="just">
              <a:lnSpc>
                <a:spcPct val="114000"/>
              </a:lnSpc>
              <a:buFont typeface="Wingdings" panose="05000000000000000000" pitchFamily="2" charset="2"/>
              <a:buChar char="ü"/>
            </a:pPr>
            <a:r>
              <a:rPr lang="el-GR" sz="1700" b="1" dirty="0" smtClean="0">
                <a:latin typeface="Times New Roman" pitchFamily="18" charset="0"/>
                <a:cs typeface="Times New Roman" pitchFamily="18" charset="0"/>
              </a:rPr>
              <a:t>Η </a:t>
            </a:r>
            <a:r>
              <a:rPr lang="el-GR" sz="1700" b="1" dirty="0">
                <a:latin typeface="Times New Roman" pitchFamily="18" charset="0"/>
                <a:cs typeface="Times New Roman" pitchFamily="18" charset="0"/>
              </a:rPr>
              <a:t>δημιουργία υγιών συνεταιρισμών και συνεργασιών μεταξύ των παραγωγών και όλων των τοπικών και περιφερειακών φορέων, αλλά και η επιμόρφωση και η καθοδήγηση των επαγγελματιών του πρωτογενούς τομέα</a:t>
            </a:r>
            <a:r>
              <a:rPr lang="el-GR" sz="1700" dirty="0">
                <a:latin typeface="Times New Roman" pitchFamily="18" charset="0"/>
                <a:cs typeface="Times New Roman" pitchFamily="18" charset="0"/>
              </a:rPr>
              <a:t> θα </a:t>
            </a:r>
            <a:r>
              <a:rPr lang="el-GR" sz="1700" dirty="0" smtClean="0">
                <a:latin typeface="Times New Roman" pitchFamily="18" charset="0"/>
                <a:cs typeface="Times New Roman" pitchFamily="18" charset="0"/>
              </a:rPr>
              <a:t>συνέβαλαν, από </a:t>
            </a:r>
            <a:r>
              <a:rPr lang="el-GR" sz="1700" dirty="0">
                <a:latin typeface="Times New Roman" pitchFamily="18" charset="0"/>
                <a:cs typeface="Times New Roman" pitchFamily="18" charset="0"/>
              </a:rPr>
              <a:t>τη μία πλευρά στην βιώσιμη ανάπτυξη του πρωτογενούς τομέα και από την άλλη, στον σχεδιασμό μία κοινής στρατηγικής για την προώθηση των τοπικών κρητικών προϊόντων, βελτιώνοντας και εκσυγχρονίζοντας συγχρόνως την ποιότητά τους και τους τρόπους παραγωγής και διάθεσής τους στην αγορά (ΚΕΠΕΤ &amp; ΚΕΑΔΙΚ, 2016β:18-19, 44-45 &amp; 79-80, Τζαγκαράκης, κ.ά., 2017: 70-71</a:t>
            </a:r>
            <a:r>
              <a:rPr lang="el-GR" sz="1700" dirty="0" smtClean="0">
                <a:latin typeface="Times New Roman" pitchFamily="18" charset="0"/>
                <a:cs typeface="Times New Roman" pitchFamily="18" charset="0"/>
              </a:rPr>
              <a:t>).</a:t>
            </a:r>
          </a:p>
          <a:p>
            <a:pPr lvl="0" algn="just">
              <a:spcAft>
                <a:spcPts val="0"/>
              </a:spcAft>
              <a:buFont typeface="Wingdings" panose="05000000000000000000" pitchFamily="2" charset="2"/>
              <a:buChar char="§"/>
              <a:tabLst>
                <a:tab pos="352425" algn="l"/>
              </a:tabLst>
            </a:pPr>
            <a:r>
              <a:rPr lang="el-GR" sz="1700" dirty="0">
                <a:solidFill>
                  <a:srgbClr val="000000"/>
                </a:solidFill>
                <a:latin typeface="Times New Roman" panose="02020603050405020304" pitchFamily="18" charset="0"/>
                <a:ea typeface="Times New Roman" panose="02020603050405020304" pitchFamily="18" charset="0"/>
              </a:rPr>
              <a:t>Ως προς την </a:t>
            </a:r>
            <a:r>
              <a:rPr lang="el-GR" sz="1700" b="1" u="sng" dirty="0" smtClean="0">
                <a:solidFill>
                  <a:srgbClr val="000000"/>
                </a:solidFill>
                <a:latin typeface="Times New Roman" panose="02020603050405020304" pitchFamily="18" charset="0"/>
                <a:ea typeface="Times New Roman" panose="02020603050405020304" pitchFamily="18" charset="0"/>
              </a:rPr>
              <a:t>Ποιότητα Ζωής </a:t>
            </a:r>
            <a:r>
              <a:rPr lang="el-GR" sz="1700" b="1" u="sng" dirty="0">
                <a:solidFill>
                  <a:srgbClr val="000000"/>
                </a:solidFill>
                <a:latin typeface="Times New Roman" panose="02020603050405020304" pitchFamily="18" charset="0"/>
                <a:ea typeface="Times New Roman" panose="02020603050405020304" pitchFamily="18" charset="0"/>
              </a:rPr>
              <a:t>στην Κρήτη</a:t>
            </a:r>
            <a:r>
              <a:rPr lang="el-GR" sz="1700" dirty="0">
                <a:solidFill>
                  <a:srgbClr val="000000"/>
                </a:solidFill>
                <a:latin typeface="Times New Roman" panose="02020603050405020304" pitchFamily="18" charset="0"/>
                <a:ea typeface="Times New Roman" panose="02020603050405020304" pitchFamily="18" charset="0"/>
              </a:rPr>
              <a:t>, τα ποιοτικά ευρήματα κατέδειξαν ότι το επίπεδο είναι συγκριτικά καλύτερο από την υπόλοιπη Ελλάδα, παρόλη τη μείωση των εισοδημάτων και την αγοραστική δύναμη των πολιτών. </a:t>
            </a:r>
            <a:endParaRPr lang="el-GR" sz="1700" dirty="0" smtClean="0">
              <a:solidFill>
                <a:srgbClr val="000000"/>
              </a:solidFill>
              <a:latin typeface="Times New Roman" panose="02020603050405020304" pitchFamily="18" charset="0"/>
              <a:ea typeface="Times New Roman" panose="02020603050405020304" pitchFamily="18" charset="0"/>
            </a:endParaRPr>
          </a:p>
          <a:p>
            <a:pPr lvl="0" algn="just">
              <a:spcAft>
                <a:spcPts val="0"/>
              </a:spcAft>
              <a:buFont typeface="Wingdings" panose="05000000000000000000" pitchFamily="2" charset="2"/>
              <a:buChar char="ü"/>
              <a:tabLst>
                <a:tab pos="352425" algn="l"/>
              </a:tabLst>
            </a:pPr>
            <a:r>
              <a:rPr lang="el-GR" sz="1700" b="1" dirty="0" smtClean="0">
                <a:solidFill>
                  <a:srgbClr val="000000"/>
                </a:solidFill>
                <a:latin typeface="Times New Roman" panose="02020603050405020304" pitchFamily="18" charset="0"/>
                <a:ea typeface="Times New Roman" panose="02020603050405020304" pitchFamily="18" charset="0"/>
              </a:rPr>
              <a:t>Η </a:t>
            </a:r>
            <a:r>
              <a:rPr lang="el-GR" sz="1700" b="1" dirty="0">
                <a:solidFill>
                  <a:srgbClr val="000000"/>
                </a:solidFill>
                <a:latin typeface="Times New Roman" panose="02020603050405020304" pitchFamily="18" charset="0"/>
                <a:ea typeface="Times New Roman" panose="02020603050405020304" pitchFamily="18" charset="0"/>
              </a:rPr>
              <a:t>συμβολή των περιφερειακών αρχών, της τοπικής κοινωνίας και των τοπικών φορέων φαίνεται να είναι εξαιρετικά σημαντική στην αντιμετώπιση των κοινωνικών προβλημάτων </a:t>
            </a:r>
            <a:r>
              <a:rPr lang="el-GR" sz="1700" dirty="0">
                <a:solidFill>
                  <a:srgbClr val="000000"/>
                </a:solidFill>
                <a:latin typeface="Times New Roman" panose="02020603050405020304" pitchFamily="18" charset="0"/>
                <a:ea typeface="Times New Roman" panose="02020603050405020304" pitchFamily="18" charset="0"/>
              </a:rPr>
              <a:t>που διογκώθηκαν με την κρίση, παρόλο που οι οικονομικοί πόροι είναι περιορισμένοι. </a:t>
            </a:r>
            <a:endParaRPr lang="el-GR" sz="1700" dirty="0" smtClean="0">
              <a:solidFill>
                <a:srgbClr val="000000"/>
              </a:solidFill>
              <a:latin typeface="Times New Roman" panose="02020603050405020304" pitchFamily="18" charset="0"/>
              <a:ea typeface="Times New Roman" panose="02020603050405020304" pitchFamily="18" charset="0"/>
            </a:endParaRPr>
          </a:p>
          <a:p>
            <a:pPr lvl="0" algn="just">
              <a:spcAft>
                <a:spcPts val="0"/>
              </a:spcAft>
              <a:buFont typeface="Wingdings" panose="05000000000000000000" pitchFamily="2" charset="2"/>
              <a:buChar char="ü"/>
              <a:tabLst>
                <a:tab pos="352425" algn="l"/>
              </a:tabLst>
            </a:pPr>
            <a:r>
              <a:rPr lang="el-GR" sz="1700" dirty="0" smtClean="0">
                <a:solidFill>
                  <a:srgbClr val="000000"/>
                </a:solidFill>
                <a:latin typeface="Times New Roman" panose="02020603050405020304" pitchFamily="18" charset="0"/>
                <a:ea typeface="Times New Roman" panose="02020603050405020304" pitchFamily="18" charset="0"/>
              </a:rPr>
              <a:t>Εν αντιθέσει </a:t>
            </a:r>
            <a:r>
              <a:rPr lang="el-GR" sz="1700" b="1" dirty="0" smtClean="0">
                <a:solidFill>
                  <a:srgbClr val="000000"/>
                </a:solidFill>
                <a:latin typeface="Times New Roman" panose="02020603050405020304" pitchFamily="18" charset="0"/>
                <a:ea typeface="Times New Roman" panose="02020603050405020304" pitchFamily="18" charset="0"/>
              </a:rPr>
              <a:t>με </a:t>
            </a:r>
            <a:r>
              <a:rPr lang="el-GR" sz="1700" b="1" dirty="0">
                <a:solidFill>
                  <a:srgbClr val="000000"/>
                </a:solidFill>
                <a:latin typeface="Times New Roman" panose="02020603050405020304" pitchFamily="18" charset="0"/>
                <a:ea typeface="Times New Roman" panose="02020603050405020304" pitchFamily="18" charset="0"/>
              </a:rPr>
              <a:t>το κεντρικό κράτος, του οποίου η παρέμβαση και η ενίσχυση σε πόρους είναι ελλιπής έως και ελάχιστη, με βάση τις απόψεις των συνεντευξιαζόμενων</a:t>
            </a:r>
            <a:r>
              <a:rPr lang="el-GR" sz="1700" dirty="0">
                <a:solidFill>
                  <a:srgbClr val="000000"/>
                </a:solidFill>
                <a:latin typeface="Times New Roman" panose="02020603050405020304" pitchFamily="18" charset="0"/>
                <a:ea typeface="Times New Roman" panose="02020603050405020304" pitchFamily="18" charset="0"/>
              </a:rPr>
              <a:t>, </a:t>
            </a:r>
            <a:r>
              <a:rPr lang="el-GR" sz="1700" i="1" dirty="0">
                <a:solidFill>
                  <a:srgbClr val="000000"/>
                </a:solidFill>
                <a:latin typeface="Times New Roman" panose="02020603050405020304" pitchFamily="18" charset="0"/>
                <a:ea typeface="Times New Roman" panose="02020603050405020304" pitchFamily="18" charset="0"/>
              </a:rPr>
              <a:t>«Μείωση πόρων. Δεν υπάρχει χρηματοδότηση από το Κεντρικό Κράτος. Παρόλη την προσπάθεια που γίνεται από την Περιφέρεια Κρήτης.»</a:t>
            </a:r>
            <a:r>
              <a:rPr lang="el-GR" sz="1700" dirty="0">
                <a:solidFill>
                  <a:srgbClr val="000000"/>
                </a:solidFill>
                <a:latin typeface="Times New Roman" panose="02020603050405020304" pitchFamily="18" charset="0"/>
                <a:ea typeface="Times New Roman" panose="02020603050405020304" pitchFamily="18" charset="0"/>
              </a:rPr>
              <a:t> (Γ.21)</a:t>
            </a:r>
            <a:r>
              <a:rPr lang="el-GR" sz="1700" dirty="0">
                <a:latin typeface="Times New Roman" panose="02020603050405020304" pitchFamily="18" charset="0"/>
                <a:ea typeface="Times New Roman" panose="02020603050405020304" pitchFamily="18" charset="0"/>
              </a:rPr>
              <a:t> </a:t>
            </a:r>
            <a:r>
              <a:rPr lang="el-GR" sz="1700" dirty="0">
                <a:solidFill>
                  <a:srgbClr val="000000"/>
                </a:solidFill>
                <a:latin typeface="Times New Roman" panose="02020603050405020304" pitchFamily="18" charset="0"/>
                <a:ea typeface="Times New Roman" panose="02020603050405020304" pitchFamily="18" charset="0"/>
              </a:rPr>
              <a:t>(ΚΕΠΕΤ &amp; ΚΕΑΔΙΚ, 2016β: 46), (βλ. αναλυτικά ΚΕΠΕΤ &amp; ΚΕΑΔΙΚ, 2016β: 19-21, 45-48 &amp; 80, Τζαγκαράκης κ.ά., 2017: 73-74).</a:t>
            </a:r>
            <a:endParaRPr lang="el-GR" sz="17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352425" algn="l"/>
              </a:tabLst>
            </a:pPr>
            <a:r>
              <a:rPr lang="el-GR" sz="1700" dirty="0" smtClean="0">
                <a:solidFill>
                  <a:srgbClr val="000000"/>
                </a:solidFill>
                <a:latin typeface="Times New Roman" panose="02020603050405020304" pitchFamily="18" charset="0"/>
                <a:ea typeface="Times New Roman" panose="02020603050405020304" pitchFamily="18" charset="0"/>
              </a:rPr>
              <a:t>Αναφορικά με </a:t>
            </a:r>
            <a:r>
              <a:rPr lang="el-GR" sz="1700" dirty="0">
                <a:solidFill>
                  <a:srgbClr val="000000"/>
                </a:solidFill>
                <a:latin typeface="Times New Roman" panose="02020603050405020304" pitchFamily="18" charset="0"/>
                <a:ea typeface="Times New Roman" panose="02020603050405020304" pitchFamily="18" charset="0"/>
              </a:rPr>
              <a:t>τα ζητήματα </a:t>
            </a:r>
            <a:r>
              <a:rPr lang="el-GR" sz="1700" b="1" u="sng" dirty="0" smtClean="0">
                <a:solidFill>
                  <a:srgbClr val="000000"/>
                </a:solidFill>
                <a:latin typeface="Times New Roman" panose="02020603050405020304" pitchFamily="18" charset="0"/>
                <a:ea typeface="Times New Roman" panose="02020603050405020304" pitchFamily="18" charset="0"/>
              </a:rPr>
              <a:t>Βιωσιμότητας </a:t>
            </a:r>
            <a:r>
              <a:rPr lang="el-GR" sz="1700" b="1" u="sng" dirty="0">
                <a:solidFill>
                  <a:srgbClr val="000000"/>
                </a:solidFill>
                <a:latin typeface="Times New Roman" panose="02020603050405020304" pitchFamily="18" charset="0"/>
                <a:ea typeface="Times New Roman" panose="02020603050405020304" pitchFamily="18" charset="0"/>
              </a:rPr>
              <a:t>του </a:t>
            </a:r>
            <a:r>
              <a:rPr lang="el-GR" sz="1700" b="1" u="sng" dirty="0" smtClean="0">
                <a:solidFill>
                  <a:srgbClr val="000000"/>
                </a:solidFill>
                <a:latin typeface="Times New Roman" panose="02020603050405020304" pitchFamily="18" charset="0"/>
                <a:ea typeface="Times New Roman" panose="02020603050405020304" pitchFamily="18" charset="0"/>
              </a:rPr>
              <a:t>Περιβάλλοντος </a:t>
            </a:r>
            <a:r>
              <a:rPr lang="el-GR" sz="1700" b="1" u="sng" dirty="0">
                <a:solidFill>
                  <a:srgbClr val="000000"/>
                </a:solidFill>
                <a:latin typeface="Times New Roman" panose="02020603050405020304" pitchFamily="18" charset="0"/>
                <a:ea typeface="Times New Roman" panose="02020603050405020304" pitchFamily="18" charset="0"/>
              </a:rPr>
              <a:t>στην Περιφέρεια </a:t>
            </a:r>
            <a:r>
              <a:rPr lang="el-GR" sz="1700" b="1" u="sng" dirty="0" smtClean="0">
                <a:solidFill>
                  <a:srgbClr val="000000"/>
                </a:solidFill>
                <a:latin typeface="Times New Roman" panose="02020603050405020304" pitchFamily="18" charset="0"/>
                <a:ea typeface="Times New Roman" panose="02020603050405020304" pitchFamily="18" charset="0"/>
              </a:rPr>
              <a:t>Κρήτης</a:t>
            </a:r>
            <a:r>
              <a:rPr lang="el-GR" sz="1700" dirty="0" smtClean="0">
                <a:solidFill>
                  <a:srgbClr val="000000"/>
                </a:solidFill>
                <a:latin typeface="Times New Roman" panose="02020603050405020304" pitchFamily="18" charset="0"/>
                <a:ea typeface="Times New Roman" panose="02020603050405020304" pitchFamily="18" charset="0"/>
              </a:rPr>
              <a:t>, </a:t>
            </a:r>
            <a:r>
              <a:rPr lang="el-GR" sz="1700" dirty="0">
                <a:solidFill>
                  <a:srgbClr val="000000"/>
                </a:solidFill>
                <a:latin typeface="Times New Roman" panose="02020603050405020304" pitchFamily="18" charset="0"/>
                <a:ea typeface="Times New Roman" panose="02020603050405020304" pitchFamily="18" charset="0"/>
              </a:rPr>
              <a:t>φαίνεται να υπάρχει ελλιπής έγκυρη ενημέρωση των πολιτών για τα ζητήματα των Ανανεώσιμων Πηγών Ενέργειας (ΑΠΕ) και του </a:t>
            </a:r>
            <a:r>
              <a:rPr lang="el-GR" sz="1700" dirty="0" smtClean="0">
                <a:solidFill>
                  <a:srgbClr val="000000"/>
                </a:solidFill>
                <a:latin typeface="Times New Roman" panose="02020603050405020304" pitchFamily="18" charset="0"/>
                <a:ea typeface="Times New Roman" panose="02020603050405020304" pitchFamily="18" charset="0"/>
              </a:rPr>
              <a:t>περιβάλλοντος.</a:t>
            </a:r>
          </a:p>
          <a:p>
            <a:pPr marL="342900" lvl="0" indent="-342900" algn="just">
              <a:spcAft>
                <a:spcPts val="0"/>
              </a:spcAft>
              <a:buFont typeface="Wingdings" panose="05000000000000000000" pitchFamily="2" charset="2"/>
              <a:buChar char=""/>
              <a:tabLst>
                <a:tab pos="352425" algn="l"/>
              </a:tabLst>
            </a:pPr>
            <a:r>
              <a:rPr lang="el-GR" sz="1700" dirty="0" smtClean="0">
                <a:solidFill>
                  <a:srgbClr val="000000"/>
                </a:solidFill>
                <a:latin typeface="Times New Roman" panose="02020603050405020304" pitchFamily="18" charset="0"/>
                <a:ea typeface="Times New Roman" panose="02020603050405020304" pitchFamily="18" charset="0"/>
              </a:rPr>
              <a:t>Το προαναφερθέν σε ορισμένες </a:t>
            </a:r>
            <a:r>
              <a:rPr lang="el-GR" sz="1700" dirty="0">
                <a:solidFill>
                  <a:srgbClr val="000000"/>
                </a:solidFill>
                <a:latin typeface="Times New Roman" panose="02020603050405020304" pitchFamily="18" charset="0"/>
                <a:ea typeface="Times New Roman" panose="02020603050405020304" pitchFamily="18" charset="0"/>
              </a:rPr>
              <a:t>περιπτώσεις, δημιουργεί προβλήματα σε σχέση με τις επενδύσεις στους συγκεκριμένους τομείς και τη βιωσιμότητα. </a:t>
            </a:r>
            <a:endParaRPr lang="el-GR" sz="1700" dirty="0" smtClean="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352425" algn="l"/>
              </a:tabLst>
            </a:pPr>
            <a:r>
              <a:rPr lang="el-GR" sz="17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Έλλειψη </a:t>
            </a:r>
            <a:r>
              <a:rPr lang="el-GR" sz="17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ενός χωροταξικού και περιβαλλοντικού σχεδιασμού για τις </a:t>
            </a:r>
            <a:r>
              <a:rPr lang="el-GR" sz="17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ΑΠΕ (άναρχη και ανεξέλεγκτη εγκατάσταση κατά το παρελθόν) </a:t>
            </a:r>
            <a:r>
              <a:rPr lang="el-GR" sz="1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l-GR" sz="1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Τζαγκαράκης, 2017: 69, ΚΕΠΕΤ &amp; ΚΕΑΔΙΚ, 2016β: 22-23, 49-50, 80-81), </a:t>
            </a:r>
            <a:r>
              <a:rPr lang="el-GR" sz="17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«Έχουν προωθηθεί. Έχει κάνει μελέτες η Περιφέρεια για να μην εγκαθίστανται ανεξέλεγκτα. Έχει γίνει στο παρελθόν ανεξέλεγκτη εγκατάσταση.»</a:t>
            </a:r>
            <a:r>
              <a:rPr lang="el-GR" sz="1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(Γ.25) (ΚΕΠΕΤ &amp; ΚΕΑΔΙΚ, 2016β: </a:t>
            </a:r>
            <a:r>
              <a:rPr lang="el-GR" sz="1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49.</a:t>
            </a:r>
            <a:endParaRPr lang="el-GR" sz="1700" dirty="0" smtClean="0">
              <a:latin typeface="Times New Roman" panose="02020603050405020304" pitchFamily="18" charset="0"/>
              <a:cs typeface="Times New Roman" panose="02020603050405020304" pitchFamily="18" charset="0"/>
            </a:endParaRPr>
          </a:p>
          <a:p>
            <a:pPr marL="0" indent="0" algn="just">
              <a:buNone/>
              <a:tabLst>
                <a:tab pos="352425" algn="l"/>
              </a:tabLst>
            </a:pPr>
            <a:endParaRPr lang="el-GR" sz="16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28</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72720"/>
            <a:ext cx="11566358" cy="6083701"/>
          </a:xfrm>
        </p:spPr>
        <p:txBody>
          <a:bodyPr>
            <a:noAutofit/>
          </a:bodyPr>
          <a:lstStyle/>
          <a:p>
            <a:pPr marL="342900" indent="-342900" algn="just">
              <a:lnSpc>
                <a:spcPct val="114000"/>
              </a:lnSpc>
              <a:buFont typeface="Wingdings" panose="05000000000000000000" pitchFamily="2" charset="2"/>
              <a:buChar char=""/>
              <a:tabLst>
                <a:tab pos="352425" algn="l"/>
              </a:tabLst>
            </a:pPr>
            <a:r>
              <a:rPr lang="el-GR" sz="1800" dirty="0" smtClean="0">
                <a:solidFill>
                  <a:srgbClr val="000000"/>
                </a:solidFill>
                <a:latin typeface="Times New Roman" panose="02020603050405020304" pitchFamily="18" charset="0"/>
                <a:ea typeface="Times New Roman" panose="02020603050405020304" pitchFamily="18" charset="0"/>
              </a:rPr>
              <a:t>Όσον αφορά στο </a:t>
            </a:r>
            <a:r>
              <a:rPr lang="el-GR" sz="1800" b="1" u="sng" dirty="0" smtClean="0">
                <a:solidFill>
                  <a:srgbClr val="000000"/>
                </a:solidFill>
                <a:latin typeface="Times New Roman" panose="02020603050405020304" pitchFamily="18" charset="0"/>
                <a:ea typeface="Times New Roman" panose="02020603050405020304" pitchFamily="18" charset="0"/>
              </a:rPr>
              <a:t>Ανθρώπινο Δυναμικό της Τοπικής Αυτοδιοίκησης στην Κρήτη</a:t>
            </a:r>
            <a:r>
              <a:rPr lang="el-GR" sz="1800" dirty="0" smtClean="0">
                <a:solidFill>
                  <a:srgbClr val="000000"/>
                </a:solidFill>
                <a:latin typeface="Times New Roman" panose="02020603050405020304" pitchFamily="18" charset="0"/>
                <a:ea typeface="Times New Roman" panose="02020603050405020304" pitchFamily="18" charset="0"/>
              </a:rPr>
              <a:t>, με βάση τα ευρήματα της διάγνωσης αναγκών, </a:t>
            </a:r>
            <a:r>
              <a:rPr lang="el-GR" sz="1800" b="1" dirty="0" smtClean="0">
                <a:solidFill>
                  <a:srgbClr val="000000"/>
                </a:solidFill>
                <a:latin typeface="Times New Roman" panose="02020603050405020304" pitchFamily="18" charset="0"/>
                <a:ea typeface="Times New Roman" panose="02020603050405020304" pitchFamily="18" charset="0"/>
              </a:rPr>
              <a:t>φαίνεται να διαθέτει τις κατάλληλες δεξιότητες και την εξειδίκευση που είναι απαραίτητες για την εργασία τους, κυρίως σε επίπεδο Περιφέρειας και λιγότερο στους Δήμους </a:t>
            </a:r>
            <a:r>
              <a:rPr lang="el-GR" sz="1800" dirty="0" smtClean="0">
                <a:solidFill>
                  <a:srgbClr val="000000"/>
                </a:solidFill>
                <a:latin typeface="Times New Roman" panose="02020603050405020304" pitchFamily="18" charset="0"/>
                <a:ea typeface="Times New Roman" panose="02020603050405020304" pitchFamily="18" charset="0"/>
              </a:rPr>
              <a:t>(ΚΕΠΕΤ &amp; ΚΕΑΔΙΚ, 2016β: 24-25, 51-52, 81). </a:t>
            </a:r>
            <a:r>
              <a:rPr lang="el-GR" sz="1800" i="1" dirty="0">
                <a:solidFill>
                  <a:srgbClr val="000000"/>
                </a:solidFill>
                <a:latin typeface="Times New Roman" panose="02020603050405020304" pitchFamily="18" charset="0"/>
                <a:ea typeface="Times New Roman" panose="02020603050405020304" pitchFamily="18" charset="0"/>
              </a:rPr>
              <a:t>«Σε γενικότερο επίπεδο, θα έλεγα ότι είναι καλό το υπηρεσιακό προσωπικό που διαθέτει…….Δυστυχώς όμως υπάρχουν φοβερά προβλήματα σε ζητήματα εξειδίκευσης,…»</a:t>
            </a:r>
            <a:r>
              <a:rPr lang="el-GR" sz="1800" dirty="0">
                <a:solidFill>
                  <a:srgbClr val="000000"/>
                </a:solidFill>
                <a:latin typeface="Times New Roman" panose="02020603050405020304" pitchFamily="18" charset="0"/>
                <a:ea typeface="Times New Roman" panose="02020603050405020304" pitchFamily="18" charset="0"/>
              </a:rPr>
              <a:t> (Δ.34) (ΚΕΠΕΤ &amp; ΚΕΑΔΙΚ, 2016β: 54-55). </a:t>
            </a:r>
            <a:r>
              <a:rPr lang="el-GR" sz="1800" dirty="0" smtClean="0">
                <a:solidFill>
                  <a:srgbClr val="000000"/>
                </a:solidFill>
                <a:latin typeface="Times New Roman" panose="02020603050405020304" pitchFamily="18" charset="0"/>
                <a:ea typeface="Times New Roman" panose="02020603050405020304" pitchFamily="18" charset="0"/>
              </a:rPr>
              <a:t>Επίσης φαίνεται </a:t>
            </a:r>
            <a:r>
              <a:rPr lang="el-GR" sz="1800" dirty="0">
                <a:solidFill>
                  <a:srgbClr val="000000"/>
                </a:solidFill>
                <a:latin typeface="Times New Roman" panose="02020603050405020304" pitchFamily="18" charset="0"/>
                <a:ea typeface="Times New Roman" panose="02020603050405020304" pitchFamily="18" charset="0"/>
              </a:rPr>
              <a:t>να υπάρχει θετική άποψη και ικανοποίηση, ιδίως για τα αιρετά </a:t>
            </a:r>
            <a:r>
              <a:rPr lang="el-GR" sz="1800" dirty="0" smtClean="0">
                <a:solidFill>
                  <a:srgbClr val="000000"/>
                </a:solidFill>
                <a:latin typeface="Times New Roman" panose="02020603050405020304" pitchFamily="18" charset="0"/>
                <a:ea typeface="Times New Roman" panose="02020603050405020304" pitchFamily="18" charset="0"/>
              </a:rPr>
              <a:t>στελέχη </a:t>
            </a:r>
            <a:r>
              <a:rPr lang="el-GR" sz="1800" dirty="0">
                <a:solidFill>
                  <a:srgbClr val="000000"/>
                </a:solidFill>
                <a:latin typeface="Times New Roman" panose="02020603050405020304" pitchFamily="18" charset="0"/>
                <a:ea typeface="Times New Roman" panose="02020603050405020304" pitchFamily="18" charset="0"/>
              </a:rPr>
              <a:t>ΚΕΠΕΤ &amp; ΚΕΑΔΙΚ, 2016β: 27-28 &amp; 54, Δρακάκη κ.ά., 2017: </a:t>
            </a:r>
            <a:r>
              <a:rPr lang="el-GR" sz="1800" dirty="0" smtClean="0">
                <a:solidFill>
                  <a:srgbClr val="000000"/>
                </a:solidFill>
                <a:latin typeface="Times New Roman" panose="02020603050405020304" pitchFamily="18" charset="0"/>
                <a:ea typeface="Times New Roman" panose="02020603050405020304" pitchFamily="18" charset="0"/>
              </a:rPr>
              <a:t>108).</a:t>
            </a:r>
          </a:p>
          <a:p>
            <a:pPr lvl="0" algn="just">
              <a:lnSpc>
                <a:spcPct val="114000"/>
              </a:lnSpc>
              <a:spcAft>
                <a:spcPts val="0"/>
              </a:spcAft>
              <a:buFont typeface="Wingdings" panose="05000000000000000000" pitchFamily="2" charset="2"/>
              <a:buChar char="ü"/>
              <a:tabLst>
                <a:tab pos="352425" algn="l"/>
              </a:tabLst>
            </a:pPr>
            <a:r>
              <a:rPr lang="el-GR" sz="1800" dirty="0" smtClean="0">
                <a:solidFill>
                  <a:srgbClr val="000000"/>
                </a:solidFill>
                <a:latin typeface="Times New Roman" panose="02020603050405020304" pitchFamily="18" charset="0"/>
                <a:ea typeface="Times New Roman" panose="02020603050405020304" pitchFamily="18" charset="0"/>
              </a:rPr>
              <a:t>Συγκεκριμένα</a:t>
            </a:r>
            <a:r>
              <a:rPr lang="el-GR" sz="1800" dirty="0">
                <a:solidFill>
                  <a:srgbClr val="000000"/>
                </a:solidFill>
                <a:latin typeface="Times New Roman" panose="02020603050405020304" pitchFamily="18" charset="0"/>
                <a:ea typeface="Times New Roman" panose="02020603050405020304" pitchFamily="18" charset="0"/>
              </a:rPr>
              <a:t>, </a:t>
            </a:r>
            <a:r>
              <a:rPr lang="el-GR" sz="1800" dirty="0" smtClean="0">
                <a:solidFill>
                  <a:srgbClr val="000000"/>
                </a:solidFill>
                <a:latin typeface="Times New Roman" panose="02020603050405020304" pitchFamily="18" charset="0"/>
                <a:ea typeface="Times New Roman" panose="02020603050405020304" pitchFamily="18" charset="0"/>
              </a:rPr>
              <a:t>ως προς τον </a:t>
            </a:r>
            <a:r>
              <a:rPr lang="el-GR" sz="1800" b="1" dirty="0">
                <a:solidFill>
                  <a:srgbClr val="000000"/>
                </a:solidFill>
                <a:latin typeface="Times New Roman" panose="02020603050405020304" pitchFamily="18" charset="0"/>
                <a:ea typeface="Times New Roman" panose="02020603050405020304" pitchFamily="18" charset="0"/>
              </a:rPr>
              <a:t>Α΄ βαθμό Τοπικής Αυτοδιοίκησης (Δήμοι), φαίνεται να υπάρχει έλλειψη καταρτισμένου και εξειδικευμένου προσωπικού</a:t>
            </a:r>
            <a:r>
              <a:rPr lang="el-GR" sz="1800" dirty="0">
                <a:solidFill>
                  <a:srgbClr val="000000"/>
                </a:solidFill>
                <a:latin typeface="Times New Roman" panose="02020603050405020304" pitchFamily="18" charset="0"/>
                <a:ea typeface="Times New Roman" panose="02020603050405020304" pitchFamily="18" charset="0"/>
              </a:rPr>
              <a:t> [</a:t>
            </a:r>
            <a:r>
              <a:rPr lang="el-GR" sz="1800" i="1" dirty="0">
                <a:solidFill>
                  <a:srgbClr val="000000"/>
                </a:solidFill>
                <a:latin typeface="Times New Roman" panose="02020603050405020304" pitchFamily="18" charset="0"/>
                <a:ea typeface="Times New Roman" panose="02020603050405020304" pitchFamily="18" charset="0"/>
              </a:rPr>
              <a:t>«Του πρώτου βαθμού αυτοδιοίκησης θα έλεγα, όπως είπα και προηγουμένως, ότι υπάρχει πραγματικά μία κατάρρευση.»</a:t>
            </a:r>
            <a:r>
              <a:rPr lang="el-GR" sz="1800" dirty="0">
                <a:solidFill>
                  <a:srgbClr val="000000"/>
                </a:solidFill>
                <a:latin typeface="Times New Roman" panose="02020603050405020304" pitchFamily="18" charset="0"/>
                <a:ea typeface="Times New Roman" panose="02020603050405020304" pitchFamily="18" charset="0"/>
              </a:rPr>
              <a:t> (Δ.28) (ΚΕΠΕΤ &amp; ΚΕΑΔΙΚ, 2016β: 52)], παρόλο που σε αρκετές περιπτώσεις το προσωπικό είναι αναλογικά περισσότερο από το αντίστοιχο της Περιφέρειας, γεγονός που αφενός δυσχεραίνει την προώθηση και την διαχείριση της βιώσιμης ανάπτυξης στους Δήμους, δεδομένης και της έλλειψης οικονομικών πόρων στους Δήμους, και αφετέρου, αρκετά συχνά παρεμβαίνει η Περιφέρεια για την διεκπεραίωση και την επίλυση προβλημάτων και σημαντικών έργων (βλ. αναλυτικά ΚΕΠΕΤ &amp; ΚΕΑΔΙΚ, 2016β: 25-26, 51-52 &amp; 81, Τζαγκαράκης κ.ά., 2017: </a:t>
            </a:r>
            <a:r>
              <a:rPr lang="el-GR" sz="1800" dirty="0" smtClean="0">
                <a:solidFill>
                  <a:srgbClr val="000000"/>
                </a:solidFill>
                <a:latin typeface="Times New Roman" panose="02020603050405020304" pitchFamily="18" charset="0"/>
                <a:ea typeface="Times New Roman" panose="02020603050405020304" pitchFamily="18" charset="0"/>
              </a:rPr>
              <a:t>75; </a:t>
            </a:r>
            <a:r>
              <a:rPr lang="el-GR" sz="1800" dirty="0">
                <a:solidFill>
                  <a:srgbClr val="000000"/>
                </a:solidFill>
                <a:latin typeface="Times New Roman" panose="02020603050405020304" pitchFamily="18" charset="0"/>
                <a:ea typeface="Times New Roman" panose="02020603050405020304" pitchFamily="18" charset="0"/>
              </a:rPr>
              <a:t>Δρακάκη κ.ά., 2017: 108-109</a:t>
            </a:r>
            <a:r>
              <a:rPr lang="el-GR" sz="1800" dirty="0" smtClean="0">
                <a:solidFill>
                  <a:srgbClr val="000000"/>
                </a:solidFill>
                <a:latin typeface="Times New Roman" panose="02020603050405020304" pitchFamily="18" charset="0"/>
                <a:ea typeface="Times New Roman" panose="02020603050405020304" pitchFamily="18" charset="0"/>
              </a:rPr>
              <a:t>). </a:t>
            </a:r>
          </a:p>
          <a:p>
            <a:pPr marL="342900" lvl="0" indent="-342900" algn="just">
              <a:lnSpc>
                <a:spcPct val="114000"/>
              </a:lnSpc>
              <a:spcAft>
                <a:spcPts val="0"/>
              </a:spcAft>
              <a:buFont typeface="Wingdings" panose="05000000000000000000" pitchFamily="2" charset="2"/>
              <a:buChar char=""/>
              <a:tabLst>
                <a:tab pos="352425" algn="l"/>
              </a:tabLst>
            </a:pPr>
            <a:r>
              <a:rPr lang="el-GR" sz="1800" dirty="0">
                <a:solidFill>
                  <a:srgbClr val="000000"/>
                </a:solidFill>
                <a:latin typeface="Times New Roman" panose="02020603050405020304" pitchFamily="18" charset="0"/>
                <a:ea typeface="Times New Roman" panose="02020603050405020304" pitchFamily="18" charset="0"/>
              </a:rPr>
              <a:t>Σ</a:t>
            </a:r>
            <a:r>
              <a:rPr lang="el-GR" sz="1800" dirty="0" smtClean="0">
                <a:solidFill>
                  <a:srgbClr val="000000"/>
                </a:solidFill>
                <a:latin typeface="Times New Roman" panose="02020603050405020304" pitchFamily="18" charset="0"/>
                <a:ea typeface="Times New Roman" panose="02020603050405020304" pitchFamily="18" charset="0"/>
              </a:rPr>
              <a:t>ε </a:t>
            </a:r>
            <a:r>
              <a:rPr lang="el-GR" sz="1800" dirty="0">
                <a:solidFill>
                  <a:srgbClr val="000000"/>
                </a:solidFill>
                <a:latin typeface="Times New Roman" panose="02020603050405020304" pitchFamily="18" charset="0"/>
                <a:ea typeface="Times New Roman" panose="02020603050405020304" pitchFamily="18" charset="0"/>
              </a:rPr>
              <a:t>γενικές γραμμές φαίνεται να υπάρχει μία </a:t>
            </a:r>
            <a:r>
              <a:rPr lang="el-GR" sz="1800" b="1" dirty="0">
                <a:solidFill>
                  <a:srgbClr val="000000"/>
                </a:solidFill>
                <a:latin typeface="Times New Roman" panose="02020603050405020304" pitchFamily="18" charset="0"/>
                <a:ea typeface="Times New Roman" panose="02020603050405020304" pitchFamily="18" charset="0"/>
              </a:rPr>
              <a:t>καλή συνεργασία μεταξύ της Περιφέρειας Κρήτης και των Δήμων</a:t>
            </a:r>
            <a:r>
              <a:rPr lang="el-GR" sz="1800" dirty="0">
                <a:solidFill>
                  <a:srgbClr val="000000"/>
                </a:solidFill>
                <a:latin typeface="Times New Roman" panose="02020603050405020304" pitchFamily="18" charset="0"/>
                <a:ea typeface="Times New Roman" panose="02020603050405020304" pitchFamily="18" charset="0"/>
              </a:rPr>
              <a:t>, εν αντιθέσει με την συμμετοχή των κοινωνικών εταίρων και των εκπροσώπων της Κοινωνίας των Πολιτών στα περιφερειακά και δημοτικά δίκτυα, για τους οποίους οι συνεντευξιαζόμενοι/ες θεωρούν ότι ναι μεν συμμετέχουν αλλά όχι τόσο ενεργά λόγω των επιπτώσεων της οικονομικής κρίσης (ΚΕΠΕΤ &amp; ΚΕΑΔΙΚ, 2016β: 26-27, 52-53, 81-82</a:t>
            </a:r>
            <a:r>
              <a:rPr lang="el-GR" sz="1800" dirty="0" smtClean="0">
                <a:solidFill>
                  <a:srgbClr val="000000"/>
                </a:solidFill>
                <a:latin typeface="Times New Roman" panose="02020603050405020304" pitchFamily="18" charset="0"/>
                <a:ea typeface="Times New Roman" panose="02020603050405020304" pitchFamily="18" charset="0"/>
              </a:rPr>
              <a:t>).</a:t>
            </a:r>
            <a:endParaRPr lang="el-GR" sz="1800" dirty="0">
              <a:latin typeface="Times New Roman" panose="02020603050405020304" pitchFamily="18" charset="0"/>
              <a:ea typeface="Times New Roman" panose="02020603050405020304"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29</a:t>
            </a:fld>
            <a:endParaRPr lang="el-GR"/>
          </a:p>
        </p:txBody>
      </p:sp>
    </p:spTree>
    <p:extLst>
      <p:ext uri="{BB962C8B-B14F-4D97-AF65-F5344CB8AC3E}">
        <p14:creationId xmlns:p14="http://schemas.microsoft.com/office/powerpoint/2010/main" xmlns="" val="3666624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1566358" cy="6256421"/>
          </a:xfrm>
        </p:spPr>
        <p:txBody>
          <a:bodyPr>
            <a:noAutofit/>
          </a:bodyPr>
          <a:lstStyle/>
          <a:p>
            <a:pPr marL="0" indent="0" algn="ctr">
              <a:buNone/>
            </a:pPr>
            <a:endParaRPr lang="el-GR" sz="3000" b="1" dirty="0" smtClean="0">
              <a:latin typeface="Times New Roman" pitchFamily="18" charset="0"/>
              <a:cs typeface="Times New Roman" pitchFamily="18" charset="0"/>
            </a:endParaRPr>
          </a:p>
          <a:p>
            <a:pPr marL="0" indent="0" algn="ctr">
              <a:buNone/>
            </a:pPr>
            <a:endParaRPr lang="el-GR" sz="3000" b="1" dirty="0">
              <a:latin typeface="Times New Roman" pitchFamily="18" charset="0"/>
              <a:cs typeface="Times New Roman" pitchFamily="18" charset="0"/>
            </a:endParaRPr>
          </a:p>
          <a:p>
            <a:pPr marL="0" indent="0" algn="ctr">
              <a:buNone/>
            </a:pPr>
            <a:endParaRPr lang="el-GR" sz="3000" b="1" dirty="0" smtClean="0">
              <a:latin typeface="Times New Roman" pitchFamily="18" charset="0"/>
              <a:cs typeface="Times New Roman" pitchFamily="18" charset="0"/>
            </a:endParaRPr>
          </a:p>
          <a:p>
            <a:pPr marL="0" indent="0" algn="ctr">
              <a:buNone/>
            </a:pPr>
            <a:endParaRPr lang="el-GR" sz="3000" b="1" dirty="0">
              <a:latin typeface="Times New Roman" pitchFamily="18" charset="0"/>
              <a:cs typeface="Times New Roman" pitchFamily="18" charset="0"/>
            </a:endParaRPr>
          </a:p>
          <a:p>
            <a:pPr marL="0" indent="0" algn="ctr">
              <a:buNone/>
            </a:pPr>
            <a:r>
              <a:rPr lang="el-GR" sz="3000" b="1" dirty="0" smtClean="0">
                <a:latin typeface="Times New Roman" pitchFamily="18" charset="0"/>
                <a:cs typeface="Times New Roman" pitchFamily="18" charset="0"/>
              </a:rPr>
              <a:t>Εισαγωγικές Επισημάνσεις</a:t>
            </a:r>
          </a:p>
          <a:p>
            <a:pPr marL="457200" indent="-457200">
              <a:buNone/>
            </a:pPr>
            <a:endParaRPr lang="el-GR" sz="20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a:t>
            </a:fld>
            <a:endParaRPr lang="el-GR"/>
          </a:p>
        </p:txBody>
      </p:sp>
    </p:spTree>
    <p:extLst>
      <p:ext uri="{BB962C8B-B14F-4D97-AF65-F5344CB8AC3E}">
        <p14:creationId xmlns:p14="http://schemas.microsoft.com/office/powerpoint/2010/main" xmlns="" val="3658320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1280" y="101600"/>
            <a:ext cx="11419840" cy="6154821"/>
          </a:xfrm>
        </p:spPr>
        <p:txBody>
          <a:bodyPr>
            <a:noAutofit/>
          </a:bodyPr>
          <a:lstStyle/>
          <a:p>
            <a:pPr algn="just">
              <a:lnSpc>
                <a:spcPct val="114000"/>
              </a:lnSpc>
              <a:buFont typeface="Wingdings" panose="05000000000000000000" pitchFamily="2" charset="2"/>
              <a:buChar char="ü"/>
            </a:pPr>
            <a:r>
              <a:rPr lang="el-GR" sz="1800" b="1" dirty="0" smtClean="0">
                <a:latin typeface="Times New Roman" pitchFamily="18" charset="0"/>
                <a:cs typeface="Times New Roman" pitchFamily="18" charset="0"/>
              </a:rPr>
              <a:t> </a:t>
            </a:r>
            <a:r>
              <a:rPr lang="el-GR" sz="1800" b="1" dirty="0" smtClean="0">
                <a:solidFill>
                  <a:srgbClr val="000000"/>
                </a:solidFill>
                <a:latin typeface="Times New Roman" panose="02020603050405020304" pitchFamily="18" charset="0"/>
              </a:rPr>
              <a:t>Η</a:t>
            </a:r>
            <a:r>
              <a:rPr lang="el-GR" sz="1800" b="1" dirty="0" smtClean="0">
                <a:solidFill>
                  <a:srgbClr val="000000"/>
                </a:solidFill>
                <a:latin typeface="Times New Roman" panose="02020603050405020304" pitchFamily="18" charset="0"/>
                <a:ea typeface="Times New Roman" panose="02020603050405020304" pitchFamily="18" charset="0"/>
              </a:rPr>
              <a:t> συνεχής κατάρτιση και επιμόρφωση σε συνδυασμό με </a:t>
            </a:r>
          </a:p>
          <a:p>
            <a:pPr algn="just">
              <a:lnSpc>
                <a:spcPct val="114000"/>
              </a:lnSpc>
              <a:buFont typeface="Wingdings" panose="05000000000000000000" pitchFamily="2" charset="2"/>
              <a:buChar char="ü"/>
            </a:pPr>
            <a:r>
              <a:rPr lang="el-GR" sz="1800" b="1" dirty="0" smtClean="0">
                <a:solidFill>
                  <a:srgbClr val="000000"/>
                </a:solidFill>
                <a:latin typeface="Times New Roman" panose="02020603050405020304" pitchFamily="18" charset="0"/>
                <a:ea typeface="Times New Roman" panose="02020603050405020304" pitchFamily="18" charset="0"/>
              </a:rPr>
              <a:t>την παροχή περισσότερων κινήτρων για τη συμμετοχή των στελεχών της Τοπικής Αυτοδιοίκησης σε προγράμματα κατάρτισης-reskilling, καθώς και </a:t>
            </a:r>
          </a:p>
          <a:p>
            <a:pPr algn="just">
              <a:lnSpc>
                <a:spcPct val="114000"/>
              </a:lnSpc>
              <a:buFont typeface="Wingdings" panose="05000000000000000000" pitchFamily="2" charset="2"/>
              <a:buChar char="ü"/>
            </a:pPr>
            <a:r>
              <a:rPr lang="el-GR" sz="1800" b="1" dirty="0" smtClean="0">
                <a:solidFill>
                  <a:srgbClr val="000000"/>
                </a:solidFill>
                <a:latin typeface="Times New Roman" panose="02020603050405020304" pitchFamily="18" charset="0"/>
                <a:ea typeface="Times New Roman" panose="02020603050405020304" pitchFamily="18" charset="0"/>
              </a:rPr>
              <a:t>η απόκτηση ή/και η περαιτέρω ανάπτυξη δεξιοτήτων που σχετίζονται με την διαχείριση του ανθρώπινου δυναμικού, τις νέες τεχνολογίες, την επικοινωνία και συνεργασία με ευρωπαϊκούς φορείς και την διαχείριση ευρωπαϊκών προγραμμάτων, κρίνονται απαραίτητα για τους/τις συνεντευξιαζόμενους/ες στην κατεύθυνση βελτίωσης της διοικητικής και οργανωτικής ικανότητας των στελεχών της Τοπικής Αυτοδιοίκησης, της αποτελεσματικότητας της Περιφερειακής Διακυβέρνησης και κατ’ επέκταση της βιώσιμης ανάπτυξης στην Κρήτη </a:t>
            </a:r>
            <a:r>
              <a:rPr lang="el-GR" sz="1800" dirty="0" smtClean="0">
                <a:solidFill>
                  <a:srgbClr val="000000"/>
                </a:solidFill>
                <a:latin typeface="Times New Roman" panose="02020603050405020304" pitchFamily="18" charset="0"/>
                <a:ea typeface="Times New Roman" panose="02020603050405020304" pitchFamily="18" charset="0"/>
              </a:rPr>
              <a:t>(ΚΕΠΕΤ &amp; ΚΕΑΔΙΚ, 2016β: 28, 55-56 &amp; 82, Δρακάκη κ.ά., 2017: 109-110), </a:t>
            </a:r>
          </a:p>
          <a:p>
            <a:pPr marL="0" indent="0" algn="just">
              <a:lnSpc>
                <a:spcPct val="114000"/>
              </a:lnSpc>
              <a:buNone/>
            </a:pPr>
            <a:r>
              <a:rPr lang="el-GR" sz="1800" i="1" dirty="0" smtClean="0">
                <a:solidFill>
                  <a:srgbClr val="000000"/>
                </a:solidFill>
                <a:latin typeface="Times New Roman" panose="02020603050405020304" pitchFamily="18" charset="0"/>
                <a:ea typeface="Times New Roman" panose="02020603050405020304" pitchFamily="18" charset="0"/>
              </a:rPr>
              <a:t>«…Χρειάζεται συνεχής εκπαίδευση. Θα πρέπει να υπάρξει εγρήγορση, αξιολόγηση, ανταμοιβή… Δεν</a:t>
            </a:r>
            <a:r>
              <a:rPr lang="el-GR" sz="1800" i="1" dirty="0" smtClean="0">
                <a:solidFill>
                  <a:prstClr val="black"/>
                </a:solidFill>
                <a:latin typeface="Times New Roman" panose="02020603050405020304" pitchFamily="18" charset="0"/>
                <a:ea typeface="Times New Roman" panose="02020603050405020304" pitchFamily="18" charset="0"/>
              </a:rPr>
              <a:t> </a:t>
            </a:r>
            <a:r>
              <a:rPr lang="el-GR" sz="1800" i="1" dirty="0" smtClean="0">
                <a:solidFill>
                  <a:srgbClr val="000000"/>
                </a:solidFill>
                <a:latin typeface="Times New Roman" panose="02020603050405020304" pitchFamily="18" charset="0"/>
                <a:ea typeface="Times New Roman" panose="02020603050405020304" pitchFamily="18" charset="0"/>
              </a:rPr>
              <a:t>υπάρχει καμία διαχείριση προσωπικού. Είναι όλα </a:t>
            </a:r>
            <a:r>
              <a:rPr lang="el-GR" sz="1800" i="1" dirty="0" err="1" smtClean="0">
                <a:solidFill>
                  <a:srgbClr val="000000"/>
                </a:solidFill>
                <a:latin typeface="Times New Roman" panose="02020603050405020304" pitchFamily="18" charset="0"/>
                <a:ea typeface="Times New Roman" panose="02020603050405020304" pitchFamily="18" charset="0"/>
              </a:rPr>
              <a:t>αφημένα</a:t>
            </a:r>
            <a:r>
              <a:rPr lang="el-GR" sz="1800" i="1" dirty="0" smtClean="0">
                <a:solidFill>
                  <a:srgbClr val="000000"/>
                </a:solidFill>
                <a:latin typeface="Times New Roman" panose="02020603050405020304" pitchFamily="18" charset="0"/>
                <a:ea typeface="Times New Roman" panose="02020603050405020304" pitchFamily="18" charset="0"/>
              </a:rPr>
              <a:t> στην τύχη»</a:t>
            </a:r>
            <a:r>
              <a:rPr lang="el-GR" sz="1800" dirty="0" smtClean="0">
                <a:solidFill>
                  <a:srgbClr val="000000"/>
                </a:solidFill>
                <a:latin typeface="Times New Roman" panose="02020603050405020304" pitchFamily="18" charset="0"/>
                <a:ea typeface="Times New Roman" panose="02020603050405020304" pitchFamily="18" charset="0"/>
              </a:rPr>
              <a:t> (Δ.35) (ΚΕΠΕΤ &amp; ΚΕΑΔΙΚ, 2016β: 55-56), </a:t>
            </a:r>
            <a:r>
              <a:rPr lang="el-GR" sz="1800" i="1" dirty="0" smtClean="0">
                <a:solidFill>
                  <a:srgbClr val="000000"/>
                </a:solidFill>
                <a:latin typeface="Times New Roman" panose="02020603050405020304" pitchFamily="18" charset="0"/>
                <a:ea typeface="Times New Roman" panose="02020603050405020304" pitchFamily="18" charset="0"/>
              </a:rPr>
              <a:t>«Στην επιμόρφωση. Σε ότι έχει να κάνει με την αποτελεσματικότητα της Δημόσιας Διοίκησης. Εκεί πάσχουμε.»</a:t>
            </a:r>
            <a:r>
              <a:rPr lang="el-GR" sz="1800" dirty="0" smtClean="0">
                <a:solidFill>
                  <a:srgbClr val="000000"/>
                </a:solidFill>
                <a:latin typeface="Times New Roman" panose="02020603050405020304" pitchFamily="18" charset="0"/>
                <a:ea typeface="Times New Roman" panose="02020603050405020304" pitchFamily="18" charset="0"/>
              </a:rPr>
              <a:t> (Δ.36) (ΚΕΠΕΤ &amp; ΚΕΑΔΙΚ, 2016β: 56). </a:t>
            </a:r>
          </a:p>
          <a:p>
            <a:pPr algn="just">
              <a:lnSpc>
                <a:spcPct val="114000"/>
              </a:lnSpc>
              <a:buFont typeface="Wingdings" panose="05000000000000000000" pitchFamily="2" charset="2"/>
              <a:buChar char="§"/>
            </a:pPr>
            <a:r>
              <a:rPr lang="el-GR" sz="1800" dirty="0" smtClean="0">
                <a:solidFill>
                  <a:srgbClr val="000000"/>
                </a:solidFill>
                <a:latin typeface="Times New Roman" panose="02020603050405020304" pitchFamily="18" charset="0"/>
                <a:ea typeface="Times New Roman" panose="02020603050405020304" pitchFamily="18" charset="0"/>
              </a:rPr>
              <a:t>Επίσης, από τα ευρήματα διαφαίνεται μία θετική άποψη από τους/τις συνεντευξιαζόμενους/ες για την </a:t>
            </a:r>
            <a:r>
              <a:rPr lang="el-GR" sz="1800" b="1" dirty="0" smtClean="0">
                <a:solidFill>
                  <a:srgbClr val="000000"/>
                </a:solidFill>
                <a:latin typeface="Times New Roman" panose="02020603050405020304" pitchFamily="18" charset="0"/>
                <a:ea typeface="Times New Roman" panose="02020603050405020304" pitchFamily="18" charset="0"/>
              </a:rPr>
              <a:t>αξιολόγηση του ανθρώπινου δυναμικού της Τοπικής Αυτοδιοίκησης σε δεξιότητες και προσόντα</a:t>
            </a:r>
            <a:r>
              <a:rPr lang="el-GR" sz="1800" dirty="0" smtClean="0">
                <a:solidFill>
                  <a:srgbClr val="000000"/>
                </a:solidFill>
                <a:latin typeface="Times New Roman" panose="02020603050405020304" pitchFamily="18" charset="0"/>
                <a:ea typeface="Times New Roman" panose="02020603050405020304" pitchFamily="18" charset="0"/>
              </a:rPr>
              <a:t> (ΚΕΠΕΤ &amp; ΚΕΑΔΙΚ, 2016β: 28, 55-56 &amp; 82, Δρακάκη κ.ά., 2017: 109).</a:t>
            </a:r>
            <a:endParaRPr lang="el-GR" sz="1800" dirty="0" smtClean="0">
              <a:solidFill>
                <a:prstClr val="black"/>
              </a:solidFill>
              <a:latin typeface="Times New Roman" panose="02020603050405020304" pitchFamily="18" charset="0"/>
              <a:ea typeface="Times New Roman" panose="02020603050405020304" pitchFamily="18" charset="0"/>
            </a:endParaRPr>
          </a:p>
          <a:p>
            <a:pPr marL="92075" indent="0" algn="just">
              <a:buNone/>
              <a:tabLst>
                <a:tab pos="352425" algn="l"/>
              </a:tabLst>
            </a:pPr>
            <a:endParaRPr lang="el-GR" sz="16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566358" cy="6522720"/>
          </a:xfrm>
        </p:spPr>
        <p:txBody>
          <a:bodyPr>
            <a:noAutofit/>
          </a:bodyPr>
          <a:lstStyle/>
          <a:p>
            <a:pPr marL="0" indent="0" algn="ctr">
              <a:buNone/>
            </a:pPr>
            <a:endParaRPr lang="el-GR" sz="22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endParaRPr lang="el-GR" sz="2400" b="1" u="sng" dirty="0" smtClean="0">
              <a:latin typeface="Times New Roman" pitchFamily="18" charset="0"/>
              <a:cs typeface="Times New Roman" pitchFamily="18" charset="0"/>
            </a:endParaRPr>
          </a:p>
          <a:p>
            <a:pPr marL="0" indent="0" algn="ctr">
              <a:buNone/>
            </a:pPr>
            <a:endParaRPr lang="el-GR" sz="2400" b="1" u="sng" dirty="0">
              <a:latin typeface="Times New Roman" pitchFamily="18" charset="0"/>
              <a:cs typeface="Times New Roman" pitchFamily="18" charset="0"/>
            </a:endParaRPr>
          </a:p>
          <a:p>
            <a:pPr marL="0" indent="0" algn="ctr">
              <a:buNone/>
            </a:pPr>
            <a:r>
              <a:rPr lang="el-GR" sz="2300" b="1" u="sng" dirty="0" smtClean="0">
                <a:latin typeface="Times New Roman" pitchFamily="18" charset="0"/>
                <a:cs typeface="Times New Roman" pitchFamily="18" charset="0"/>
              </a:rPr>
              <a:t>ΜΕΡΟΣ </a:t>
            </a:r>
            <a:r>
              <a:rPr lang="en-US" sz="2300" b="1" u="sng" dirty="0" smtClean="0">
                <a:latin typeface="Times New Roman" pitchFamily="18" charset="0"/>
                <a:cs typeface="Times New Roman" pitchFamily="18" charset="0"/>
              </a:rPr>
              <a:t>V</a:t>
            </a:r>
            <a:endParaRPr lang="el-GR" sz="23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r>
              <a:rPr lang="el-GR" sz="2200" b="1" dirty="0">
                <a:latin typeface="Times New Roman" pitchFamily="18" charset="0"/>
                <a:cs typeface="Times New Roman" pitchFamily="18" charset="0"/>
              </a:rPr>
              <a:t>Το Πρόγραμμα </a:t>
            </a:r>
            <a:r>
              <a:rPr lang="el-GR" sz="2200" b="1" dirty="0" smtClean="0">
                <a:latin typeface="Times New Roman" pitchFamily="18" charset="0"/>
                <a:cs typeface="Times New Roman" pitchFamily="18" charset="0"/>
              </a:rPr>
              <a:t>Επιμόρφωσης-</a:t>
            </a:r>
            <a:r>
              <a:rPr lang="en-US" sz="2200" b="1" dirty="0" smtClean="0">
                <a:latin typeface="Times New Roman" pitchFamily="18" charset="0"/>
                <a:cs typeface="Times New Roman" pitchFamily="18" charset="0"/>
              </a:rPr>
              <a:t>Reskilling </a:t>
            </a:r>
            <a:r>
              <a:rPr lang="el-GR" sz="2200" b="1" dirty="0" smtClean="0">
                <a:latin typeface="Times New Roman" pitchFamily="18" charset="0"/>
                <a:cs typeface="Times New Roman" pitchFamily="18" charset="0"/>
              </a:rPr>
              <a:t>των Στελεχών </a:t>
            </a:r>
          </a:p>
          <a:p>
            <a:pPr marL="0" indent="0" algn="ctr">
              <a:buNone/>
            </a:pPr>
            <a:r>
              <a:rPr lang="el-GR" sz="2200" b="1" dirty="0" smtClean="0">
                <a:latin typeface="Times New Roman" pitchFamily="18" charset="0"/>
                <a:cs typeface="Times New Roman" pitchFamily="18" charset="0"/>
              </a:rPr>
              <a:t>της </a:t>
            </a:r>
            <a:r>
              <a:rPr lang="el-GR" sz="2200" b="1" dirty="0">
                <a:latin typeface="Times New Roman" pitchFamily="18" charset="0"/>
                <a:cs typeface="Times New Roman" pitchFamily="18" charset="0"/>
              </a:rPr>
              <a:t>Τοπικής </a:t>
            </a:r>
            <a:r>
              <a:rPr lang="el-GR" sz="2200" b="1" dirty="0" smtClean="0">
                <a:latin typeface="Times New Roman" pitchFamily="18" charset="0"/>
                <a:cs typeface="Times New Roman" pitchFamily="18" charset="0"/>
              </a:rPr>
              <a:t>Αυτοδιοίκησης της Κρήτης</a:t>
            </a:r>
            <a:endParaRPr lang="el-GR" sz="2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solidFill>
                  <a:prstClr val="black">
                    <a:tint val="75000"/>
                  </a:prstClr>
                </a:solidFill>
              </a:rPr>
              <a:pPr/>
              <a:t>31</a:t>
            </a:fld>
            <a:endParaRPr lang="el-GR">
              <a:solidFill>
                <a:prstClr val="black">
                  <a:tint val="75000"/>
                </a:prstClr>
              </a:solidFill>
            </a:endParaRPr>
          </a:p>
        </p:txBody>
      </p:sp>
    </p:spTree>
    <p:extLst>
      <p:ext uri="{BB962C8B-B14F-4D97-AF65-F5344CB8AC3E}">
        <p14:creationId xmlns:p14="http://schemas.microsoft.com/office/powerpoint/2010/main" xmlns="" val="3359002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2080" y="243840"/>
            <a:ext cx="11782926" cy="6477635"/>
          </a:xfrm>
        </p:spPr>
        <p:txBody>
          <a:bodyPr>
            <a:noAutofit/>
          </a:bodyPr>
          <a:lstStyle/>
          <a:p>
            <a:pPr marL="0" indent="0" algn="just">
              <a:buNone/>
            </a:pPr>
            <a:r>
              <a:rPr lang="el-GR" sz="2000" b="1" dirty="0" smtClean="0">
                <a:latin typeface="Times New Roman" panose="02020603050405020304" pitchFamily="18" charset="0"/>
                <a:cs typeface="Times New Roman" panose="02020603050405020304" pitchFamily="18" charset="0"/>
              </a:rPr>
              <a:t> Ι. </a:t>
            </a:r>
            <a:r>
              <a:rPr lang="el-GR" sz="2000" b="1" u="sng" dirty="0" smtClean="0">
                <a:latin typeface="Times New Roman" panose="02020603050405020304" pitchFamily="18" charset="0"/>
                <a:cs typeface="Times New Roman" panose="02020603050405020304" pitchFamily="18" charset="0"/>
              </a:rPr>
              <a:t>Το Πρόγραμμα Επιμόρφωσης των Στελεχών (Αιρετών και Υπηρεσιακών) της Τοπικής Αυτοδιοίκησης της Κρήτης </a:t>
            </a:r>
          </a:p>
          <a:p>
            <a:pPr marL="0" indent="0" algn="just">
              <a:buNone/>
            </a:pPr>
            <a:endParaRPr lang="en-US" sz="1600" dirty="0" smtClean="0">
              <a:cs typeface="Times New Roman" pitchFamily="18" charset="0"/>
            </a:endParaRPr>
          </a:p>
          <a:p>
            <a:pPr algn="just">
              <a:lnSpc>
                <a:spcPct val="114000"/>
              </a:lnSpc>
              <a:buFont typeface="Wingdings" panose="05000000000000000000" pitchFamily="2" charset="2"/>
              <a:buChar char="§"/>
            </a:pPr>
            <a:r>
              <a:rPr lang="el-GR" sz="1800" dirty="0" smtClean="0">
                <a:latin typeface="Times New Roman" panose="02020603050405020304" pitchFamily="18" charset="0"/>
                <a:cs typeface="Times New Roman" panose="02020603050405020304" pitchFamily="18" charset="0"/>
              </a:rPr>
              <a:t>Με βάση τα </a:t>
            </a:r>
            <a:r>
              <a:rPr lang="el-GR" sz="1800" dirty="0" smtClean="0">
                <a:latin typeface="Times New Roman" panose="02020603050405020304" pitchFamily="18" charset="0"/>
                <a:ea typeface="Times New Roman" panose="02020603050405020304" pitchFamily="18" charset="0"/>
                <a:cs typeface="Times New Roman" panose="02020603050405020304" pitchFamily="18" charset="0"/>
              </a:rPr>
              <a:t>ευρήματα </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της </a:t>
            </a:r>
            <a:r>
              <a:rPr lang="el-GR" sz="1800" dirty="0" err="1">
                <a:latin typeface="Times New Roman" panose="02020603050405020304" pitchFamily="18" charset="0"/>
                <a:ea typeface="Times New Roman" panose="02020603050405020304" pitchFamily="18" charset="0"/>
                <a:cs typeface="Times New Roman" panose="02020603050405020304" pitchFamily="18" charset="0"/>
              </a:rPr>
              <a:t>υλοποιηθείσας</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latin typeface="Times New Roman" panose="02020603050405020304" pitchFamily="18" charset="0"/>
                <a:ea typeface="Times New Roman" panose="02020603050405020304" pitchFamily="18" charset="0"/>
                <a:cs typeface="Times New Roman" panose="02020603050405020304" pitchFamily="18" charset="0"/>
              </a:rPr>
              <a:t>τριγωνοποιημένης</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 διάγνωσης αναγκών, σχεδιάστηκε και υλοποιήθηκε </a:t>
            </a:r>
            <a:r>
              <a:rPr lang="el-GR" sz="1800" b="1" dirty="0">
                <a:latin typeface="Times New Roman" panose="02020603050405020304" pitchFamily="18" charset="0"/>
                <a:ea typeface="Times New Roman" panose="02020603050405020304" pitchFamily="18" charset="0"/>
                <a:cs typeface="Times New Roman" panose="02020603050405020304" pitchFamily="18" charset="0"/>
              </a:rPr>
              <a:t>το Πρόγραμμα Επιμόρφωσης Στελεχών της Τοπικής Αυτοδιοίκησης στην </a:t>
            </a:r>
            <a:r>
              <a:rPr lang="el-GR" sz="1800" b="1" dirty="0" smtClean="0">
                <a:latin typeface="Times New Roman" panose="02020603050405020304" pitchFamily="18" charset="0"/>
                <a:ea typeface="Times New Roman" panose="02020603050405020304" pitchFamily="18" charset="0"/>
                <a:cs typeface="Times New Roman" panose="02020603050405020304" pitchFamily="18" charset="0"/>
              </a:rPr>
              <a:t>Κρήτη, που πραγματοποιήθηκε </a:t>
            </a:r>
            <a:r>
              <a:rPr lang="el-GR" sz="1800" b="1" dirty="0">
                <a:latin typeface="Times New Roman" panose="02020603050405020304" pitchFamily="18" charset="0"/>
                <a:ea typeface="Times New Roman" panose="02020603050405020304" pitchFamily="18" charset="0"/>
                <a:cs typeface="Times New Roman" panose="02020603050405020304" pitchFamily="18" charset="0"/>
              </a:rPr>
              <a:t>βάσει των μαθησιακών στόχων, των αναμενόμενων αποτελεσμάτων και του σχετικού εκπαιδευτικού υλικού ανά </a:t>
            </a:r>
            <a:r>
              <a:rPr lang="el-GR" sz="1800" b="1" dirty="0" err="1">
                <a:latin typeface="Times New Roman" panose="02020603050405020304" pitchFamily="18" charset="0"/>
                <a:ea typeface="Times New Roman" panose="02020603050405020304" pitchFamily="18" charset="0"/>
                <a:cs typeface="Times New Roman" panose="02020603050405020304" pitchFamily="18" charset="0"/>
              </a:rPr>
              <a:t>module</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4000"/>
              </a:lnSpc>
              <a:buFont typeface="Wingdings" panose="05000000000000000000" pitchFamily="2" charset="2"/>
              <a:buChar char="§"/>
            </a:pPr>
            <a:r>
              <a:rPr lang="el-GR" sz="1800" b="1" dirty="0">
                <a:latin typeface="Times New Roman" panose="02020603050405020304" pitchFamily="18" charset="0"/>
                <a:ea typeface="Times New Roman" panose="02020603050405020304" pitchFamily="18" charset="0"/>
              </a:rPr>
              <a:t>Ε</a:t>
            </a:r>
            <a:r>
              <a:rPr lang="el-GR" sz="1800" b="1" dirty="0" smtClean="0">
                <a:latin typeface="Times New Roman" panose="02020603050405020304" pitchFamily="18" charset="0"/>
                <a:ea typeface="Times New Roman" panose="02020603050405020304" pitchFamily="18" charset="0"/>
              </a:rPr>
              <a:t>πρόκειτο για στοχευμένη (</a:t>
            </a:r>
            <a:r>
              <a:rPr lang="en-US" sz="1800" b="1" dirty="0" smtClean="0">
                <a:latin typeface="Times New Roman" panose="02020603050405020304" pitchFamily="18" charset="0"/>
                <a:ea typeface="Times New Roman" panose="02020603050405020304" pitchFamily="18" charset="0"/>
              </a:rPr>
              <a:t>targeted)</a:t>
            </a:r>
            <a:r>
              <a:rPr lang="el-GR" sz="1800" b="1" dirty="0" smtClean="0">
                <a:latin typeface="Times New Roman" panose="02020603050405020304" pitchFamily="18" charset="0"/>
                <a:ea typeface="Times New Roman" panose="02020603050405020304" pitchFamily="18" charset="0"/>
              </a:rPr>
              <a:t> </a:t>
            </a:r>
            <a:r>
              <a:rPr lang="el-GR" sz="1800" b="1" dirty="0">
                <a:latin typeface="Times New Roman" panose="02020603050405020304" pitchFamily="18" charset="0"/>
                <a:ea typeface="Times New Roman" panose="02020603050405020304" pitchFamily="18" charset="0"/>
              </a:rPr>
              <a:t>και </a:t>
            </a:r>
            <a:r>
              <a:rPr lang="el-GR" sz="1800" b="1" dirty="0" err="1" smtClean="0">
                <a:latin typeface="Times New Roman" panose="02020603050405020304" pitchFamily="18" charset="0"/>
                <a:ea typeface="Times New Roman" panose="02020603050405020304" pitchFamily="18" charset="0"/>
              </a:rPr>
              <a:t>θεματοποιημένη</a:t>
            </a:r>
            <a:r>
              <a:rPr lang="en-US" sz="1800" b="1" dirty="0" smtClean="0">
                <a:latin typeface="Times New Roman" panose="02020603050405020304" pitchFamily="18" charset="0"/>
                <a:ea typeface="Times New Roman" panose="02020603050405020304" pitchFamily="18" charset="0"/>
              </a:rPr>
              <a:t> (modularized)</a:t>
            </a:r>
            <a:r>
              <a:rPr lang="el-GR" sz="1800" b="1" dirty="0" smtClean="0">
                <a:latin typeface="Times New Roman" panose="02020603050405020304" pitchFamily="18" charset="0"/>
                <a:ea typeface="Times New Roman" panose="02020603050405020304" pitchFamily="18" charset="0"/>
              </a:rPr>
              <a:t> </a:t>
            </a:r>
            <a:r>
              <a:rPr lang="el-GR" sz="1800" b="1" dirty="0">
                <a:latin typeface="Times New Roman" panose="02020603050405020304" pitchFamily="18" charset="0"/>
                <a:ea typeface="Times New Roman" panose="02020603050405020304" pitchFamily="18" charset="0"/>
              </a:rPr>
              <a:t>διαδικασία επιμόρφωσης στελεχών με χαρακτηριστικά </a:t>
            </a:r>
            <a:r>
              <a:rPr lang="en-US" sz="1800" b="1" dirty="0">
                <a:latin typeface="Times New Roman" panose="02020603050405020304" pitchFamily="18" charset="0"/>
                <a:ea typeface="Times New Roman" panose="02020603050405020304" pitchFamily="18" charset="0"/>
              </a:rPr>
              <a:t>reskilling</a:t>
            </a:r>
            <a:r>
              <a:rPr lang="el-GR" sz="1800" b="1" dirty="0">
                <a:latin typeface="Times New Roman" panose="02020603050405020304" pitchFamily="18" charset="0"/>
                <a:ea typeface="Times New Roman" panose="02020603050405020304" pitchFamily="18" charset="0"/>
              </a:rPr>
              <a:t>, με βάση τα διεθνή </a:t>
            </a:r>
            <a:r>
              <a:rPr lang="el-GR" sz="1800" b="1" dirty="0" err="1">
                <a:latin typeface="Times New Roman" panose="02020603050405020304" pitchFamily="18" charset="0"/>
                <a:ea typeface="Times New Roman" panose="02020603050405020304" pitchFamily="18" charset="0"/>
              </a:rPr>
              <a:t>standards</a:t>
            </a:r>
            <a:r>
              <a:rPr lang="el-GR" sz="1800" b="1" dirty="0">
                <a:latin typeface="Times New Roman" panose="02020603050405020304" pitchFamily="18" charset="0"/>
                <a:ea typeface="Times New Roman" panose="02020603050405020304" pitchFamily="18" charset="0"/>
              </a:rPr>
              <a:t> (πρότυπα) της κατάρτισης </a:t>
            </a:r>
            <a:r>
              <a:rPr lang="el-GR" sz="1800" dirty="0">
                <a:latin typeface="Times New Roman" panose="02020603050405020304" pitchFamily="18" charset="0"/>
                <a:ea typeface="Times New Roman" panose="02020603050405020304" pitchFamily="18" charset="0"/>
              </a:rPr>
              <a:t>(ΚΕΠΕΤ &amp; ΚΕΑΔΙΚ, 2017ζ: 2</a:t>
            </a:r>
            <a:r>
              <a:rPr lang="el-GR" sz="1800" dirty="0" smtClean="0">
                <a:latin typeface="Times New Roman" panose="02020603050405020304" pitchFamily="18" charset="0"/>
                <a:ea typeface="Times New Roman" panose="02020603050405020304" pitchFamily="18" charset="0"/>
              </a:rPr>
              <a:t>).</a:t>
            </a:r>
            <a:endParaRPr lang="en-US" sz="1800" dirty="0" smtClean="0">
              <a:latin typeface="Times New Roman" panose="02020603050405020304" pitchFamily="18" charset="0"/>
              <a:ea typeface="Times New Roman" panose="02020603050405020304" pitchFamily="18" charset="0"/>
            </a:endParaRPr>
          </a:p>
          <a:p>
            <a:pPr algn="just">
              <a:lnSpc>
                <a:spcPct val="114000"/>
              </a:lnSpc>
              <a:buFont typeface="Wingdings" panose="05000000000000000000" pitchFamily="2" charset="2"/>
              <a:buChar char="§"/>
            </a:pPr>
            <a:r>
              <a:rPr lang="el-GR" sz="1800" b="1" dirty="0">
                <a:solidFill>
                  <a:prstClr val="black"/>
                </a:solidFill>
                <a:latin typeface="Times New Roman" panose="02020603050405020304" pitchFamily="18" charset="0"/>
                <a:ea typeface="Times New Roman" panose="02020603050405020304" pitchFamily="18" charset="0"/>
              </a:rPr>
              <a:t>Βασικός στόχος του Επιμορφωτικού </a:t>
            </a:r>
            <a:r>
              <a:rPr lang="el-GR" sz="1800" b="1" dirty="0" smtClean="0">
                <a:solidFill>
                  <a:prstClr val="black"/>
                </a:solidFill>
                <a:latin typeface="Times New Roman" panose="02020603050405020304" pitchFamily="18" charset="0"/>
                <a:ea typeface="Times New Roman" panose="02020603050405020304" pitchFamily="18" charset="0"/>
              </a:rPr>
              <a:t>Προγράμματος</a:t>
            </a:r>
            <a:r>
              <a:rPr lang="en-US" sz="1800" b="1" dirty="0" smtClean="0">
                <a:solidFill>
                  <a:prstClr val="black"/>
                </a:solidFill>
                <a:latin typeface="Times New Roman" panose="02020603050405020304" pitchFamily="18" charset="0"/>
                <a:ea typeface="Times New Roman" panose="02020603050405020304" pitchFamily="18" charset="0"/>
              </a:rPr>
              <a:t>: </a:t>
            </a:r>
            <a:r>
              <a:rPr lang="el-GR" sz="1800" b="1" dirty="0" smtClean="0">
                <a:solidFill>
                  <a:prstClr val="black"/>
                </a:solidFill>
                <a:latin typeface="Times New Roman" panose="02020603050405020304" pitchFamily="18" charset="0"/>
                <a:ea typeface="Times New Roman" panose="02020603050405020304" pitchFamily="18" charset="0"/>
              </a:rPr>
              <a:t> </a:t>
            </a:r>
          </a:p>
          <a:p>
            <a:pPr algn="just">
              <a:lnSpc>
                <a:spcPct val="114000"/>
              </a:lnSpc>
              <a:buFont typeface="Wingdings" panose="05000000000000000000" pitchFamily="2" charset="2"/>
              <a:buChar char="§"/>
            </a:pPr>
            <a:r>
              <a:rPr lang="en-US" sz="1800" dirty="0" smtClean="0">
                <a:solidFill>
                  <a:prstClr val="black"/>
                </a:solidFill>
                <a:latin typeface="Times New Roman" panose="02020603050405020304" pitchFamily="18" charset="0"/>
                <a:ea typeface="Times New Roman" panose="02020603050405020304" pitchFamily="18" charset="0"/>
              </a:rPr>
              <a:t>H</a:t>
            </a:r>
            <a:r>
              <a:rPr lang="el-GR" sz="1800" dirty="0" smtClean="0">
                <a:solidFill>
                  <a:prstClr val="black"/>
                </a:solidFill>
                <a:latin typeface="Times New Roman" panose="02020603050405020304" pitchFamily="18" charset="0"/>
                <a:ea typeface="Times New Roman" panose="02020603050405020304" pitchFamily="18" charset="0"/>
              </a:rPr>
              <a:t> </a:t>
            </a:r>
            <a:r>
              <a:rPr lang="el-GR" sz="1800" dirty="0">
                <a:solidFill>
                  <a:prstClr val="black"/>
                </a:solidFill>
                <a:latin typeface="Times New Roman" panose="02020603050405020304" pitchFamily="18" charset="0"/>
                <a:ea typeface="Times New Roman" panose="02020603050405020304" pitchFamily="18" charset="0"/>
              </a:rPr>
              <a:t>απόκτηση από τους/τις </a:t>
            </a:r>
            <a:r>
              <a:rPr lang="el-GR" sz="1800" dirty="0" err="1" smtClean="0">
                <a:solidFill>
                  <a:prstClr val="black"/>
                </a:solidFill>
                <a:latin typeface="Times New Roman" panose="02020603050405020304" pitchFamily="18" charset="0"/>
                <a:ea typeface="Times New Roman" panose="02020603050405020304" pitchFamily="18" charset="0"/>
              </a:rPr>
              <a:t>επιμορφούμενους</a:t>
            </a:r>
            <a:r>
              <a:rPr lang="el-GR" sz="1800" dirty="0" smtClean="0">
                <a:solidFill>
                  <a:prstClr val="black"/>
                </a:solidFill>
                <a:latin typeface="Times New Roman" panose="02020603050405020304" pitchFamily="18" charset="0"/>
                <a:ea typeface="Times New Roman" panose="02020603050405020304" pitchFamily="18" charset="0"/>
              </a:rPr>
              <a:t>/ες</a:t>
            </a:r>
            <a:r>
              <a:rPr lang="en-US" sz="1800" dirty="0" smtClean="0">
                <a:solidFill>
                  <a:prstClr val="black"/>
                </a:solidFill>
                <a:latin typeface="Times New Roman" panose="02020603050405020304" pitchFamily="18" charset="0"/>
                <a:ea typeface="Times New Roman" panose="02020603050405020304" pitchFamily="18" charset="0"/>
              </a:rPr>
              <a:t> (</a:t>
            </a:r>
            <a:r>
              <a:rPr lang="el-GR" sz="1800" dirty="0">
                <a:latin typeface="Times New Roman" panose="02020603050405020304" pitchFamily="18" charset="0"/>
                <a:ea typeface="Times New Roman" panose="02020603050405020304" pitchFamily="18" charset="0"/>
              </a:rPr>
              <a:t>στελέχη Α</a:t>
            </a:r>
            <a:r>
              <a:rPr lang="el-GR" sz="1800" dirty="0" smtClean="0">
                <a:latin typeface="Times New Roman" panose="02020603050405020304" pitchFamily="18" charset="0"/>
                <a:ea typeface="Times New Roman" panose="02020603050405020304" pitchFamily="18" charset="0"/>
              </a:rPr>
              <a:t>΄</a:t>
            </a:r>
            <a:r>
              <a:rPr lang="en-US" sz="1800" dirty="0" smtClean="0">
                <a:latin typeface="Times New Roman" panose="02020603050405020304" pitchFamily="18" charset="0"/>
                <a:ea typeface="Times New Roman" panose="02020603050405020304" pitchFamily="18" charset="0"/>
              </a:rPr>
              <a:t> &amp; </a:t>
            </a:r>
            <a:r>
              <a:rPr lang="el-GR" sz="1800" dirty="0" smtClean="0">
                <a:latin typeface="Times New Roman" panose="02020603050405020304" pitchFamily="18" charset="0"/>
                <a:ea typeface="Times New Roman" panose="02020603050405020304" pitchFamily="18" charset="0"/>
              </a:rPr>
              <a:t>Β</a:t>
            </a:r>
            <a:r>
              <a:rPr lang="el-GR" sz="1800" dirty="0">
                <a:latin typeface="Times New Roman" panose="02020603050405020304" pitchFamily="18" charset="0"/>
                <a:ea typeface="Times New Roman" panose="02020603050405020304" pitchFamily="18" charset="0"/>
              </a:rPr>
              <a:t>΄ Βαθμού </a:t>
            </a:r>
            <a:r>
              <a:rPr lang="el-GR" sz="1800" dirty="0" smtClean="0">
                <a:latin typeface="Times New Roman" panose="02020603050405020304" pitchFamily="18" charset="0"/>
                <a:ea typeface="Times New Roman" panose="02020603050405020304" pitchFamily="18" charset="0"/>
              </a:rPr>
              <a:t>Αυτοδιοίκησης</a:t>
            </a:r>
            <a:r>
              <a:rPr lang="en-US" sz="1800" dirty="0" smtClean="0">
                <a:latin typeface="Times New Roman" panose="02020603050405020304" pitchFamily="18" charset="0"/>
                <a:ea typeface="Times New Roman" panose="02020603050405020304" pitchFamily="18" charset="0"/>
              </a:rPr>
              <a:t>, </a:t>
            </a:r>
            <a:r>
              <a:rPr lang="el-GR" sz="1800" dirty="0" smtClean="0">
                <a:latin typeface="Times New Roman" panose="02020603050405020304" pitchFamily="18" charset="0"/>
                <a:ea typeface="Times New Roman" panose="02020603050405020304" pitchFamily="18" charset="0"/>
              </a:rPr>
              <a:t>εκπρόσωποι </a:t>
            </a:r>
            <a:r>
              <a:rPr lang="el-GR" sz="1800" dirty="0">
                <a:latin typeface="Times New Roman" panose="02020603050405020304" pitchFamily="18" charset="0"/>
                <a:ea typeface="Times New Roman" panose="02020603050405020304" pitchFamily="18" charset="0"/>
              </a:rPr>
              <a:t>κοινωνικών εταίρων, παραγωγικών φορέων και της </a:t>
            </a:r>
            <a:r>
              <a:rPr lang="el-GR" sz="1800" dirty="0" smtClean="0">
                <a:latin typeface="Times New Roman" panose="02020603050405020304" pitchFamily="18" charset="0"/>
                <a:ea typeface="Times New Roman" panose="02020603050405020304" pitchFamily="18" charset="0"/>
              </a:rPr>
              <a:t>Κοινωνίας των Πολιτών</a:t>
            </a:r>
            <a:r>
              <a:rPr lang="el-GR" sz="1800" dirty="0">
                <a:latin typeface="Times New Roman" panose="02020603050405020304" pitchFamily="18" charset="0"/>
                <a:ea typeface="Times New Roman" panose="02020603050405020304" pitchFamily="18" charset="0"/>
              </a:rPr>
              <a:t>, και από τις 4 Περιφερειακές Ενότητες της </a:t>
            </a:r>
            <a:r>
              <a:rPr lang="el-GR" sz="1800" dirty="0" smtClean="0">
                <a:latin typeface="Times New Roman" panose="02020603050405020304" pitchFamily="18" charset="0"/>
                <a:ea typeface="Times New Roman" panose="02020603050405020304" pitchFamily="18" charset="0"/>
              </a:rPr>
              <a:t>Κρήτης) </a:t>
            </a:r>
            <a:r>
              <a:rPr lang="el-GR" sz="1800" b="1" dirty="0" smtClean="0">
                <a:solidFill>
                  <a:prstClr val="black"/>
                </a:solidFill>
                <a:latin typeface="Times New Roman" panose="02020603050405020304" pitchFamily="18" charset="0"/>
                <a:ea typeface="Times New Roman" panose="02020603050405020304" pitchFamily="18" charset="0"/>
              </a:rPr>
              <a:t>εξειδικευμένων </a:t>
            </a:r>
            <a:r>
              <a:rPr lang="el-GR" sz="1800" b="1" dirty="0">
                <a:solidFill>
                  <a:prstClr val="black"/>
                </a:solidFill>
                <a:latin typeface="Times New Roman" panose="02020603050405020304" pitchFamily="18" charset="0"/>
                <a:ea typeface="Times New Roman" panose="02020603050405020304" pitchFamily="18" charset="0"/>
              </a:rPr>
              <a:t>γνώσεων σε σχέση με τις τάσεις της </a:t>
            </a:r>
            <a:r>
              <a:rPr lang="el-GR" sz="1800" b="1" dirty="0" smtClean="0">
                <a:solidFill>
                  <a:prstClr val="black"/>
                </a:solidFill>
                <a:latin typeface="Times New Roman" panose="02020603050405020304" pitchFamily="18" charset="0"/>
                <a:ea typeface="Times New Roman" panose="02020603050405020304" pitchFamily="18" charset="0"/>
              </a:rPr>
              <a:t>βιωσιμότητας αλλά και η απόκτηση </a:t>
            </a:r>
            <a:r>
              <a:rPr lang="el-GR" sz="1800" b="1" dirty="0">
                <a:solidFill>
                  <a:prstClr val="black"/>
                </a:solidFill>
                <a:latin typeface="Times New Roman" panose="02020603050405020304" pitchFamily="18" charset="0"/>
                <a:ea typeface="Times New Roman" panose="02020603050405020304" pitchFamily="18" charset="0"/>
              </a:rPr>
              <a:t>και </a:t>
            </a:r>
            <a:r>
              <a:rPr lang="el-GR" sz="1800" b="1" dirty="0" smtClean="0">
                <a:solidFill>
                  <a:prstClr val="black"/>
                </a:solidFill>
                <a:latin typeface="Times New Roman" panose="02020603050405020304" pitchFamily="18" charset="0"/>
                <a:ea typeface="Times New Roman" panose="02020603050405020304" pitchFamily="18" charset="0"/>
              </a:rPr>
              <a:t>ανάπτυξη κατάλληλων και απαραίτητων δεξιοτήτων-ικανοτήτων </a:t>
            </a:r>
            <a:r>
              <a:rPr lang="el-GR" sz="1800" b="1" dirty="0">
                <a:solidFill>
                  <a:prstClr val="black"/>
                </a:solidFill>
                <a:latin typeface="Times New Roman" panose="02020603050405020304" pitchFamily="18" charset="0"/>
                <a:ea typeface="Times New Roman" panose="02020603050405020304" pitchFamily="18" charset="0"/>
              </a:rPr>
              <a:t>σε σχέση με ζητήματα  διακυβέρνησης, οικονομικών, αγροτικών, τουριστικών, διοικητικών και κοινωνικών θεμάτων σε περιφερειακό </a:t>
            </a:r>
            <a:r>
              <a:rPr lang="el-GR" sz="1800" b="1" dirty="0" smtClean="0">
                <a:solidFill>
                  <a:prstClr val="black"/>
                </a:solidFill>
                <a:latin typeface="Times New Roman" panose="02020603050405020304" pitchFamily="18" charset="0"/>
                <a:ea typeface="Times New Roman" panose="02020603050405020304" pitchFamily="18" charset="0"/>
              </a:rPr>
              <a:t>επίπεδο (</a:t>
            </a:r>
            <a:r>
              <a:rPr lang="en-US" sz="1800" b="1" dirty="0" smtClean="0">
                <a:solidFill>
                  <a:prstClr val="black"/>
                </a:solidFill>
                <a:latin typeface="Times New Roman" panose="02020603050405020304" pitchFamily="18" charset="0"/>
                <a:ea typeface="Times New Roman" panose="02020603050405020304" pitchFamily="18" charset="0"/>
              </a:rPr>
              <a:t>capacity building)</a:t>
            </a:r>
            <a:r>
              <a:rPr lang="el-GR" sz="1800" dirty="0" smtClean="0">
                <a:solidFill>
                  <a:prstClr val="black"/>
                </a:solidFill>
                <a:latin typeface="Times New Roman" panose="02020603050405020304" pitchFamily="18" charset="0"/>
                <a:ea typeface="Times New Roman" panose="02020603050405020304" pitchFamily="18" charset="0"/>
              </a:rPr>
              <a:t> </a:t>
            </a:r>
            <a:r>
              <a:rPr lang="el-GR" sz="1800" dirty="0">
                <a:solidFill>
                  <a:prstClr val="black"/>
                </a:solidFill>
                <a:latin typeface="Times New Roman" panose="02020603050405020304" pitchFamily="18" charset="0"/>
                <a:ea typeface="Times New Roman" panose="02020603050405020304" pitchFamily="18" charset="0"/>
              </a:rPr>
              <a:t>(ΚΕΠΕΤ &amp; ΚΕΑΔΙΚ, 2017β: 14, 2017ζ: 2</a:t>
            </a:r>
            <a:r>
              <a:rPr lang="el-GR" sz="1800" dirty="0" smtClean="0">
                <a:solidFill>
                  <a:prstClr val="black"/>
                </a:solidFill>
                <a:latin typeface="Times New Roman" panose="02020603050405020304" pitchFamily="18" charset="0"/>
                <a:ea typeface="Times New Roman" panose="02020603050405020304" pitchFamily="18" charset="0"/>
              </a:rPr>
              <a:t>).</a:t>
            </a:r>
            <a:endParaRPr lang="el-GR" sz="1800" dirty="0">
              <a:latin typeface="Times New Roman" panose="02020603050405020304" pitchFamily="18" charset="0"/>
              <a:ea typeface="Calibri" panose="020F0502020204030204" pitchFamily="34"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5928" y="132080"/>
            <a:ext cx="11701112" cy="6451600"/>
          </a:xfrm>
        </p:spPr>
        <p:txBody>
          <a:bodyPr>
            <a:noAutofit/>
          </a:bodyPr>
          <a:lstStyle/>
          <a:p>
            <a:pPr>
              <a:buNone/>
            </a:pPr>
            <a:r>
              <a:rPr lang="el-GR" sz="2000" b="1" dirty="0" smtClean="0">
                <a:latin typeface="Times New Roman" pitchFamily="18" charset="0"/>
                <a:cs typeface="Times New Roman" pitchFamily="18" charset="0"/>
              </a:rPr>
              <a:t>ΙΙ. Περίγραμμα</a:t>
            </a:r>
            <a:r>
              <a:rPr lang="en-US" sz="2000" b="1" dirty="0" smtClean="0">
                <a:latin typeface="Times New Roman" pitchFamily="18" charset="0"/>
                <a:cs typeface="Times New Roman" pitchFamily="18" charset="0"/>
              </a:rPr>
              <a:t> – </a:t>
            </a:r>
            <a:r>
              <a:rPr lang="el-GR" sz="2000" b="1" dirty="0" smtClean="0">
                <a:latin typeface="Times New Roman" pitchFamily="18" charset="0"/>
                <a:cs typeface="Times New Roman" pitchFamily="18" charset="0"/>
              </a:rPr>
              <a:t>Γενικά Χαρακτηριστικά του Προγράμματος Επιμόρφωσης των Στελεχών</a:t>
            </a:r>
            <a:endParaRPr lang="el-GR" sz="1600" dirty="0" smtClean="0">
              <a:latin typeface="Times New Roman" panose="02020603050405020304" pitchFamily="18" charset="0"/>
              <a:ea typeface="Times New Roman" panose="02020603050405020304" pitchFamily="18" charset="0"/>
            </a:endParaRPr>
          </a:p>
          <a:p>
            <a:pPr marL="0" indent="0" algn="just">
              <a:buNone/>
              <a:tabLst>
                <a:tab pos="352425" algn="l"/>
              </a:tabLst>
            </a:pPr>
            <a:endParaRPr lang="el-GR" sz="16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33</a:t>
            </a:fld>
            <a:endParaRPr lang="el-GR"/>
          </a:p>
        </p:txBody>
      </p:sp>
      <p:pic>
        <p:nvPicPr>
          <p:cNvPr id="5" name="Εικόνα 4"/>
          <p:cNvPicPr/>
          <p:nvPr/>
        </p:nvPicPr>
        <p:blipFill>
          <a:blip r:embed="rId2" cstate="print"/>
          <a:srcRect b="4963"/>
          <a:stretch>
            <a:fillRect/>
          </a:stretch>
        </p:blipFill>
        <p:spPr bwMode="auto">
          <a:xfrm>
            <a:off x="6441440" y="589280"/>
            <a:ext cx="5750560" cy="6268720"/>
          </a:xfrm>
          <a:prstGeom prst="rect">
            <a:avLst/>
          </a:prstGeom>
          <a:noFill/>
          <a:ln w="3175">
            <a:noFill/>
            <a:miter lim="800000"/>
            <a:headEnd/>
            <a:tailEnd/>
          </a:ln>
        </p:spPr>
      </p:pic>
      <p:sp>
        <p:nvSpPr>
          <p:cNvPr id="2" name="TextBox 1"/>
          <p:cNvSpPr txBox="1"/>
          <p:nvPr/>
        </p:nvSpPr>
        <p:spPr>
          <a:xfrm>
            <a:off x="175928" y="1097316"/>
            <a:ext cx="5151120" cy="4324132"/>
          </a:xfrm>
          <a:prstGeom prst="rect">
            <a:avLst/>
          </a:prstGeom>
          <a:noFill/>
        </p:spPr>
        <p:txBody>
          <a:bodyPr wrap="square" rtlCol="0">
            <a:spAutoFit/>
          </a:bodyPr>
          <a:lstStyle/>
          <a:p>
            <a:pPr marL="228600" lvl="0" indent="-228600" algn="just">
              <a:lnSpc>
                <a:spcPct val="107000"/>
              </a:lnSpc>
              <a:spcBef>
                <a:spcPts val="1000"/>
              </a:spcBef>
              <a:buFont typeface="Arial" panose="020B0604020202020204" pitchFamily="34" charset="0"/>
              <a:buChar char="•"/>
            </a:pPr>
            <a:r>
              <a:rPr lang="el-GR" sz="1700" dirty="0">
                <a:solidFill>
                  <a:prstClr val="black"/>
                </a:solidFill>
                <a:latin typeface="Times New Roman" panose="02020603050405020304" pitchFamily="18" charset="0"/>
                <a:ea typeface="Times New Roman" panose="02020603050405020304" pitchFamily="18" charset="0"/>
              </a:rPr>
              <a:t>Τα </a:t>
            </a:r>
            <a:r>
              <a:rPr lang="en-US" sz="1700" dirty="0">
                <a:solidFill>
                  <a:prstClr val="black"/>
                </a:solidFill>
                <a:latin typeface="Times New Roman" panose="02020603050405020304" pitchFamily="18" charset="0"/>
                <a:ea typeface="Times New Roman" panose="02020603050405020304" pitchFamily="18" charset="0"/>
              </a:rPr>
              <a:t>modules</a:t>
            </a:r>
            <a:r>
              <a:rPr lang="el-GR" sz="1700" dirty="0">
                <a:solidFill>
                  <a:prstClr val="black"/>
                </a:solidFill>
                <a:latin typeface="Times New Roman" panose="02020603050405020304" pitchFamily="18" charset="0"/>
                <a:ea typeface="Times New Roman" panose="02020603050405020304" pitchFamily="18" charset="0"/>
              </a:rPr>
              <a:t> εδράσθηκαν στους 7 πυλώνες του Έργου (ΚΑ 4289), </a:t>
            </a:r>
          </a:p>
          <a:p>
            <a:pPr marL="228600" lvl="0" indent="-228600" algn="just">
              <a:lnSpc>
                <a:spcPct val="107000"/>
              </a:lnSpc>
              <a:spcBef>
                <a:spcPts val="1000"/>
              </a:spcBef>
              <a:buFont typeface="Arial" panose="020B0604020202020204" pitchFamily="34" charset="0"/>
              <a:buChar char="•"/>
            </a:pPr>
            <a:r>
              <a:rPr lang="el-GR" sz="1700" dirty="0">
                <a:solidFill>
                  <a:prstClr val="black"/>
                </a:solidFill>
                <a:latin typeface="Times New Roman" panose="02020603050405020304" pitchFamily="18" charset="0"/>
                <a:ea typeface="Times New Roman" panose="02020603050405020304" pitchFamily="18" charset="0"/>
              </a:rPr>
              <a:t>Η υλοποίηση του Επιμορφωτικού Προγράμματος πραγματοποιήθηκε από </a:t>
            </a:r>
            <a:r>
              <a:rPr lang="el-GR" sz="1700" dirty="0">
                <a:solidFill>
                  <a:prstClr val="black"/>
                </a:solidFill>
                <a:latin typeface="Times New Roman" panose="02020603050405020304" pitchFamily="18" charset="0"/>
                <a:ea typeface="Calibri" panose="020F0502020204030204" pitchFamily="34" charset="0"/>
              </a:rPr>
              <a:t>Καθηγητές και Εμπειρογνώμονες σε μια σειρά από κρίσιμα αντικείμενα,</a:t>
            </a:r>
            <a:r>
              <a:rPr lang="el-GR" sz="1700" dirty="0">
                <a:solidFill>
                  <a:prstClr val="black"/>
                </a:solidFill>
                <a:latin typeface="Times New Roman" panose="02020603050405020304" pitchFamily="18" charset="0"/>
                <a:ea typeface="Times New Roman" panose="02020603050405020304" pitchFamily="18" charset="0"/>
              </a:rPr>
              <a:t> </a:t>
            </a:r>
            <a:r>
              <a:rPr lang="el-GR" sz="1700" b="1" u="sng" dirty="0">
                <a:solidFill>
                  <a:prstClr val="black"/>
                </a:solidFill>
                <a:latin typeface="Times New Roman" panose="02020603050405020304" pitchFamily="18" charset="0"/>
                <a:ea typeface="Times New Roman" panose="02020603050405020304" pitchFamily="18" charset="0"/>
              </a:rPr>
              <a:t>με δια ζώσης και ασύγχρονη εξ αποστάσεως Επιμόρφωση (</a:t>
            </a:r>
            <a:r>
              <a:rPr lang="en-US" sz="1700" b="1" u="sng" dirty="0">
                <a:solidFill>
                  <a:prstClr val="black"/>
                </a:solidFill>
                <a:latin typeface="Times New Roman" panose="02020603050405020304" pitchFamily="18" charset="0"/>
                <a:ea typeface="Times New Roman" panose="02020603050405020304" pitchFamily="18" charset="0"/>
              </a:rPr>
              <a:t>mixed methods)</a:t>
            </a:r>
            <a:r>
              <a:rPr lang="el-GR" sz="1700" dirty="0">
                <a:solidFill>
                  <a:prstClr val="black"/>
                </a:solidFill>
                <a:latin typeface="Times New Roman" panose="02020603050405020304" pitchFamily="18" charset="0"/>
                <a:ea typeface="Times New Roman" panose="02020603050405020304" pitchFamily="18" charset="0"/>
              </a:rPr>
              <a:t>, </a:t>
            </a:r>
          </a:p>
          <a:p>
            <a:pPr marL="228600" lvl="0" indent="-228600" algn="just">
              <a:lnSpc>
                <a:spcPct val="107000"/>
              </a:lnSpc>
              <a:spcBef>
                <a:spcPts val="1000"/>
              </a:spcBef>
              <a:buFont typeface="Arial" panose="020B0604020202020204" pitchFamily="34" charset="0"/>
              <a:buChar char="•"/>
            </a:pPr>
            <a:r>
              <a:rPr lang="en-US" sz="1700" dirty="0">
                <a:solidFill>
                  <a:prstClr val="black"/>
                </a:solidFill>
                <a:latin typeface="Times New Roman" panose="02020603050405020304" pitchFamily="18" charset="0"/>
                <a:ea typeface="Times New Roman" panose="02020603050405020304" pitchFamily="18" charset="0"/>
              </a:rPr>
              <a:t>H</a:t>
            </a:r>
            <a:r>
              <a:rPr lang="el-GR" sz="1700" dirty="0">
                <a:solidFill>
                  <a:prstClr val="black"/>
                </a:solidFill>
                <a:latin typeface="Times New Roman" panose="02020603050405020304" pitchFamily="18" charset="0"/>
                <a:ea typeface="Times New Roman" panose="02020603050405020304" pitchFamily="18" charset="0"/>
              </a:rPr>
              <a:t> </a:t>
            </a:r>
            <a:r>
              <a:rPr lang="el-GR" sz="1700" b="1" dirty="0">
                <a:solidFill>
                  <a:prstClr val="black"/>
                </a:solidFill>
                <a:latin typeface="Times New Roman" panose="02020603050405020304" pitchFamily="18" charset="0"/>
                <a:ea typeface="Times New Roman" panose="02020603050405020304" pitchFamily="18" charset="0"/>
              </a:rPr>
              <a:t>ασύγχρονη εξ αποστάσεως επιμόρφωση </a:t>
            </a:r>
            <a:r>
              <a:rPr lang="el-GR" sz="1700" dirty="0">
                <a:solidFill>
                  <a:prstClr val="black"/>
                </a:solidFill>
                <a:latin typeface="Times New Roman" panose="02020603050405020304" pitchFamily="18" charset="0"/>
                <a:ea typeface="Times New Roman" panose="02020603050405020304" pitchFamily="18" charset="0"/>
              </a:rPr>
              <a:t>υλοποιήθηκε μέσω της </a:t>
            </a:r>
            <a:r>
              <a:rPr lang="el-GR" sz="1700" b="1" dirty="0">
                <a:solidFill>
                  <a:prstClr val="black"/>
                </a:solidFill>
                <a:latin typeface="Times New Roman" panose="02020603050405020304" pitchFamily="18" charset="0"/>
                <a:ea typeface="Times New Roman" panose="02020603050405020304" pitchFamily="18" charset="0"/>
              </a:rPr>
              <a:t>ειδικά σχεδιασμένης πλατφόρμας τηλεκπαίδευσης, γι’ αυτό τον σκοπό από το Ινστιτούτο Πληροφορικής του ΙΤΕ (βλ. </a:t>
            </a:r>
            <a:r>
              <a:rPr lang="el-GR" sz="1700" b="1" u="sng" dirty="0">
                <a:solidFill>
                  <a:srgbClr val="0563C1"/>
                </a:solidFill>
                <a:latin typeface="Times New Roman" panose="02020603050405020304" pitchFamily="18" charset="0"/>
                <a:ea typeface="Times New Roman" panose="02020603050405020304" pitchFamily="18" charset="0"/>
                <a:hlinkClick r:id="rId3"/>
              </a:rPr>
              <a:t>https://governance.soc.uoc.gr</a:t>
            </a:r>
            <a:r>
              <a:rPr lang="el-GR" sz="1700" b="1" dirty="0">
                <a:solidFill>
                  <a:prstClr val="black"/>
                </a:solidFill>
                <a:latin typeface="Times New Roman" panose="02020603050405020304" pitchFamily="18" charset="0"/>
                <a:ea typeface="Times New Roman" panose="02020603050405020304" pitchFamily="18" charset="0"/>
              </a:rPr>
              <a:t>)</a:t>
            </a:r>
            <a:r>
              <a:rPr lang="el-GR" sz="1700" dirty="0">
                <a:solidFill>
                  <a:prstClr val="black"/>
                </a:solidFill>
                <a:latin typeface="Times New Roman" panose="02020603050405020304" pitchFamily="18" charset="0"/>
                <a:ea typeface="Times New Roman" panose="02020603050405020304" pitchFamily="18" charset="0"/>
              </a:rPr>
              <a:t> (ΚΕΠΕΤ &amp; ΚΕΑΔΙΚ, 2017δ) </a:t>
            </a:r>
          </a:p>
          <a:p>
            <a:pPr lvl="0" algn="just">
              <a:lnSpc>
                <a:spcPct val="90000"/>
              </a:lnSpc>
              <a:spcBef>
                <a:spcPts val="1000"/>
              </a:spcBef>
            </a:pPr>
            <a:endParaRPr lang="el-GR" sz="1500" dirty="0">
              <a:solidFill>
                <a:prstClr val="black"/>
              </a:solidFill>
              <a:cs typeface="Times New Roman" pitchFamily="18" charset="0"/>
            </a:endParaRPr>
          </a:p>
        </p:txBody>
      </p:sp>
      <p:sp>
        <p:nvSpPr>
          <p:cNvPr id="6" name="Ορθογώνιο 5"/>
          <p:cNvSpPr/>
          <p:nvPr/>
        </p:nvSpPr>
        <p:spPr>
          <a:xfrm>
            <a:off x="2938777" y="6601007"/>
            <a:ext cx="3611886" cy="256993"/>
          </a:xfrm>
          <a:prstGeom prst="rect">
            <a:avLst/>
          </a:prstGeom>
        </p:spPr>
        <p:txBody>
          <a:bodyPr wrap="none">
            <a:spAutoFit/>
          </a:bodyPr>
          <a:lstStyle/>
          <a:p>
            <a:pPr indent="-90170" algn="just">
              <a:lnSpc>
                <a:spcPct val="107000"/>
              </a:lnSpc>
              <a:spcAft>
                <a:spcPts val="800"/>
              </a:spcAft>
            </a:pPr>
            <a:r>
              <a:rPr lang="el-GR" sz="1000" b="1" i="1" dirty="0">
                <a:latin typeface="Times New Roman" panose="02020603050405020304" pitchFamily="18" charset="0"/>
                <a:ea typeface="Calibri" panose="020F0502020204030204" pitchFamily="34" charset="0"/>
              </a:rPr>
              <a:t>Πηγή:</a:t>
            </a:r>
            <a:r>
              <a:rPr lang="el-GR" sz="1000" dirty="0">
                <a:latin typeface="Times New Roman" panose="02020603050405020304" pitchFamily="18" charset="0"/>
                <a:ea typeface="Calibri" panose="020F0502020204030204" pitchFamily="34" charset="0"/>
              </a:rPr>
              <a:t> ΚΕΠΕΤ &amp; ΚΕΑΔΙΚ, 2017δ: </a:t>
            </a:r>
            <a:r>
              <a:rPr lang="el-GR" sz="1000" u="sng" dirty="0">
                <a:solidFill>
                  <a:srgbClr val="0563C1"/>
                </a:solidFill>
                <a:latin typeface="Times New Roman" panose="02020603050405020304" pitchFamily="18" charset="0"/>
                <a:ea typeface="Calibri" panose="020F0502020204030204" pitchFamily="34" charset="0"/>
                <a:hlinkClick r:id="rId3"/>
              </a:rPr>
              <a:t>https://governance.soc.uoc.gr</a:t>
            </a:r>
            <a:r>
              <a:rPr lang="el-GR" sz="1000" dirty="0">
                <a:latin typeface="Times New Roman" panose="02020603050405020304" pitchFamily="18" charset="0"/>
                <a:ea typeface="Calibri" panose="020F0502020204030204" pitchFamily="34" charset="0"/>
              </a:rPr>
              <a:t> </a:t>
            </a:r>
            <a:endParaRPr lang="el-GR" sz="12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3520" y="172720"/>
            <a:ext cx="11711806" cy="6083701"/>
          </a:xfrm>
        </p:spPr>
        <p:txBody>
          <a:bodyPr>
            <a:noAutofit/>
          </a:bodyPr>
          <a:lstStyle/>
          <a:p>
            <a:pPr marL="0" lvl="0" indent="0" algn="just">
              <a:lnSpc>
                <a:spcPct val="114000"/>
              </a:lnSpc>
              <a:buNone/>
            </a:pPr>
            <a:r>
              <a:rPr lang="el-GR" sz="2000" b="1" dirty="0" smtClean="0">
                <a:solidFill>
                  <a:prstClr val="black"/>
                </a:solidFill>
                <a:latin typeface="Times New Roman" panose="02020603050405020304" pitchFamily="18" charset="0"/>
                <a:ea typeface="Times New Roman" panose="02020603050405020304" pitchFamily="18" charset="0"/>
              </a:rPr>
              <a:t>ΙΙΙ. </a:t>
            </a:r>
            <a:r>
              <a:rPr lang="el-GR" sz="2000" b="1" u="sng" dirty="0" smtClean="0">
                <a:solidFill>
                  <a:prstClr val="black"/>
                </a:solidFill>
                <a:latin typeface="Times New Roman" panose="02020603050405020304" pitchFamily="18" charset="0"/>
                <a:ea typeface="Times New Roman" panose="02020603050405020304" pitchFamily="18" charset="0"/>
              </a:rPr>
              <a:t>Διδακτικές Μέθοδοι</a:t>
            </a:r>
          </a:p>
          <a:p>
            <a:pPr lvl="0" algn="just">
              <a:lnSpc>
                <a:spcPct val="114000"/>
              </a:lnSpc>
            </a:pPr>
            <a:r>
              <a:rPr lang="el-GR" sz="1800" b="1" dirty="0">
                <a:solidFill>
                  <a:prstClr val="black"/>
                </a:solidFill>
                <a:latin typeface="Times New Roman" panose="02020603050405020304" pitchFamily="18" charset="0"/>
                <a:ea typeface="Calibri" panose="020F0502020204030204" pitchFamily="34" charset="0"/>
              </a:rPr>
              <a:t>Μ</a:t>
            </a:r>
            <a:r>
              <a:rPr lang="el-GR" sz="1800" b="1" dirty="0" smtClean="0">
                <a:solidFill>
                  <a:prstClr val="black"/>
                </a:solidFill>
                <a:latin typeface="Times New Roman" panose="02020603050405020304" pitchFamily="18" charset="0"/>
                <a:ea typeface="Calibri" panose="020F0502020204030204" pitchFamily="34" charset="0"/>
              </a:rPr>
              <a:t>εικτές μέθοδοι, ήτοι εφαρμογή </a:t>
            </a:r>
            <a:r>
              <a:rPr lang="el-GR" sz="1800" b="1" dirty="0">
                <a:solidFill>
                  <a:prstClr val="black"/>
                </a:solidFill>
                <a:latin typeface="Times New Roman" panose="02020603050405020304" pitchFamily="18" charset="0"/>
                <a:ea typeface="Calibri" panose="020F0502020204030204" pitchFamily="34" charset="0"/>
              </a:rPr>
              <a:t>του συνδυαστικού Μοντέλου Επιμόρφωσης-</a:t>
            </a:r>
            <a:r>
              <a:rPr lang="en-GB" sz="1800" b="1" dirty="0">
                <a:solidFill>
                  <a:prstClr val="black"/>
                </a:solidFill>
                <a:latin typeface="Times New Roman" panose="02020603050405020304" pitchFamily="18" charset="0"/>
                <a:ea typeface="Calibri" panose="020F0502020204030204" pitchFamily="34" charset="0"/>
              </a:rPr>
              <a:t>Blended Learning</a:t>
            </a:r>
            <a:r>
              <a:rPr lang="el-GR" sz="1800" b="1" dirty="0">
                <a:solidFill>
                  <a:prstClr val="black"/>
                </a:solidFill>
                <a:latin typeface="Times New Roman" panose="02020603050405020304" pitchFamily="18" charset="0"/>
                <a:ea typeface="Calibri" panose="020F0502020204030204" pitchFamily="34" charset="0"/>
              </a:rPr>
              <a:t>, που επιτυγχάνεται με την χρήση: </a:t>
            </a:r>
          </a:p>
          <a:p>
            <a:pPr lvl="0" algn="just">
              <a:lnSpc>
                <a:spcPct val="114000"/>
              </a:lnSpc>
            </a:pPr>
            <a:r>
              <a:rPr lang="en-US" sz="1800" dirty="0" err="1">
                <a:solidFill>
                  <a:prstClr val="black"/>
                </a:solidFill>
                <a:latin typeface="Times New Roman" panose="02020603050405020304" pitchFamily="18" charset="0"/>
                <a:ea typeface="Times New Roman" panose="02020603050405020304" pitchFamily="18" charset="0"/>
              </a:rPr>
              <a:t>i</a:t>
            </a:r>
            <a:r>
              <a:rPr lang="el-GR" sz="1800" dirty="0">
                <a:solidFill>
                  <a:prstClr val="black"/>
                </a:solidFill>
                <a:latin typeface="Times New Roman" panose="02020603050405020304" pitchFamily="18" charset="0"/>
                <a:ea typeface="Times New Roman" panose="02020603050405020304" pitchFamily="18" charset="0"/>
              </a:rPr>
              <a:t>. </a:t>
            </a:r>
            <a:r>
              <a:rPr lang="el-GR" sz="1800" dirty="0">
                <a:solidFill>
                  <a:prstClr val="black"/>
                </a:solidFill>
                <a:latin typeface="Times New Roman" panose="02020603050405020304" pitchFamily="18" charset="0"/>
                <a:ea typeface="Calibri" panose="020F0502020204030204" pitchFamily="34" charset="0"/>
              </a:rPr>
              <a:t>Εμπλουτισμένης εισήγησης στο πλαίσιο της δια ζώσης επιμόρφωσης </a:t>
            </a:r>
          </a:p>
          <a:p>
            <a:pPr lvl="0" algn="just">
              <a:lnSpc>
                <a:spcPct val="114000"/>
              </a:lnSpc>
            </a:pPr>
            <a:r>
              <a:rPr lang="en-US" sz="1800" dirty="0">
                <a:solidFill>
                  <a:prstClr val="black"/>
                </a:solidFill>
                <a:latin typeface="Times New Roman" panose="02020603050405020304" pitchFamily="18" charset="0"/>
                <a:ea typeface="Times New Roman" panose="02020603050405020304" pitchFamily="18" charset="0"/>
              </a:rPr>
              <a:t>ii</a:t>
            </a:r>
            <a:r>
              <a:rPr lang="el-GR" sz="1800" dirty="0">
                <a:solidFill>
                  <a:prstClr val="black"/>
                </a:solidFill>
                <a:latin typeface="Times New Roman" panose="02020603050405020304" pitchFamily="18" charset="0"/>
                <a:ea typeface="Times New Roman" panose="02020603050405020304" pitchFamily="18" charset="0"/>
              </a:rPr>
              <a:t>. </a:t>
            </a:r>
            <a:r>
              <a:rPr lang="el-GR" sz="1800" dirty="0">
                <a:solidFill>
                  <a:prstClr val="black"/>
                </a:solidFill>
                <a:latin typeface="Times New Roman" panose="02020603050405020304" pitchFamily="18" charset="0"/>
                <a:ea typeface="Calibri" panose="020F0502020204030204" pitchFamily="34" charset="0"/>
              </a:rPr>
              <a:t>Θεωρίας εμπλουτισμένης με εικόνες και links</a:t>
            </a:r>
          </a:p>
          <a:p>
            <a:pPr lvl="0" algn="just">
              <a:lnSpc>
                <a:spcPct val="114000"/>
              </a:lnSpc>
            </a:pPr>
            <a:r>
              <a:rPr lang="en-US" sz="1800" dirty="0">
                <a:solidFill>
                  <a:prstClr val="black"/>
                </a:solidFill>
                <a:latin typeface="Times New Roman" panose="02020603050405020304" pitchFamily="18" charset="0"/>
                <a:ea typeface="Times New Roman" panose="02020603050405020304" pitchFamily="18" charset="0"/>
              </a:rPr>
              <a:t>iii</a:t>
            </a:r>
            <a:r>
              <a:rPr lang="el-GR" sz="1800" dirty="0">
                <a:solidFill>
                  <a:prstClr val="black"/>
                </a:solidFill>
                <a:latin typeface="Times New Roman" panose="02020603050405020304" pitchFamily="18" charset="0"/>
                <a:ea typeface="Times New Roman" panose="02020603050405020304" pitchFamily="18" charset="0"/>
              </a:rPr>
              <a:t>. </a:t>
            </a:r>
            <a:r>
              <a:rPr lang="el-GR" sz="1800" dirty="0">
                <a:solidFill>
                  <a:prstClr val="black"/>
                </a:solidFill>
                <a:latin typeface="Times New Roman" panose="02020603050405020304" pitchFamily="18" charset="0"/>
                <a:ea typeface="Calibri" panose="020F0502020204030204" pitchFamily="34" charset="0"/>
              </a:rPr>
              <a:t>Μελέτης περίπτωσης</a:t>
            </a:r>
          </a:p>
          <a:p>
            <a:pPr lvl="0" algn="just">
              <a:lnSpc>
                <a:spcPct val="114000"/>
              </a:lnSpc>
            </a:pPr>
            <a:r>
              <a:rPr lang="en-US" sz="1800" dirty="0">
                <a:solidFill>
                  <a:prstClr val="black"/>
                </a:solidFill>
                <a:latin typeface="Times New Roman" panose="02020603050405020304" pitchFamily="18" charset="0"/>
                <a:ea typeface="Times New Roman" panose="02020603050405020304" pitchFamily="18" charset="0"/>
              </a:rPr>
              <a:t>iv</a:t>
            </a:r>
            <a:r>
              <a:rPr lang="el-GR" sz="1800" dirty="0">
                <a:solidFill>
                  <a:prstClr val="black"/>
                </a:solidFill>
                <a:latin typeface="Times New Roman" panose="02020603050405020304" pitchFamily="18" charset="0"/>
                <a:ea typeface="Times New Roman" panose="02020603050405020304" pitchFamily="18" charset="0"/>
              </a:rPr>
              <a:t>. </a:t>
            </a:r>
            <a:r>
              <a:rPr lang="el-GR" sz="1800" dirty="0">
                <a:solidFill>
                  <a:prstClr val="black"/>
                </a:solidFill>
                <a:latin typeface="Times New Roman" panose="02020603050405020304" pitchFamily="18" charset="0"/>
                <a:ea typeface="Calibri" panose="020F0502020204030204" pitchFamily="34" charset="0"/>
              </a:rPr>
              <a:t>Ηλεκτρονικής Πλατφόρμας για την εξ αποστάσεως επιμόρφωση (ΚΕΠΕΤ &amp; ΚΕΑΔΙΚ, 2017ζ: 3).</a:t>
            </a:r>
          </a:p>
          <a:p>
            <a:pPr marL="0" lvl="0" indent="0" algn="just">
              <a:lnSpc>
                <a:spcPct val="114000"/>
              </a:lnSpc>
              <a:buNone/>
            </a:pPr>
            <a:endParaRPr lang="el-GR" sz="1800" dirty="0" smtClean="0">
              <a:solidFill>
                <a:prstClr val="black"/>
              </a:solidFill>
              <a:latin typeface="Times New Roman" panose="02020603050405020304" pitchFamily="18" charset="0"/>
              <a:ea typeface="Calibri" panose="020F0502020204030204" pitchFamily="34"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just">
              <a:lnSpc>
                <a:spcPct val="107000"/>
              </a:lnSpc>
              <a:spcAft>
                <a:spcPts val="0"/>
              </a:spcAft>
              <a:buNone/>
            </a:pPr>
            <a:r>
              <a:rPr lang="en-US" sz="2000" b="1" dirty="0" smtClean="0">
                <a:latin typeface="Times New Roman" panose="02020603050405020304" pitchFamily="18" charset="0"/>
                <a:ea typeface="Calibri" panose="020F0502020204030204" pitchFamily="34" charset="0"/>
              </a:rPr>
              <a:t>IV. </a:t>
            </a:r>
            <a:r>
              <a:rPr lang="en-US" sz="2000" b="1" u="sng" dirty="0" smtClean="0">
                <a:latin typeface="Times New Roman" panose="02020603050405020304" pitchFamily="18" charset="0"/>
                <a:ea typeface="Calibri" panose="020F0502020204030204" pitchFamily="34" charset="0"/>
              </a:rPr>
              <a:t>Modules </a:t>
            </a:r>
            <a:r>
              <a:rPr lang="el-GR" sz="2000" b="1" u="sng" dirty="0" smtClean="0">
                <a:latin typeface="Times New Roman" panose="02020603050405020304" pitchFamily="18" charset="0"/>
                <a:ea typeface="Calibri" panose="020F0502020204030204" pitchFamily="34" charset="0"/>
              </a:rPr>
              <a:t>Προγράμματος Επιμόρφωσης Στελεχών</a:t>
            </a: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lnSpc>
                <a:spcPct val="114000"/>
              </a:lnSpc>
              <a:buNone/>
            </a:pPr>
            <a:r>
              <a:rPr lang="el-GR" sz="1800" dirty="0" smtClean="0">
                <a:solidFill>
                  <a:prstClr val="black"/>
                </a:solidFill>
                <a:latin typeface="Times New Roman" panose="02020603050405020304" pitchFamily="18" charset="0"/>
                <a:ea typeface="Calibri" panose="020F0502020204030204" pitchFamily="34" charset="0"/>
              </a:rPr>
              <a:t>Το Πρόγραμμα </a:t>
            </a:r>
            <a:r>
              <a:rPr lang="el-GR" sz="1800" dirty="0">
                <a:solidFill>
                  <a:prstClr val="black"/>
                </a:solidFill>
                <a:latin typeface="Times New Roman" panose="02020603050405020304" pitchFamily="18" charset="0"/>
                <a:ea typeface="Calibri" panose="020F0502020204030204" pitchFamily="34" charset="0"/>
              </a:rPr>
              <a:t>Επιμόρφωσης </a:t>
            </a:r>
            <a:r>
              <a:rPr lang="el-GR" sz="1800" dirty="0" err="1" smtClean="0">
                <a:solidFill>
                  <a:prstClr val="black"/>
                </a:solidFill>
                <a:latin typeface="Times New Roman" panose="02020603050405020304" pitchFamily="18" charset="0"/>
                <a:ea typeface="Calibri" panose="020F0502020204030204" pitchFamily="34" charset="0"/>
              </a:rPr>
              <a:t>συναποτελούταν</a:t>
            </a:r>
            <a:r>
              <a:rPr lang="el-GR" sz="1800" dirty="0" smtClean="0">
                <a:solidFill>
                  <a:prstClr val="black"/>
                </a:solidFill>
                <a:latin typeface="Times New Roman" panose="02020603050405020304" pitchFamily="18" charset="0"/>
                <a:ea typeface="Calibri" panose="020F0502020204030204" pitchFamily="34" charset="0"/>
              </a:rPr>
              <a:t> από </a:t>
            </a:r>
            <a:r>
              <a:rPr lang="el-GR" sz="1800" b="1" dirty="0">
                <a:solidFill>
                  <a:prstClr val="black"/>
                </a:solidFill>
                <a:latin typeface="Times New Roman" panose="02020603050405020304" pitchFamily="18" charset="0"/>
                <a:ea typeface="Calibri" panose="020F0502020204030204" pitchFamily="34" charset="0"/>
              </a:rPr>
              <a:t>2 </a:t>
            </a:r>
            <a:r>
              <a:rPr lang="el-GR" sz="1800" b="1" dirty="0" smtClean="0">
                <a:solidFill>
                  <a:prstClr val="black"/>
                </a:solidFill>
                <a:latin typeface="Times New Roman" panose="02020603050405020304" pitchFamily="18" charset="0"/>
                <a:ea typeface="Calibri" panose="020F0502020204030204" pitchFamily="34" charset="0"/>
              </a:rPr>
              <a:t>Προγράμματα</a:t>
            </a:r>
            <a:r>
              <a:rPr lang="el-GR" sz="1800" dirty="0" smtClean="0">
                <a:solidFill>
                  <a:prstClr val="black"/>
                </a:solidFill>
                <a:latin typeface="Times New Roman" panose="02020603050405020304" pitchFamily="18" charset="0"/>
                <a:ea typeface="Calibri" panose="020F0502020204030204" pitchFamily="34" charset="0"/>
              </a:rPr>
              <a:t>:</a:t>
            </a:r>
          </a:p>
          <a:p>
            <a:pPr marL="0" lvl="0" indent="0" algn="just">
              <a:lnSpc>
                <a:spcPct val="114000"/>
              </a:lnSpc>
              <a:buNone/>
            </a:pPr>
            <a:r>
              <a:rPr lang="el-GR" sz="1800" b="1" dirty="0" smtClean="0">
                <a:solidFill>
                  <a:prstClr val="black"/>
                </a:solidFill>
                <a:latin typeface="Times New Roman" panose="02020603050405020304" pitchFamily="18" charset="0"/>
                <a:ea typeface="Calibri" panose="020F0502020204030204" pitchFamily="34" charset="0"/>
              </a:rPr>
              <a:t>1.Πρόγραμμα Επιμόρφωσης για τα Υπηρεσιακά Στελέχη της Τοπικής Αυτοδιοίκησης (διάρκειας 55 ωρών)</a:t>
            </a:r>
          </a:p>
          <a:p>
            <a:pPr marL="0" lvl="0" indent="0" algn="just">
              <a:lnSpc>
                <a:spcPct val="114000"/>
              </a:lnSpc>
              <a:buNone/>
            </a:pPr>
            <a:r>
              <a:rPr lang="el-GR" sz="1800" b="1" dirty="0" smtClean="0">
                <a:solidFill>
                  <a:prstClr val="black"/>
                </a:solidFill>
                <a:latin typeface="Times New Roman" panose="02020603050405020304" pitchFamily="18" charset="0"/>
                <a:ea typeface="Calibri" panose="020F0502020204030204" pitchFamily="34" charset="0"/>
              </a:rPr>
              <a:t>2. Πρόγραμμα Επιμόρφωσης για τα Αιρετά Στελέχη της Τοπικής Αυτοδιοίκησης  [διάρκειας </a:t>
            </a:r>
            <a:r>
              <a:rPr lang="el-GR" sz="1800" b="1" dirty="0" smtClean="0">
                <a:solidFill>
                  <a:srgbClr val="0D0D0D"/>
                </a:solidFill>
                <a:latin typeface="Times New Roman" panose="02020603050405020304" pitchFamily="18" charset="0"/>
                <a:ea typeface="Calibri" panose="020F0502020204030204" pitchFamily="34" charset="0"/>
              </a:rPr>
              <a:t>75 ωρών </a:t>
            </a:r>
            <a:r>
              <a:rPr lang="el-GR" sz="1800" b="1" dirty="0">
                <a:solidFill>
                  <a:srgbClr val="0D0D0D"/>
                </a:solidFill>
                <a:latin typeface="Times New Roman" panose="02020603050405020304" pitchFamily="18" charset="0"/>
                <a:ea typeface="Calibri" panose="020F0502020204030204" pitchFamily="34" charset="0"/>
              </a:rPr>
              <a:t>(55+ 20</a:t>
            </a:r>
            <a:r>
              <a:rPr lang="el-GR" sz="1800" b="1" dirty="0" smtClean="0">
                <a:solidFill>
                  <a:srgbClr val="0D0D0D"/>
                </a:solidFill>
                <a:latin typeface="Times New Roman" panose="02020603050405020304" pitchFamily="18" charset="0"/>
                <a:ea typeface="Calibri" panose="020F0502020204030204" pitchFamily="34" charset="0"/>
              </a:rPr>
              <a:t>)] </a:t>
            </a:r>
          </a:p>
          <a:p>
            <a:pPr lvl="0" algn="just">
              <a:lnSpc>
                <a:spcPct val="114000"/>
              </a:lnSpc>
              <a:buFont typeface="Wingdings" panose="05000000000000000000" pitchFamily="2" charset="2"/>
              <a:buChar char="Ø"/>
            </a:pPr>
            <a:r>
              <a:rPr lang="el-GR" sz="1800" dirty="0" smtClean="0">
                <a:solidFill>
                  <a:srgbClr val="0D0D0D"/>
                </a:solidFill>
                <a:latin typeface="Times New Roman" panose="02020603050405020304" pitchFamily="18" charset="0"/>
                <a:ea typeface="Calibri" panose="020F0502020204030204" pitchFamily="34" charset="0"/>
              </a:rPr>
              <a:t>Τα Προγράμματα Επιμόρφωσης </a:t>
            </a:r>
            <a:r>
              <a:rPr lang="el-GR" sz="1800" dirty="0" err="1" smtClean="0">
                <a:solidFill>
                  <a:prstClr val="black"/>
                </a:solidFill>
                <a:latin typeface="Times New Roman" panose="02020603050405020304" pitchFamily="18" charset="0"/>
                <a:ea typeface="Calibri" panose="020F0502020204030204" pitchFamily="34" charset="0"/>
              </a:rPr>
              <a:t>περιελάμβαναν</a:t>
            </a:r>
            <a:r>
              <a:rPr lang="el-GR" sz="1800" dirty="0" smtClean="0">
                <a:solidFill>
                  <a:prstClr val="black"/>
                </a:solidFill>
                <a:latin typeface="Times New Roman" panose="02020603050405020304" pitchFamily="18" charset="0"/>
                <a:ea typeface="Calibri" panose="020F0502020204030204" pitchFamily="34" charset="0"/>
              </a:rPr>
              <a:t> Γενικές </a:t>
            </a:r>
            <a:r>
              <a:rPr lang="el-GR" sz="1800" dirty="0">
                <a:solidFill>
                  <a:prstClr val="black"/>
                </a:solidFill>
                <a:latin typeface="Times New Roman" panose="02020603050405020304" pitchFamily="18" charset="0"/>
                <a:ea typeface="Calibri" panose="020F0502020204030204" pitchFamily="34" charset="0"/>
              </a:rPr>
              <a:t>και Ειδικές Διδακτικές Ενότητες (με δικαίωμα επιλογής ενοτήτων από τον/την </a:t>
            </a:r>
            <a:r>
              <a:rPr lang="el-GR" sz="1800" dirty="0" smtClean="0">
                <a:solidFill>
                  <a:prstClr val="black"/>
                </a:solidFill>
                <a:latin typeface="Times New Roman" panose="02020603050405020304" pitchFamily="18" charset="0"/>
                <a:ea typeface="Calibri" panose="020F0502020204030204" pitchFamily="34" charset="0"/>
              </a:rPr>
              <a:t>επιμορφούμενο/η).</a:t>
            </a:r>
          </a:p>
          <a:p>
            <a:pPr lvl="0" algn="just">
              <a:lnSpc>
                <a:spcPct val="114000"/>
              </a:lnSpc>
              <a:buFont typeface="Wingdings" panose="05000000000000000000" pitchFamily="2" charset="2"/>
              <a:buChar char="Ø"/>
            </a:pPr>
            <a:r>
              <a:rPr lang="el-GR" sz="1800" dirty="0" smtClean="0">
                <a:solidFill>
                  <a:prstClr val="black"/>
                </a:solidFill>
                <a:latin typeface="Times New Roman" panose="02020603050405020304" pitchFamily="18" charset="0"/>
                <a:ea typeface="Calibri" panose="020F0502020204030204" pitchFamily="34" charset="0"/>
              </a:rPr>
              <a:t>Και τα δύο υλοποιήθηκαν με </a:t>
            </a:r>
            <a:r>
              <a:rPr lang="el-GR" sz="1800" dirty="0">
                <a:solidFill>
                  <a:prstClr val="black"/>
                </a:solidFill>
                <a:latin typeface="Times New Roman" panose="02020603050405020304" pitchFamily="18" charset="0"/>
                <a:ea typeface="Calibri" panose="020F0502020204030204" pitchFamily="34" charset="0"/>
              </a:rPr>
              <a:t>δια ζώσης και εξ αποστάσεως επιμόρφωση (ΚΕΠΕΤ &amp; ΚΕΑΔΙΚ, 2017ζ: 4-11). </a:t>
            </a: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0"/>
            <a:ext cx="11566358" cy="6256421"/>
          </a:xfrm>
        </p:spPr>
        <p:txBody>
          <a:bodyPr>
            <a:noAutofit/>
          </a:bodyPr>
          <a:lstStyle/>
          <a:p>
            <a:pPr marL="0" indent="0" algn="just">
              <a:buNone/>
            </a:pPr>
            <a:endParaRPr lang="el-GR" sz="1600" dirty="0" smtClean="0"/>
          </a:p>
          <a:p>
            <a:pPr marL="0" indent="0" algn="just">
              <a:buNone/>
              <a:tabLst>
                <a:tab pos="352425" algn="l"/>
              </a:tabLst>
            </a:pPr>
            <a:endParaRPr lang="el-GR" sz="16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36</a:t>
            </a:fld>
            <a:endParaRPr lang="el-GR"/>
          </a:p>
        </p:txBody>
      </p:sp>
      <p:pic>
        <p:nvPicPr>
          <p:cNvPr id="5" name="Εικόνα 4"/>
          <p:cNvPicPr/>
          <p:nvPr/>
        </p:nvPicPr>
        <p:blipFill>
          <a:blip r:embed="rId2" cstate="print"/>
          <a:stretch>
            <a:fillRect/>
          </a:stretch>
        </p:blipFill>
        <p:spPr>
          <a:xfrm>
            <a:off x="0" y="0"/>
            <a:ext cx="6228080" cy="6858000"/>
          </a:xfrm>
          <a:prstGeom prst="rect">
            <a:avLst/>
          </a:prstGeom>
          <a:ln w="12700">
            <a:solidFill>
              <a:sysClr val="windowText" lastClr="000000"/>
            </a:solidFill>
          </a:ln>
        </p:spPr>
      </p:pic>
      <p:pic>
        <p:nvPicPr>
          <p:cNvPr id="6" name="Εικόνα 5"/>
          <p:cNvPicPr/>
          <p:nvPr/>
        </p:nvPicPr>
        <p:blipFill>
          <a:blip r:embed="rId3" cstate="print"/>
          <a:stretch>
            <a:fillRect/>
          </a:stretch>
        </p:blipFill>
        <p:spPr>
          <a:xfrm>
            <a:off x="6228080" y="0"/>
            <a:ext cx="5963920" cy="6858000"/>
          </a:xfrm>
          <a:prstGeom prst="rect">
            <a:avLst/>
          </a:prstGeom>
          <a:ln w="12700">
            <a:solidFill>
              <a:sysClr val="windowText" lastClr="000000"/>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0"/>
            <a:ext cx="11566358" cy="6256421"/>
          </a:xfrm>
        </p:spPr>
        <p:txBody>
          <a:bodyPr>
            <a:noAutofit/>
          </a:bodyPr>
          <a:lstStyle/>
          <a:p>
            <a:pPr marL="0" indent="0" algn="just">
              <a:buNone/>
            </a:pPr>
            <a:endParaRPr lang="el-GR" sz="1600" dirty="0" smtClean="0"/>
          </a:p>
          <a:p>
            <a:pPr marL="0" indent="0" algn="just">
              <a:buNone/>
              <a:tabLst>
                <a:tab pos="352425" algn="l"/>
              </a:tabLst>
            </a:pPr>
            <a:endParaRPr lang="el-GR" sz="16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37</a:t>
            </a:fld>
            <a:endParaRPr lang="el-GR"/>
          </a:p>
        </p:txBody>
      </p:sp>
      <p:pic>
        <p:nvPicPr>
          <p:cNvPr id="7" name="Εικόνα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4840" y="0"/>
            <a:ext cx="5648960" cy="6858000"/>
          </a:xfrm>
          <a:prstGeom prst="rect">
            <a:avLst/>
          </a:prstGeom>
          <a:noFill/>
          <a:ln w="12700">
            <a:solidFill>
              <a:sysClr val="windowText" lastClr="000000"/>
            </a:solidFill>
          </a:ln>
        </p:spPr>
      </p:pic>
      <p:sp>
        <p:nvSpPr>
          <p:cNvPr id="2" name="TextBox 1"/>
          <p:cNvSpPr txBox="1"/>
          <p:nvPr/>
        </p:nvSpPr>
        <p:spPr>
          <a:xfrm>
            <a:off x="7650480" y="6538912"/>
            <a:ext cx="3891280" cy="269304"/>
          </a:xfrm>
          <a:prstGeom prst="rect">
            <a:avLst/>
          </a:prstGeom>
          <a:noFill/>
        </p:spPr>
        <p:txBody>
          <a:bodyPr wrap="square" rtlCol="0">
            <a:spAutoFit/>
          </a:bodyPr>
          <a:lstStyle/>
          <a:p>
            <a:pPr indent="-540385">
              <a:lnSpc>
                <a:spcPct val="115000"/>
              </a:lnSpc>
              <a:spcAft>
                <a:spcPts val="0"/>
              </a:spcAft>
            </a:pPr>
            <a:r>
              <a:rPr lang="el-GR" sz="1000" b="1" i="1" dirty="0">
                <a:latin typeface="Times New Roman" panose="02020603050405020304" pitchFamily="18" charset="0"/>
                <a:ea typeface="Calibri" panose="020F0502020204030204" pitchFamily="34" charset="0"/>
              </a:rPr>
              <a:t>Πηγή:</a:t>
            </a:r>
            <a:r>
              <a:rPr lang="el-GR" sz="1000" dirty="0">
                <a:latin typeface="Times New Roman" panose="02020603050405020304" pitchFamily="18" charset="0"/>
                <a:ea typeface="Calibri" panose="020F0502020204030204" pitchFamily="34" charset="0"/>
              </a:rPr>
              <a:t> ΚΕΠΕΤ &amp; ΚΕΑΔΙΚ, 2017ζ: 4-10.</a:t>
            </a:r>
            <a:endParaRPr lang="el-GR"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348818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just">
              <a:lnSpc>
                <a:spcPct val="107000"/>
              </a:lnSpc>
              <a:spcAft>
                <a:spcPts val="0"/>
              </a:spcAft>
              <a:buNone/>
            </a:pPr>
            <a:r>
              <a:rPr lang="en-US" sz="2000" b="1" dirty="0" smtClean="0">
                <a:latin typeface="Times New Roman" panose="02020603050405020304" pitchFamily="18" charset="0"/>
                <a:ea typeface="Calibri" panose="020F0502020204030204" pitchFamily="34" charset="0"/>
              </a:rPr>
              <a:t>V. </a:t>
            </a:r>
            <a:r>
              <a:rPr lang="el-GR" sz="2000" b="1" u="sng" dirty="0" smtClean="0">
                <a:latin typeface="Times New Roman" panose="02020603050405020304" pitchFamily="18" charset="0"/>
                <a:ea typeface="Calibri" panose="020F0502020204030204" pitchFamily="34" charset="0"/>
              </a:rPr>
              <a:t>Αξιολόγηση</a:t>
            </a:r>
          </a:p>
          <a:p>
            <a:pPr marL="0" indent="0" algn="just">
              <a:lnSpc>
                <a:spcPct val="107000"/>
              </a:lnSpc>
              <a:spcAft>
                <a:spcPts val="0"/>
              </a:spcAft>
              <a:buNone/>
            </a:pPr>
            <a:endParaRPr lang="el-GR" sz="2000" b="1" u="sng" dirty="0" smtClean="0">
              <a:latin typeface="Times New Roman" panose="02020603050405020304" pitchFamily="18" charset="0"/>
              <a:ea typeface="Calibri" panose="020F0502020204030204" pitchFamily="34" charset="0"/>
            </a:endParaRPr>
          </a:p>
          <a:p>
            <a:pPr algn="just">
              <a:lnSpc>
                <a:spcPct val="114000"/>
              </a:lnSpc>
              <a:spcAft>
                <a:spcPts val="0"/>
              </a:spcAft>
            </a:pPr>
            <a:r>
              <a:rPr lang="el-GR" sz="1800" dirty="0" smtClean="0">
                <a:solidFill>
                  <a:srgbClr val="0D0D0D"/>
                </a:solidFill>
                <a:latin typeface="Times New Roman" panose="02020603050405020304" pitchFamily="18" charset="0"/>
                <a:ea typeface="Calibri" panose="020F0502020204030204" pitchFamily="34" charset="0"/>
              </a:rPr>
              <a:t>Το Επιμορφωτικό Πρόγραμμα </a:t>
            </a:r>
            <a:r>
              <a:rPr lang="el-GR" sz="1800" dirty="0" err="1" smtClean="0">
                <a:solidFill>
                  <a:srgbClr val="0D0D0D"/>
                </a:solidFill>
                <a:latin typeface="Times New Roman" panose="02020603050405020304" pitchFamily="18" charset="0"/>
                <a:ea typeface="Calibri" panose="020F0502020204030204" pitchFamily="34" charset="0"/>
              </a:rPr>
              <a:t>περιελάμβανε</a:t>
            </a:r>
            <a:r>
              <a:rPr lang="el-GR" sz="1800" dirty="0" smtClean="0">
                <a:solidFill>
                  <a:srgbClr val="0D0D0D"/>
                </a:solidFill>
                <a:latin typeface="Times New Roman" panose="02020603050405020304" pitchFamily="18" charset="0"/>
                <a:ea typeface="Calibri" panose="020F0502020204030204" pitchFamily="34" charset="0"/>
              </a:rPr>
              <a:t> αξιολόγηση των </a:t>
            </a:r>
            <a:r>
              <a:rPr lang="el-GR" sz="1800" dirty="0" err="1" smtClean="0">
                <a:solidFill>
                  <a:srgbClr val="0D0D0D"/>
                </a:solidFill>
                <a:latin typeface="Times New Roman" panose="02020603050405020304" pitchFamily="18" charset="0"/>
                <a:ea typeface="Calibri" panose="020F0502020204030204" pitchFamily="34" charset="0"/>
              </a:rPr>
              <a:t>επιμορφούμενων</a:t>
            </a:r>
            <a:r>
              <a:rPr lang="el-GR" sz="1800" dirty="0" smtClean="0">
                <a:solidFill>
                  <a:srgbClr val="0D0D0D"/>
                </a:solidFill>
                <a:latin typeface="Times New Roman" panose="02020603050405020304" pitchFamily="18" charset="0"/>
                <a:ea typeface="Calibri" panose="020F0502020204030204" pitchFamily="34" charset="0"/>
              </a:rPr>
              <a:t>.</a:t>
            </a:r>
          </a:p>
          <a:p>
            <a:pPr algn="just">
              <a:lnSpc>
                <a:spcPct val="114000"/>
              </a:lnSpc>
              <a:spcAft>
                <a:spcPts val="0"/>
              </a:spcAft>
            </a:pPr>
            <a:r>
              <a:rPr lang="el-GR" sz="1800" dirty="0" smtClean="0">
                <a:solidFill>
                  <a:srgbClr val="0D0D0D"/>
                </a:solidFill>
                <a:latin typeface="Times New Roman" panose="02020603050405020304" pitchFamily="18" charset="0"/>
                <a:ea typeface="Calibri" panose="020F0502020204030204" pitchFamily="34" charset="0"/>
              </a:rPr>
              <a:t>Αυτή διεξήχθη μέσω της συμμετοχής τους στο Πρόγραμμα Επιμόρφωσης αλλά και του βαθμού ανταπόκρισής τους στα κριτήρια του Επιμορφωτικού Προγράμματος, ήτοι ενεργή συμμετοχή και στη δια ζώσης και στην εξ αποστάσεως επιμόρφωση. </a:t>
            </a:r>
          </a:p>
          <a:p>
            <a:pPr algn="just">
              <a:lnSpc>
                <a:spcPct val="114000"/>
              </a:lnSpc>
              <a:spcAft>
                <a:spcPts val="0"/>
              </a:spcAft>
            </a:pPr>
            <a:r>
              <a:rPr lang="el-GR" sz="1800" dirty="0" smtClean="0">
                <a:solidFill>
                  <a:srgbClr val="0D0D0D"/>
                </a:solidFill>
                <a:latin typeface="Times New Roman" panose="02020603050405020304" pitchFamily="18" charset="0"/>
                <a:ea typeface="Calibri" panose="020F0502020204030204" pitchFamily="34" charset="0"/>
              </a:rPr>
              <a:t>Η διαδικασία αξιολόγησης διενεργήθηκε διαδοχικά σε τρία στάδια: </a:t>
            </a:r>
            <a:r>
              <a:rPr lang="en-US" sz="1800" b="1" dirty="0" err="1" smtClean="0">
                <a:solidFill>
                  <a:srgbClr val="0D0D0D"/>
                </a:solidFill>
                <a:latin typeface="Times New Roman" panose="02020603050405020304" pitchFamily="18" charset="0"/>
                <a:ea typeface="Calibri" panose="020F0502020204030204" pitchFamily="34" charset="0"/>
              </a:rPr>
              <a:t>i</a:t>
            </a:r>
            <a:r>
              <a:rPr lang="el-GR" sz="1800" b="1" dirty="0" smtClean="0">
                <a:solidFill>
                  <a:srgbClr val="0D0D0D"/>
                </a:solidFill>
                <a:latin typeface="Times New Roman" panose="02020603050405020304" pitchFamily="18" charset="0"/>
                <a:ea typeface="Calibri" panose="020F0502020204030204" pitchFamily="34" charset="0"/>
              </a:rPr>
              <a:t>. αρχική αξιολόγηση, </a:t>
            </a:r>
            <a:r>
              <a:rPr lang="en-US" sz="1800" b="1" dirty="0" smtClean="0">
                <a:solidFill>
                  <a:srgbClr val="0D0D0D"/>
                </a:solidFill>
                <a:latin typeface="Times New Roman" panose="02020603050405020304" pitchFamily="18" charset="0"/>
                <a:ea typeface="Calibri" panose="020F0502020204030204" pitchFamily="34" charset="0"/>
              </a:rPr>
              <a:t>ii</a:t>
            </a:r>
            <a:r>
              <a:rPr lang="el-GR" sz="1800" b="1" dirty="0" smtClean="0">
                <a:solidFill>
                  <a:srgbClr val="0D0D0D"/>
                </a:solidFill>
                <a:latin typeface="Times New Roman" panose="02020603050405020304" pitchFamily="18" charset="0"/>
                <a:ea typeface="Calibri" panose="020F0502020204030204" pitchFamily="34" charset="0"/>
              </a:rPr>
              <a:t>. διαμορφωτική αξιολόγηση (ενδιάμεση αξιολόγηση) και </a:t>
            </a:r>
            <a:r>
              <a:rPr lang="en-US" sz="1800" b="1" dirty="0" smtClean="0">
                <a:solidFill>
                  <a:srgbClr val="0D0D0D"/>
                </a:solidFill>
                <a:latin typeface="Times New Roman" panose="02020603050405020304" pitchFamily="18" charset="0"/>
                <a:ea typeface="Calibri" panose="020F0502020204030204" pitchFamily="34" charset="0"/>
              </a:rPr>
              <a:t>iii</a:t>
            </a:r>
            <a:r>
              <a:rPr lang="el-GR" sz="1800" b="1" dirty="0" smtClean="0">
                <a:solidFill>
                  <a:srgbClr val="0D0D0D"/>
                </a:solidFill>
                <a:latin typeface="Times New Roman" panose="02020603050405020304" pitchFamily="18" charset="0"/>
                <a:ea typeface="Calibri" panose="020F0502020204030204" pitchFamily="34" charset="0"/>
              </a:rPr>
              <a:t>. τελική αξιολόγηση</a:t>
            </a:r>
            <a:r>
              <a:rPr lang="el-GR" sz="1800" dirty="0" smtClean="0">
                <a:solidFill>
                  <a:srgbClr val="0D0D0D"/>
                </a:solidFill>
                <a:latin typeface="Times New Roman" panose="02020603050405020304" pitchFamily="18" charset="0"/>
                <a:ea typeface="Calibri" panose="020F0502020204030204" pitchFamily="34" charset="0"/>
              </a:rPr>
              <a:t> (ΚΕΠΕΤ &amp; ΚΕΑΔΙΚ, 2017ζ: 11).</a:t>
            </a:r>
          </a:p>
          <a:p>
            <a:pPr marL="0" indent="0" algn="just">
              <a:lnSpc>
                <a:spcPct val="114000"/>
              </a:lnSpc>
              <a:spcAft>
                <a:spcPts val="0"/>
              </a:spcAft>
              <a:buNone/>
            </a:pPr>
            <a:endParaRPr lang="el-GR" sz="1800" dirty="0" smtClean="0">
              <a:latin typeface="Times New Roman" panose="02020603050405020304" pitchFamily="18" charset="0"/>
              <a:ea typeface="Calibri" panose="020F0502020204030204" pitchFamily="34" charset="0"/>
            </a:endParaRPr>
          </a:p>
          <a:p>
            <a:pPr marL="400050" indent="-400050" algn="just">
              <a:lnSpc>
                <a:spcPct val="114000"/>
              </a:lnSpc>
              <a:spcAft>
                <a:spcPts val="0"/>
              </a:spcAft>
              <a:buFont typeface="+mj-lt"/>
              <a:buAutoNum type="romanLcPeriod"/>
            </a:pPr>
            <a:r>
              <a:rPr lang="el-GR" sz="1800" b="1" dirty="0" smtClean="0">
                <a:solidFill>
                  <a:srgbClr val="0D0D0D"/>
                </a:solidFill>
                <a:latin typeface="Times New Roman" panose="02020603050405020304" pitchFamily="18" charset="0"/>
                <a:ea typeface="Calibri" panose="020F0502020204030204" pitchFamily="34" charset="0"/>
              </a:rPr>
              <a:t>Αρχική Αξιολόγηση: </a:t>
            </a:r>
            <a:r>
              <a:rPr lang="el-GR" sz="1800" dirty="0" smtClean="0">
                <a:solidFill>
                  <a:srgbClr val="0D0D0D"/>
                </a:solidFill>
                <a:latin typeface="Times New Roman" panose="02020603050405020304" pitchFamily="18" charset="0"/>
                <a:ea typeface="Calibri" panose="020F0502020204030204" pitchFamily="34" charset="0"/>
              </a:rPr>
              <a:t>Επικύρωση του εκπαιδευτικού συμβολαίου και αρχική επικοινωνία του Επιστημονικού Υπεύθυνου του Ερευνητικού Προγράμματος (στο πλαίσιο του οποίου πραγματοποιήθηκε το Πρόγραμμα Επιμόρφωσης), καθώς επίσης και των </a:t>
            </a:r>
            <a:r>
              <a:rPr lang="el-GR" sz="1800" dirty="0" err="1" smtClean="0">
                <a:solidFill>
                  <a:srgbClr val="0D0D0D"/>
                </a:solidFill>
                <a:latin typeface="Times New Roman" panose="02020603050405020304" pitchFamily="18" charset="0"/>
                <a:ea typeface="Calibri" panose="020F0502020204030204" pitchFamily="34" charset="0"/>
              </a:rPr>
              <a:t>επιμορφωτών</a:t>
            </a:r>
            <a:r>
              <a:rPr lang="el-GR" sz="1800" dirty="0" smtClean="0">
                <a:solidFill>
                  <a:srgbClr val="0D0D0D"/>
                </a:solidFill>
                <a:latin typeface="Times New Roman" panose="02020603050405020304" pitchFamily="18" charset="0"/>
                <a:ea typeface="Calibri" panose="020F0502020204030204" pitchFamily="34" charset="0"/>
              </a:rPr>
              <a:t>/τριών με τους/τις </a:t>
            </a:r>
            <a:r>
              <a:rPr lang="el-GR" sz="1800" dirty="0" err="1" smtClean="0">
                <a:solidFill>
                  <a:srgbClr val="0D0D0D"/>
                </a:solidFill>
                <a:latin typeface="Times New Roman" panose="02020603050405020304" pitchFamily="18" charset="0"/>
                <a:ea typeface="Calibri" panose="020F0502020204030204" pitchFamily="34" charset="0"/>
              </a:rPr>
              <a:t>επιμορφούμενους</a:t>
            </a:r>
            <a:r>
              <a:rPr lang="el-GR" sz="1800" dirty="0" smtClean="0">
                <a:solidFill>
                  <a:srgbClr val="0D0D0D"/>
                </a:solidFill>
                <a:latin typeface="Times New Roman" panose="02020603050405020304" pitchFamily="18" charset="0"/>
                <a:ea typeface="Calibri" panose="020F0502020204030204" pitchFamily="34" charset="0"/>
              </a:rPr>
              <a:t>/ες. </a:t>
            </a:r>
          </a:p>
          <a:p>
            <a:pPr algn="just">
              <a:lnSpc>
                <a:spcPct val="114000"/>
              </a:lnSpc>
              <a:spcAft>
                <a:spcPts val="0"/>
              </a:spcAft>
              <a:buFont typeface="Wingdings" panose="05000000000000000000" pitchFamily="2" charset="2"/>
              <a:buChar char="§"/>
            </a:pPr>
            <a:r>
              <a:rPr lang="el-GR" sz="1800" dirty="0" smtClean="0">
                <a:solidFill>
                  <a:srgbClr val="0D0D0D"/>
                </a:solidFill>
                <a:latin typeface="Times New Roman" panose="02020603050405020304" pitchFamily="18" charset="0"/>
                <a:ea typeface="Calibri" panose="020F0502020204030204" pitchFamily="34" charset="0"/>
              </a:rPr>
              <a:t>Επίσης, τέθηκαν προς επεξεργασία οι προσδοκώμενοι στόχοι των </a:t>
            </a:r>
            <a:r>
              <a:rPr lang="el-GR" sz="1800" dirty="0" err="1" smtClean="0">
                <a:solidFill>
                  <a:srgbClr val="0D0D0D"/>
                </a:solidFill>
                <a:latin typeface="Times New Roman" panose="02020603050405020304" pitchFamily="18" charset="0"/>
                <a:ea typeface="Calibri" panose="020F0502020204030204" pitchFamily="34" charset="0"/>
              </a:rPr>
              <a:t>επιμορφούμενων</a:t>
            </a:r>
            <a:r>
              <a:rPr lang="el-GR" sz="1800" dirty="0" smtClean="0">
                <a:solidFill>
                  <a:srgbClr val="0D0D0D"/>
                </a:solidFill>
                <a:latin typeface="Times New Roman" panose="02020603050405020304" pitchFamily="18" charset="0"/>
                <a:ea typeface="Calibri" panose="020F0502020204030204" pitchFamily="34" charset="0"/>
              </a:rPr>
              <a:t> σε σχέση με το περιεχόμενο των διδακτικών ενοτήτων και του Προγράμματος Επιμόρφωσης συνολικά (βλ. και ΚΕΠΕΤ &amp; ΚΕΑΔΙΚ, 2017ζ: 11).  </a:t>
            </a:r>
            <a:endParaRPr lang="el-GR" sz="1800" dirty="0" smtClean="0">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20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38</a:t>
            </a:fld>
            <a:endParaRPr lang="el-GR"/>
          </a:p>
        </p:txBody>
      </p:sp>
    </p:spTree>
    <p:extLst>
      <p:ext uri="{BB962C8B-B14F-4D97-AF65-F5344CB8AC3E}">
        <p14:creationId xmlns:p14="http://schemas.microsoft.com/office/powerpoint/2010/main" xmlns="" val="3524233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just">
              <a:lnSpc>
                <a:spcPct val="107000"/>
              </a:lnSpc>
              <a:spcAft>
                <a:spcPts val="0"/>
              </a:spcAft>
              <a:buNone/>
            </a:pPr>
            <a:endParaRPr lang="el-GR" sz="1800" b="1" u="sng" dirty="0" smtClean="0">
              <a:latin typeface="Times New Roman" panose="02020603050405020304" pitchFamily="18" charset="0"/>
              <a:ea typeface="Calibri" panose="020F0502020204030204" pitchFamily="34" charset="0"/>
            </a:endParaRPr>
          </a:p>
          <a:p>
            <a:pPr marL="400050" indent="-400050" algn="just">
              <a:lnSpc>
                <a:spcPct val="107000"/>
              </a:lnSpc>
              <a:spcAft>
                <a:spcPts val="0"/>
              </a:spcAft>
              <a:buFont typeface="+mj-lt"/>
              <a:buAutoNum type="romanLcPeriod" startAt="2"/>
            </a:pPr>
            <a:r>
              <a:rPr lang="el-GR" sz="1800" b="1" dirty="0" smtClean="0">
                <a:solidFill>
                  <a:srgbClr val="0D0D0D"/>
                </a:solidFill>
                <a:latin typeface="Times New Roman" panose="02020603050405020304" pitchFamily="18" charset="0"/>
                <a:ea typeface="Calibri" panose="020F0502020204030204" pitchFamily="34" charset="0"/>
              </a:rPr>
              <a:t>Ενδιάμεση (διαμορφωτική) Αξιολόγηση: </a:t>
            </a:r>
            <a:r>
              <a:rPr lang="el-GR" sz="1800" dirty="0" smtClean="0">
                <a:solidFill>
                  <a:srgbClr val="0D0D0D"/>
                </a:solidFill>
                <a:latin typeface="Times New Roman" panose="02020603050405020304" pitchFamily="18" charset="0"/>
                <a:ea typeface="Calibri" panose="020F0502020204030204" pitchFamily="34" charset="0"/>
              </a:rPr>
              <a:t>Πραγματοποιήθηκε από τους </a:t>
            </a:r>
            <a:r>
              <a:rPr lang="el-GR" sz="1800" dirty="0" err="1" smtClean="0">
                <a:solidFill>
                  <a:srgbClr val="0D0D0D"/>
                </a:solidFill>
                <a:latin typeface="Times New Roman" panose="02020603050405020304" pitchFamily="18" charset="0"/>
                <a:ea typeface="Calibri" panose="020F0502020204030204" pitchFamily="34" charset="0"/>
              </a:rPr>
              <a:t>επιμορφωτές</a:t>
            </a:r>
            <a:r>
              <a:rPr lang="el-GR" sz="1800" dirty="0" smtClean="0">
                <a:solidFill>
                  <a:srgbClr val="0D0D0D"/>
                </a:solidFill>
                <a:latin typeface="Times New Roman" panose="02020603050405020304" pitchFamily="18" charset="0"/>
                <a:ea typeface="Calibri" panose="020F0502020204030204" pitchFamily="34" charset="0"/>
              </a:rPr>
              <a:t>/τριες, ο απαραίτητος έλεγχος της εξέλιξης της επιμόρφωσης μέσω της εξ αποστάσεως επιμόρφωσης με τη χρήση της Πλατφόρμας Τηλεκπαίδευσης. </a:t>
            </a:r>
          </a:p>
          <a:p>
            <a:pPr algn="just">
              <a:lnSpc>
                <a:spcPct val="107000"/>
              </a:lnSpc>
              <a:spcAft>
                <a:spcPts val="0"/>
              </a:spcAft>
              <a:buFont typeface="Wingdings" panose="05000000000000000000" pitchFamily="2" charset="2"/>
              <a:buChar char="§"/>
            </a:pPr>
            <a:r>
              <a:rPr lang="el-GR" sz="1800" dirty="0" smtClean="0">
                <a:solidFill>
                  <a:srgbClr val="0D0D0D"/>
                </a:solidFill>
                <a:latin typeface="Times New Roman" panose="02020603050405020304" pitchFamily="18" charset="0"/>
                <a:ea typeface="Calibri" panose="020F0502020204030204" pitchFamily="34" charset="0"/>
              </a:rPr>
              <a:t>Στο </a:t>
            </a:r>
            <a:r>
              <a:rPr lang="el-GR" sz="1800" dirty="0">
                <a:solidFill>
                  <a:srgbClr val="0D0D0D"/>
                </a:solidFill>
                <a:latin typeface="Times New Roman" panose="02020603050405020304" pitchFamily="18" charset="0"/>
                <a:ea typeface="Calibri" panose="020F0502020204030204" pitchFamily="34" charset="0"/>
              </a:rPr>
              <a:t>πλαίσιο της εξ αποστάσεως επιμόρφωσης και της ενδιάμεσης αξιολόγησης, οι </a:t>
            </a:r>
            <a:r>
              <a:rPr lang="el-GR" sz="1800" dirty="0" err="1">
                <a:solidFill>
                  <a:srgbClr val="0D0D0D"/>
                </a:solidFill>
                <a:latin typeface="Times New Roman" panose="02020603050405020304" pitchFamily="18" charset="0"/>
                <a:ea typeface="Calibri" panose="020F0502020204030204" pitchFamily="34" charset="0"/>
              </a:rPr>
              <a:t>επιμορφούμενοι</a:t>
            </a:r>
            <a:r>
              <a:rPr lang="el-GR" sz="1800" dirty="0">
                <a:solidFill>
                  <a:srgbClr val="0D0D0D"/>
                </a:solidFill>
                <a:latin typeface="Times New Roman" panose="02020603050405020304" pitchFamily="18" charset="0"/>
                <a:ea typeface="Calibri" panose="020F0502020204030204" pitchFamily="34" charset="0"/>
              </a:rPr>
              <a:t>/ες αναλάμβαναν μικρές, σε μέγεθος, εργασίες-ασκήσεις ανά διδακτική ενότητα [γενικές και ειδικές διδακτικές ενότητες (ΥΠΟ &amp; ΥΕΠ)], που συνέδεαν την θεωρία με την πράξη ή/και με την εργασιακή εμπειρία, και τις οποίες όφειλαν να ολοκληρώσουν έως και την ολοκλήρωση του Επιμορφωτικού Προγράμματος και πριν από την τελική αξιολόγηση (ΚΕΠΕΤ &amp; ΚΕΑΔΙΚ, 2017ζ: 11). </a:t>
            </a:r>
            <a:endParaRPr lang="el-GR" sz="1800" dirty="0" smtClean="0">
              <a:solidFill>
                <a:srgbClr val="0D0D0D"/>
              </a:solidFill>
              <a:latin typeface="Times New Roman" panose="02020603050405020304" pitchFamily="18" charset="0"/>
              <a:ea typeface="Calibri" panose="020F0502020204030204" pitchFamily="34" charset="0"/>
            </a:endParaRPr>
          </a:p>
          <a:p>
            <a:pPr algn="just">
              <a:lnSpc>
                <a:spcPct val="107000"/>
              </a:lnSpc>
              <a:spcAft>
                <a:spcPts val="0"/>
              </a:spcAft>
              <a:buFont typeface="Wingdings" panose="05000000000000000000" pitchFamily="2" charset="2"/>
              <a:buChar char="§"/>
            </a:pPr>
            <a:endParaRPr lang="el-GR" sz="1800" dirty="0" smtClean="0">
              <a:solidFill>
                <a:srgbClr val="0D0D0D"/>
              </a:solidFill>
              <a:latin typeface="Times New Roman" panose="02020603050405020304" pitchFamily="18" charset="0"/>
              <a:ea typeface="Calibri" panose="020F0502020204030204" pitchFamily="34" charset="0"/>
            </a:endParaRPr>
          </a:p>
          <a:p>
            <a:pPr marL="400050" indent="-400050" algn="just">
              <a:lnSpc>
                <a:spcPct val="107000"/>
              </a:lnSpc>
              <a:spcAft>
                <a:spcPts val="0"/>
              </a:spcAft>
              <a:buFont typeface="+mj-lt"/>
              <a:buAutoNum type="romanLcPeriod" startAt="3"/>
            </a:pPr>
            <a:r>
              <a:rPr lang="el-GR" sz="1800" b="1" dirty="0" smtClean="0">
                <a:solidFill>
                  <a:srgbClr val="0D0D0D"/>
                </a:solidFill>
                <a:latin typeface="Times New Roman" panose="02020603050405020304" pitchFamily="18" charset="0"/>
                <a:ea typeface="Calibri" panose="020F0502020204030204" pitchFamily="34" charset="0"/>
              </a:rPr>
              <a:t>Τελική Αξιολόγηση: </a:t>
            </a:r>
            <a:r>
              <a:rPr lang="el-GR" sz="1800" dirty="0" err="1" smtClean="0">
                <a:solidFill>
                  <a:srgbClr val="0D0D0D"/>
                </a:solidFill>
                <a:latin typeface="Times New Roman" panose="02020603050405020304" pitchFamily="18" charset="0"/>
                <a:ea typeface="Calibri" panose="020F0502020204030204" pitchFamily="34" charset="0"/>
              </a:rPr>
              <a:t>Περιελάμβανε</a:t>
            </a:r>
            <a:r>
              <a:rPr lang="el-GR" sz="1800" dirty="0" smtClean="0">
                <a:solidFill>
                  <a:srgbClr val="0D0D0D"/>
                </a:solidFill>
                <a:latin typeface="Times New Roman" panose="02020603050405020304" pitchFamily="18" charset="0"/>
                <a:ea typeface="Calibri" panose="020F0502020204030204" pitchFamily="34" charset="0"/>
              </a:rPr>
              <a:t> </a:t>
            </a:r>
            <a:r>
              <a:rPr lang="el-GR" sz="1800" dirty="0">
                <a:solidFill>
                  <a:srgbClr val="0D0D0D"/>
                </a:solidFill>
                <a:latin typeface="Times New Roman" panose="02020603050405020304" pitchFamily="18" charset="0"/>
                <a:ea typeface="Calibri" panose="020F0502020204030204" pitchFamily="34" charset="0"/>
              </a:rPr>
              <a:t>την δια ζώσης συνολική αξιολόγηση των </a:t>
            </a:r>
            <a:r>
              <a:rPr lang="el-GR" sz="1800" dirty="0" err="1">
                <a:solidFill>
                  <a:srgbClr val="0D0D0D"/>
                </a:solidFill>
                <a:latin typeface="Times New Roman" panose="02020603050405020304" pitchFamily="18" charset="0"/>
                <a:ea typeface="Calibri" panose="020F0502020204030204" pitchFamily="34" charset="0"/>
              </a:rPr>
              <a:t>επιμορφούμενων</a:t>
            </a:r>
            <a:r>
              <a:rPr lang="el-GR" sz="1800" dirty="0">
                <a:solidFill>
                  <a:srgbClr val="0D0D0D"/>
                </a:solidFill>
                <a:latin typeface="Times New Roman" panose="02020603050405020304" pitchFamily="18" charset="0"/>
                <a:ea typeface="Calibri" panose="020F0502020204030204" pitchFamily="34" charset="0"/>
              </a:rPr>
              <a:t> από τους/τις </a:t>
            </a:r>
            <a:r>
              <a:rPr lang="el-GR" sz="1800" dirty="0" err="1">
                <a:solidFill>
                  <a:srgbClr val="0D0D0D"/>
                </a:solidFill>
                <a:latin typeface="Times New Roman" panose="02020603050405020304" pitchFamily="18" charset="0"/>
                <a:ea typeface="Calibri" panose="020F0502020204030204" pitchFamily="34" charset="0"/>
              </a:rPr>
              <a:t>επιμορφωτές</a:t>
            </a:r>
            <a:r>
              <a:rPr lang="el-GR" sz="1800" dirty="0">
                <a:solidFill>
                  <a:srgbClr val="0D0D0D"/>
                </a:solidFill>
                <a:latin typeface="Times New Roman" panose="02020603050405020304" pitchFamily="18" charset="0"/>
                <a:ea typeface="Calibri" panose="020F0502020204030204" pitchFamily="34" charset="0"/>
              </a:rPr>
              <a:t>/τριες, καθώς και αξιολόγηση του Επιμορφωτικού Προγράμματος από τους/τις </a:t>
            </a:r>
            <a:r>
              <a:rPr lang="el-GR" sz="1800" dirty="0" err="1">
                <a:solidFill>
                  <a:srgbClr val="0D0D0D"/>
                </a:solidFill>
                <a:latin typeface="Times New Roman" panose="02020603050405020304" pitchFamily="18" charset="0"/>
                <a:ea typeface="Calibri" panose="020F0502020204030204" pitchFamily="34" charset="0"/>
              </a:rPr>
              <a:t>επιμορφούμενους</a:t>
            </a:r>
            <a:r>
              <a:rPr lang="el-GR" sz="1800" dirty="0">
                <a:solidFill>
                  <a:srgbClr val="0D0D0D"/>
                </a:solidFill>
                <a:latin typeface="Times New Roman" panose="02020603050405020304" pitchFamily="18" charset="0"/>
                <a:ea typeface="Calibri" panose="020F0502020204030204" pitchFamily="34" charset="0"/>
              </a:rPr>
              <a:t>/ες (βλ. αναλυτικά ΚΕΠΕΤ &amp; ΚΕΑΔΙΚ, 2017η, 2017θ).  </a:t>
            </a:r>
            <a:endParaRPr lang="el-GR" sz="1800" dirty="0" smtClean="0">
              <a:solidFill>
                <a:srgbClr val="0D0D0D"/>
              </a:solidFill>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1800" dirty="0">
              <a:latin typeface="Times New Roman" panose="02020603050405020304" pitchFamily="18" charset="0"/>
              <a:ea typeface="Calibri" panose="020F0502020204030204" pitchFamily="34" charset="0"/>
            </a:endParaRPr>
          </a:p>
          <a:p>
            <a:pPr algn="just">
              <a:lnSpc>
                <a:spcPct val="107000"/>
              </a:lnSpc>
              <a:spcAft>
                <a:spcPts val="0"/>
              </a:spcAft>
            </a:pPr>
            <a:r>
              <a:rPr lang="el-GR" sz="1800" dirty="0" smtClean="0">
                <a:solidFill>
                  <a:srgbClr val="0D0D0D"/>
                </a:solidFill>
                <a:latin typeface="Times New Roman" panose="02020603050405020304" pitchFamily="18" charset="0"/>
                <a:ea typeface="Calibri" panose="020F0502020204030204" pitchFamily="34" charset="0"/>
              </a:rPr>
              <a:t>Καθ’ όλη </a:t>
            </a:r>
            <a:r>
              <a:rPr lang="el-GR" sz="1800" dirty="0">
                <a:solidFill>
                  <a:srgbClr val="0D0D0D"/>
                </a:solidFill>
                <a:latin typeface="Times New Roman" panose="02020603050405020304" pitchFamily="18" charset="0"/>
                <a:ea typeface="Calibri" panose="020F0502020204030204" pitchFamily="34" charset="0"/>
              </a:rPr>
              <a:t>τη διάρκεια του Επιμορφωτικού Προγράμματος, </a:t>
            </a:r>
            <a:r>
              <a:rPr lang="el-GR" sz="1800" b="1" dirty="0">
                <a:solidFill>
                  <a:srgbClr val="0D0D0D"/>
                </a:solidFill>
                <a:latin typeface="Times New Roman" panose="02020603050405020304" pitchFamily="18" charset="0"/>
                <a:ea typeface="Calibri" panose="020F0502020204030204" pitchFamily="34" charset="0"/>
              </a:rPr>
              <a:t>η </a:t>
            </a:r>
            <a:r>
              <a:rPr lang="el-GR" sz="1800" b="1" dirty="0" err="1">
                <a:solidFill>
                  <a:srgbClr val="0D0D0D"/>
                </a:solidFill>
                <a:latin typeface="Times New Roman" panose="02020603050405020304" pitchFamily="18" charset="0"/>
                <a:ea typeface="Calibri" panose="020F0502020204030204" pitchFamily="34" charset="0"/>
              </a:rPr>
              <a:t>αυτο</a:t>
            </a:r>
            <a:r>
              <a:rPr lang="el-GR" sz="1800" b="1" dirty="0">
                <a:solidFill>
                  <a:srgbClr val="0D0D0D"/>
                </a:solidFill>
                <a:latin typeface="Times New Roman" panose="02020603050405020304" pitchFamily="18" charset="0"/>
                <a:ea typeface="Calibri" panose="020F0502020204030204" pitchFamily="34" charset="0"/>
              </a:rPr>
              <a:t>-αξιολόγηση συνιστούσε απαραίτητη προϋπόθεση τόσο για τον/την εκάστοτε </a:t>
            </a:r>
            <a:r>
              <a:rPr lang="el-GR" sz="1800" b="1" dirty="0" err="1">
                <a:solidFill>
                  <a:srgbClr val="0D0D0D"/>
                </a:solidFill>
                <a:latin typeface="Times New Roman" panose="02020603050405020304" pitchFamily="18" charset="0"/>
                <a:ea typeface="Calibri" panose="020F0502020204030204" pitchFamily="34" charset="0"/>
              </a:rPr>
              <a:t>επιμορφωτή</a:t>
            </a:r>
            <a:r>
              <a:rPr lang="el-GR" sz="1800" b="1" dirty="0">
                <a:solidFill>
                  <a:srgbClr val="0D0D0D"/>
                </a:solidFill>
                <a:latin typeface="Times New Roman" panose="02020603050405020304" pitchFamily="18" charset="0"/>
                <a:ea typeface="Calibri" panose="020F0502020204030204" pitchFamily="34" charset="0"/>
              </a:rPr>
              <a:t>/</a:t>
            </a:r>
            <a:r>
              <a:rPr lang="el-GR" sz="1800" b="1" dirty="0" err="1">
                <a:solidFill>
                  <a:srgbClr val="0D0D0D"/>
                </a:solidFill>
                <a:latin typeface="Times New Roman" panose="02020603050405020304" pitchFamily="18" charset="0"/>
                <a:ea typeface="Calibri" panose="020F0502020204030204" pitchFamily="34" charset="0"/>
              </a:rPr>
              <a:t>τρια</a:t>
            </a:r>
            <a:r>
              <a:rPr lang="el-GR" sz="1800" b="1" dirty="0">
                <a:solidFill>
                  <a:srgbClr val="0D0D0D"/>
                </a:solidFill>
                <a:latin typeface="Times New Roman" panose="02020603050405020304" pitchFamily="18" charset="0"/>
                <a:ea typeface="Calibri" panose="020F0502020204030204" pitchFamily="34" charset="0"/>
              </a:rPr>
              <a:t> όσο και για τους/τις </a:t>
            </a:r>
            <a:r>
              <a:rPr lang="el-GR" sz="1800" b="1" dirty="0" err="1">
                <a:solidFill>
                  <a:srgbClr val="0D0D0D"/>
                </a:solidFill>
                <a:latin typeface="Times New Roman" panose="02020603050405020304" pitchFamily="18" charset="0"/>
                <a:ea typeface="Calibri" panose="020F0502020204030204" pitchFamily="34" charset="0"/>
              </a:rPr>
              <a:t>επιμορφούμενους</a:t>
            </a:r>
            <a:r>
              <a:rPr lang="el-GR" sz="1800" b="1" dirty="0">
                <a:solidFill>
                  <a:srgbClr val="0D0D0D"/>
                </a:solidFill>
                <a:latin typeface="Times New Roman" panose="02020603050405020304" pitchFamily="18" charset="0"/>
                <a:ea typeface="Calibri" panose="020F0502020204030204" pitchFamily="34" charset="0"/>
              </a:rPr>
              <a:t>/ες</a:t>
            </a:r>
            <a:r>
              <a:rPr lang="el-GR" sz="1800" dirty="0">
                <a:solidFill>
                  <a:srgbClr val="0D0D0D"/>
                </a:solidFill>
                <a:latin typeface="Times New Roman" panose="02020603050405020304" pitchFamily="18" charset="0"/>
                <a:ea typeface="Calibri" panose="020F0502020204030204" pitchFamily="34" charset="0"/>
              </a:rPr>
              <a:t> (ΚΕΠΕΤ &amp; ΚΕΑΔΙΚ, 2017ζ: 11</a:t>
            </a:r>
            <a:r>
              <a:rPr lang="el-GR" sz="1800" dirty="0" smtClean="0">
                <a:solidFill>
                  <a:srgbClr val="0D0D0D"/>
                </a:solidFill>
                <a:latin typeface="Times New Roman" panose="02020603050405020304" pitchFamily="18" charset="0"/>
                <a:ea typeface="Calibri" panose="020F0502020204030204" pitchFamily="34" charset="0"/>
              </a:rPr>
              <a:t>).</a:t>
            </a:r>
            <a:endParaRPr lang="el-GR" sz="1800" dirty="0">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20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39</a:t>
            </a:fld>
            <a:endParaRPr lang="el-GR"/>
          </a:p>
        </p:txBody>
      </p:sp>
    </p:spTree>
    <p:extLst>
      <p:ext uri="{BB962C8B-B14F-4D97-AF65-F5344CB8AC3E}">
        <p14:creationId xmlns:p14="http://schemas.microsoft.com/office/powerpoint/2010/main" xmlns="" val="402572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1566358" cy="6256421"/>
          </a:xfrm>
        </p:spPr>
        <p:txBody>
          <a:bodyPr>
            <a:noAutofit/>
          </a:bodyPr>
          <a:lstStyle/>
          <a:p>
            <a:pPr marL="0" indent="0">
              <a:buNone/>
            </a:pPr>
            <a:r>
              <a:rPr lang="el-GR" sz="2200" b="1" u="sng" dirty="0" smtClean="0">
                <a:latin typeface="Times New Roman" pitchFamily="18" charset="0"/>
                <a:cs typeface="Times New Roman" pitchFamily="18" charset="0"/>
              </a:rPr>
              <a:t>Εισαγωγικές Επισημάνσεις</a:t>
            </a:r>
            <a:r>
              <a:rPr lang="en-US" sz="2200" b="1" u="sng" dirty="0" smtClean="0">
                <a:latin typeface="Times New Roman" pitchFamily="18" charset="0"/>
                <a:cs typeface="Times New Roman" pitchFamily="18" charset="0"/>
              </a:rPr>
              <a:t> I</a:t>
            </a:r>
            <a:endParaRPr lang="el-GR" sz="2200" b="1" u="sng" dirty="0" smtClean="0">
              <a:latin typeface="Times New Roman" pitchFamily="18" charset="0"/>
              <a:cs typeface="Times New Roman" pitchFamily="18" charset="0"/>
            </a:endParaRPr>
          </a:p>
          <a:p>
            <a:pPr marL="0" indent="0">
              <a:buNone/>
            </a:pPr>
            <a:endParaRPr lang="el-GR" sz="2000" b="1" dirty="0">
              <a:latin typeface="Times New Roman" pitchFamily="18" charset="0"/>
              <a:cs typeface="Times New Roman" pitchFamily="18" charset="0"/>
            </a:endParaRPr>
          </a:p>
          <a:p>
            <a:pPr algn="just">
              <a:lnSpc>
                <a:spcPct val="107000"/>
              </a:lnSpc>
              <a:spcAft>
                <a:spcPts val="0"/>
              </a:spcAft>
            </a:pPr>
            <a:r>
              <a:rPr lang="en-US" sz="1800" dirty="0" smtClean="0">
                <a:latin typeface="Times New Roman" panose="02020603050405020304" pitchFamily="18" charset="0"/>
                <a:ea typeface="Calibri" panose="020F0502020204030204" pitchFamily="34" charset="0"/>
              </a:rPr>
              <a:t>H </a:t>
            </a:r>
            <a:r>
              <a:rPr lang="el-GR" sz="1800" dirty="0" smtClean="0">
                <a:latin typeface="Times New Roman" panose="02020603050405020304" pitchFamily="18" charset="0"/>
                <a:ea typeface="Calibri" panose="020F0502020204030204" pitchFamily="34" charset="0"/>
              </a:rPr>
              <a:t>«διακυβέρνηση», τόσο </a:t>
            </a:r>
            <a:r>
              <a:rPr lang="el-GR" sz="1800" dirty="0">
                <a:latin typeface="Times New Roman" panose="02020603050405020304" pitchFamily="18" charset="0"/>
                <a:ea typeface="Calibri" panose="020F0502020204030204" pitchFamily="34" charset="0"/>
              </a:rPr>
              <a:t>ως όρος όσο και ως έννοια χρησιμοποιείται, ως επί το πλείστον, από τον πολιτικό λόγο και την πολιτική συζήτηση, εστιάζοντας σε ζητήματα που αφορούν στην κεντρική και στην αποκεντρωμένη κρατική δημόσια διοίκηση ένεκα ελλείψεως και, συγχρόνως, αναζητήσεως, ενός κατάλληλου πολιτικού συντονισμού (βλ. αναλυτικά </a:t>
            </a:r>
            <a:r>
              <a:rPr lang="el-GR" sz="1800" dirty="0" err="1">
                <a:latin typeface="Times New Roman" panose="02020603050405020304" pitchFamily="18" charset="0"/>
                <a:ea typeface="Calibri" panose="020F0502020204030204" pitchFamily="34" charset="0"/>
              </a:rPr>
              <a:t>Böcher</a:t>
            </a:r>
            <a:r>
              <a:rPr lang="el-GR" sz="1800" dirty="0">
                <a:latin typeface="Times New Roman" panose="02020603050405020304" pitchFamily="18" charset="0"/>
                <a:ea typeface="Calibri" panose="020F0502020204030204" pitchFamily="34" charset="0"/>
              </a:rPr>
              <a:t> 2008: 372-388). </a:t>
            </a:r>
            <a:endParaRPr lang="en-US" sz="1800" dirty="0" smtClean="0">
              <a:latin typeface="Times New Roman" panose="02020603050405020304" pitchFamily="18" charset="0"/>
              <a:ea typeface="Calibri" panose="020F0502020204030204" pitchFamily="34" charset="0"/>
            </a:endParaRPr>
          </a:p>
          <a:p>
            <a:pPr algn="just">
              <a:lnSpc>
                <a:spcPct val="107000"/>
              </a:lnSpc>
              <a:spcAft>
                <a:spcPts val="0"/>
              </a:spcAft>
            </a:pPr>
            <a:r>
              <a:rPr lang="el-GR" sz="1800" dirty="0" smtClean="0">
                <a:latin typeface="Times New Roman" panose="02020603050405020304" pitchFamily="18" charset="0"/>
                <a:ea typeface="Calibri" panose="020F0502020204030204" pitchFamily="34" charset="0"/>
              </a:rPr>
              <a:t>Ως </a:t>
            </a:r>
            <a:r>
              <a:rPr lang="el-GR" sz="1800" dirty="0">
                <a:latin typeface="Times New Roman" panose="02020603050405020304" pitchFamily="18" charset="0"/>
                <a:ea typeface="Calibri" panose="020F0502020204030204" pitchFamily="34" charset="0"/>
              </a:rPr>
              <a:t>έννοια, η διακυβέρνηση δεν έχει έναν γενικά αποδεκτό ορισμό. Αντιθέτως χαρακτηρίζεται από ποικιλομορφία και μερικές φορές ασάφεια (</a:t>
            </a:r>
            <a:r>
              <a:rPr lang="el-GR" sz="1800" dirty="0" err="1">
                <a:latin typeface="Times New Roman" panose="02020603050405020304" pitchFamily="18" charset="0"/>
                <a:ea typeface="Calibri" panose="020F0502020204030204" pitchFamily="34" charset="0"/>
              </a:rPr>
              <a:t>Rhodes</a:t>
            </a:r>
            <a:r>
              <a:rPr lang="el-GR" sz="1800" dirty="0">
                <a:latin typeface="Times New Roman" panose="02020603050405020304" pitchFamily="18" charset="0"/>
                <a:ea typeface="Calibri" panose="020F0502020204030204" pitchFamily="34" charset="0"/>
              </a:rPr>
              <a:t>, 1996, </a:t>
            </a:r>
            <a:r>
              <a:rPr lang="el-GR" sz="1800" dirty="0" err="1">
                <a:latin typeface="Times New Roman" panose="02020603050405020304" pitchFamily="18" charset="0"/>
                <a:ea typeface="Calibri" panose="020F0502020204030204" pitchFamily="34" charset="0"/>
              </a:rPr>
              <a:t>Stoker</a:t>
            </a:r>
            <a:r>
              <a:rPr lang="el-GR" sz="1800" dirty="0">
                <a:latin typeface="Times New Roman" panose="02020603050405020304" pitchFamily="18" charset="0"/>
                <a:ea typeface="Calibri" panose="020F0502020204030204" pitchFamily="34" charset="0"/>
              </a:rPr>
              <a:t>, 1997). </a:t>
            </a:r>
            <a:endParaRPr lang="en-US" sz="1800" dirty="0" smtClean="0">
              <a:latin typeface="Times New Roman" panose="02020603050405020304" pitchFamily="18" charset="0"/>
              <a:ea typeface="Calibri" panose="020F0502020204030204" pitchFamily="34" charset="0"/>
            </a:endParaRPr>
          </a:p>
          <a:p>
            <a:pPr algn="just">
              <a:lnSpc>
                <a:spcPct val="107000"/>
              </a:lnSpc>
              <a:spcAft>
                <a:spcPts val="0"/>
              </a:spcAft>
            </a:pPr>
            <a:r>
              <a:rPr lang="en-US" sz="1800" dirty="0">
                <a:solidFill>
                  <a:srgbClr val="000000"/>
                </a:solidFill>
                <a:latin typeface="Times New Roman" panose="02020603050405020304" pitchFamily="18" charset="0"/>
              </a:rPr>
              <a:t>H</a:t>
            </a:r>
            <a:r>
              <a:rPr lang="el-GR" sz="1800" dirty="0" smtClean="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Π</a:t>
            </a:r>
            <a:r>
              <a:rPr lang="el-GR" sz="1800" dirty="0" smtClean="0">
                <a:solidFill>
                  <a:srgbClr val="000000"/>
                </a:solidFill>
                <a:latin typeface="Times New Roman" panose="02020603050405020304" pitchFamily="18" charset="0"/>
              </a:rPr>
              <a:t>ολιτική Επιστήμη</a:t>
            </a:r>
            <a:r>
              <a:rPr lang="el-GR" sz="1800" dirty="0">
                <a:solidFill>
                  <a:srgbClr val="000000"/>
                </a:solidFill>
                <a:latin typeface="Times New Roman" panose="02020603050405020304" pitchFamily="18" charset="0"/>
              </a:rPr>
              <a:t>, προσπάθησε να «</a:t>
            </a:r>
            <a:r>
              <a:rPr lang="el-GR" sz="1800" dirty="0" smtClean="0">
                <a:solidFill>
                  <a:srgbClr val="000000"/>
                </a:solidFill>
                <a:latin typeface="Times New Roman" panose="02020603050405020304" pitchFamily="18" charset="0"/>
              </a:rPr>
              <a:t>οριοθετήσει» την έννοια της «διακυβέρνησης» χρησιμοποιώντας </a:t>
            </a:r>
            <a:r>
              <a:rPr lang="el-GR" sz="1800" dirty="0">
                <a:solidFill>
                  <a:srgbClr val="000000"/>
                </a:solidFill>
                <a:latin typeface="Times New Roman" panose="02020603050405020304" pitchFamily="18" charset="0"/>
              </a:rPr>
              <a:t>την, αφενός για να τονίσει την θεσμική ή και άτυπη επίδραση των διαφόρων κοινωνικών και οικονομικών παραγόντων κατά τη διαδικασία άσκησης πολιτικής (</a:t>
            </a:r>
            <a:r>
              <a:rPr lang="el-GR" sz="1800" dirty="0" err="1">
                <a:solidFill>
                  <a:srgbClr val="000000"/>
                </a:solidFill>
                <a:latin typeface="Times New Roman" panose="02020603050405020304" pitchFamily="18" charset="0"/>
              </a:rPr>
              <a:t>Peters</a:t>
            </a:r>
            <a:r>
              <a:rPr lang="el-GR" sz="1800" dirty="0">
                <a:solidFill>
                  <a:srgbClr val="000000"/>
                </a:solidFill>
                <a:latin typeface="Times New Roman" panose="02020603050405020304" pitchFamily="18" charset="0"/>
              </a:rPr>
              <a:t> &amp; </a:t>
            </a:r>
            <a:r>
              <a:rPr lang="el-GR" sz="1800" dirty="0" err="1">
                <a:solidFill>
                  <a:srgbClr val="000000"/>
                </a:solidFill>
                <a:latin typeface="Times New Roman" panose="02020603050405020304" pitchFamily="18" charset="0"/>
              </a:rPr>
              <a:t>Pierre</a:t>
            </a:r>
            <a:r>
              <a:rPr lang="el-GR" sz="1800" dirty="0">
                <a:solidFill>
                  <a:srgbClr val="000000"/>
                </a:solidFill>
                <a:latin typeface="Times New Roman" panose="02020603050405020304" pitchFamily="18" charset="0"/>
              </a:rPr>
              <a:t>, 1998</a:t>
            </a:r>
            <a:r>
              <a:rPr lang="el-GR" sz="1800" dirty="0" smtClean="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και αφετέρου για την κατάδειξη της αλλαγής του τρόπου λήψεως των πολιτικών αποφάσεων. </a:t>
            </a:r>
            <a:endParaRPr lang="el-GR" sz="1800" dirty="0" smtClean="0">
              <a:solidFill>
                <a:srgbClr val="000000"/>
              </a:solidFill>
              <a:latin typeface="Times New Roman" panose="02020603050405020304" pitchFamily="18" charset="0"/>
            </a:endParaRPr>
          </a:p>
          <a:p>
            <a:pPr algn="just">
              <a:lnSpc>
                <a:spcPct val="107000"/>
              </a:lnSpc>
              <a:spcAft>
                <a:spcPts val="0"/>
              </a:spcAft>
            </a:pPr>
            <a:r>
              <a:rPr lang="el-GR" sz="1800" dirty="0" smtClean="0">
                <a:solidFill>
                  <a:srgbClr val="000000"/>
                </a:solidFill>
                <a:latin typeface="Times New Roman" panose="02020603050405020304" pitchFamily="18" charset="0"/>
              </a:rPr>
              <a:t>Με άλλα λόγια, οι </a:t>
            </a:r>
            <a:r>
              <a:rPr lang="el-GR" sz="1800" dirty="0">
                <a:solidFill>
                  <a:srgbClr val="000000"/>
                </a:solidFill>
                <a:latin typeface="Times New Roman" panose="02020603050405020304" pitchFamily="18" charset="0"/>
              </a:rPr>
              <a:t>πολιτικές αποφάσεις είναι απόρροια της διαλεκτικής διαπραγμάτευσης μεταξύ κρατικών </a:t>
            </a:r>
            <a:r>
              <a:rPr lang="el-GR" sz="1800" dirty="0" smtClean="0">
                <a:solidFill>
                  <a:srgbClr val="000000"/>
                </a:solidFill>
                <a:latin typeface="Times New Roman" panose="02020603050405020304" pitchFamily="18" charset="0"/>
              </a:rPr>
              <a:t>(κυβέρνηση</a:t>
            </a:r>
            <a:r>
              <a:rPr lang="el-GR" sz="1800" dirty="0">
                <a:solidFill>
                  <a:srgbClr val="000000"/>
                </a:solidFill>
                <a:latin typeface="Times New Roman" panose="02020603050405020304" pitchFamily="18" charset="0"/>
              </a:rPr>
              <a:t>) και ιδιωτικών φορέων, και </a:t>
            </a:r>
            <a:r>
              <a:rPr lang="el-GR" sz="1800" dirty="0" smtClean="0">
                <a:solidFill>
                  <a:srgbClr val="000000"/>
                </a:solidFill>
                <a:latin typeface="Times New Roman" panose="02020603050405020304" pitchFamily="18" charset="0"/>
              </a:rPr>
              <a:t>αναδεικνύονται </a:t>
            </a:r>
            <a:r>
              <a:rPr lang="el-GR" sz="1800" dirty="0">
                <a:solidFill>
                  <a:srgbClr val="000000"/>
                </a:solidFill>
                <a:latin typeface="Times New Roman" panose="02020603050405020304" pitchFamily="18" charset="0"/>
              </a:rPr>
              <a:t>νέοι τρόποι διακυβέρνησης (</a:t>
            </a:r>
            <a:r>
              <a:rPr lang="el-GR" sz="1800" dirty="0" err="1">
                <a:solidFill>
                  <a:srgbClr val="000000"/>
                </a:solidFill>
                <a:latin typeface="Times New Roman" panose="02020603050405020304" pitchFamily="18" charset="0"/>
              </a:rPr>
              <a:t>Eberlein</a:t>
            </a:r>
            <a:r>
              <a:rPr lang="el-GR" sz="1800" dirty="0">
                <a:solidFill>
                  <a:srgbClr val="000000"/>
                </a:solidFill>
                <a:latin typeface="Times New Roman" panose="02020603050405020304" pitchFamily="18" charset="0"/>
              </a:rPr>
              <a:t> &amp; </a:t>
            </a:r>
            <a:r>
              <a:rPr lang="el-GR" sz="1800" dirty="0" err="1">
                <a:solidFill>
                  <a:srgbClr val="000000"/>
                </a:solidFill>
                <a:latin typeface="Times New Roman" panose="02020603050405020304" pitchFamily="18" charset="0"/>
              </a:rPr>
              <a:t>Kerwer</a:t>
            </a:r>
            <a:r>
              <a:rPr lang="el-GR" sz="1800" dirty="0">
                <a:solidFill>
                  <a:srgbClr val="000000"/>
                </a:solidFill>
                <a:latin typeface="Times New Roman" panose="02020603050405020304" pitchFamily="18" charset="0"/>
              </a:rPr>
              <a:t>, 2002), </a:t>
            </a:r>
            <a:r>
              <a:rPr lang="el-GR" sz="1800" dirty="0" smtClean="0">
                <a:solidFill>
                  <a:srgbClr val="000000"/>
                </a:solidFill>
                <a:latin typeface="Times New Roman" panose="02020603050405020304" pitchFamily="18" charset="0"/>
              </a:rPr>
              <a:t>που εδράζονται </a:t>
            </a:r>
            <a:r>
              <a:rPr lang="el-GR" sz="1800" dirty="0">
                <a:solidFill>
                  <a:srgbClr val="000000"/>
                </a:solidFill>
                <a:latin typeface="Times New Roman" panose="02020603050405020304" pitchFamily="18" charset="0"/>
              </a:rPr>
              <a:t>σε τρεις βασικούς </a:t>
            </a:r>
            <a:r>
              <a:rPr lang="el-GR" sz="1800" dirty="0" smtClean="0">
                <a:solidFill>
                  <a:srgbClr val="000000"/>
                </a:solidFill>
                <a:latin typeface="Times New Roman" panose="02020603050405020304" pitchFamily="18" charset="0"/>
              </a:rPr>
              <a:t>πυλώνες: </a:t>
            </a:r>
          </a:p>
          <a:p>
            <a:pPr marL="400050" indent="-400050" algn="just">
              <a:lnSpc>
                <a:spcPct val="107000"/>
              </a:lnSpc>
              <a:spcAft>
                <a:spcPts val="0"/>
              </a:spcAft>
              <a:buFont typeface="+mj-lt"/>
              <a:buAutoNum type="romanLcPeriod"/>
            </a:pPr>
            <a:r>
              <a:rPr lang="el-GR" sz="1800" dirty="0" smtClean="0">
                <a:solidFill>
                  <a:srgbClr val="000000"/>
                </a:solidFill>
                <a:latin typeface="Times New Roman" panose="02020603050405020304" pitchFamily="18" charset="0"/>
              </a:rPr>
              <a:t>υπευθυνότητα, </a:t>
            </a:r>
          </a:p>
          <a:p>
            <a:pPr marL="400050" indent="-400050" algn="just">
              <a:lnSpc>
                <a:spcPct val="107000"/>
              </a:lnSpc>
              <a:spcAft>
                <a:spcPts val="0"/>
              </a:spcAft>
              <a:buFont typeface="+mj-lt"/>
              <a:buAutoNum type="romanLcPeriod"/>
            </a:pPr>
            <a:r>
              <a:rPr lang="el-GR" sz="1800" dirty="0" smtClean="0">
                <a:solidFill>
                  <a:srgbClr val="000000"/>
                </a:solidFill>
                <a:latin typeface="Times New Roman" panose="02020603050405020304" pitchFamily="18" charset="0"/>
              </a:rPr>
              <a:t>διαφάνεια </a:t>
            </a:r>
            <a:r>
              <a:rPr lang="el-GR" sz="1800" dirty="0">
                <a:solidFill>
                  <a:srgbClr val="000000"/>
                </a:solidFill>
                <a:latin typeface="Times New Roman" panose="02020603050405020304" pitchFamily="18" charset="0"/>
              </a:rPr>
              <a:t>και </a:t>
            </a:r>
            <a:endParaRPr lang="el-GR" sz="1800" dirty="0" smtClean="0">
              <a:solidFill>
                <a:srgbClr val="000000"/>
              </a:solidFill>
              <a:latin typeface="Times New Roman" panose="02020603050405020304" pitchFamily="18" charset="0"/>
            </a:endParaRPr>
          </a:p>
          <a:p>
            <a:pPr marL="400050" indent="-400050" algn="just">
              <a:lnSpc>
                <a:spcPct val="107000"/>
              </a:lnSpc>
              <a:spcAft>
                <a:spcPts val="0"/>
              </a:spcAft>
              <a:buFont typeface="+mj-lt"/>
              <a:buAutoNum type="romanLcPeriod"/>
            </a:pPr>
            <a:r>
              <a:rPr lang="el-GR" sz="1800" dirty="0" smtClean="0">
                <a:solidFill>
                  <a:srgbClr val="000000"/>
                </a:solidFill>
                <a:latin typeface="Times New Roman" panose="02020603050405020304" pitchFamily="18" charset="0"/>
              </a:rPr>
              <a:t>συμμετοχή </a:t>
            </a:r>
            <a:r>
              <a:rPr lang="el-GR" sz="1800" dirty="0">
                <a:solidFill>
                  <a:srgbClr val="000000"/>
                </a:solidFill>
                <a:latin typeface="Times New Roman" panose="02020603050405020304" pitchFamily="18" charset="0"/>
              </a:rPr>
              <a:t>(</a:t>
            </a:r>
            <a:r>
              <a:rPr lang="el-GR" sz="1800" dirty="0" err="1">
                <a:solidFill>
                  <a:srgbClr val="000000"/>
                </a:solidFill>
                <a:latin typeface="Times New Roman" panose="02020603050405020304" pitchFamily="18" charset="0"/>
              </a:rPr>
              <a:t>Punyaratabandhu</a:t>
            </a:r>
            <a:r>
              <a:rPr lang="el-GR" sz="1800" dirty="0">
                <a:solidFill>
                  <a:srgbClr val="000000"/>
                </a:solidFill>
                <a:latin typeface="Times New Roman" panose="02020603050405020304" pitchFamily="18" charset="0"/>
              </a:rPr>
              <a:t>, 2004). </a:t>
            </a:r>
            <a:endParaRPr lang="en-US" sz="1800" dirty="0" smtClean="0">
              <a:solidFill>
                <a:srgbClr val="000000"/>
              </a:solidFill>
              <a:latin typeface="Times New Roman" panose="02020603050405020304" pitchFamily="18" charset="0"/>
            </a:endParaRPr>
          </a:p>
          <a:p>
            <a:pPr marL="0" indent="0">
              <a:buNone/>
            </a:pPr>
            <a:endParaRPr lang="el-GR" sz="1800" dirty="0" smtClean="0">
              <a:latin typeface="Times New Roman" pitchFamily="18" charset="0"/>
              <a:cs typeface="Times New Roman" pitchFamily="18" charset="0"/>
            </a:endParaRPr>
          </a:p>
          <a:p>
            <a:pPr marL="457200" indent="-457200">
              <a:buNone/>
            </a:pPr>
            <a:endParaRPr lang="el-GR" sz="20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a:t>
            </a:fld>
            <a:endParaRPr lang="el-GR" dirty="0"/>
          </a:p>
        </p:txBody>
      </p:sp>
    </p:spTree>
    <p:extLst>
      <p:ext uri="{BB962C8B-B14F-4D97-AF65-F5344CB8AC3E}">
        <p14:creationId xmlns:p14="http://schemas.microsoft.com/office/powerpoint/2010/main" xmlns="" val="4100403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just" fontAlgn="base">
              <a:lnSpc>
                <a:spcPct val="107000"/>
              </a:lnSpc>
              <a:spcAft>
                <a:spcPts val="0"/>
              </a:spcAft>
              <a:buNone/>
            </a:pPr>
            <a:r>
              <a:rPr lang="en-US" sz="2000" b="1" dirty="0" smtClean="0">
                <a:solidFill>
                  <a:srgbClr val="000000"/>
                </a:solidFill>
                <a:latin typeface="Times New Roman" panose="02020603050405020304" pitchFamily="18" charset="0"/>
                <a:ea typeface="Times New Roman" panose="02020603050405020304" pitchFamily="18" charset="0"/>
              </a:rPr>
              <a:t>VI</a:t>
            </a:r>
            <a:r>
              <a:rPr lang="el-GR" sz="2000" b="1" dirty="0" smtClean="0">
                <a:solidFill>
                  <a:srgbClr val="000000"/>
                </a:solidFill>
                <a:latin typeface="Times New Roman" panose="02020603050405020304" pitchFamily="18" charset="0"/>
                <a:ea typeface="Times New Roman" panose="02020603050405020304" pitchFamily="18" charset="0"/>
              </a:rPr>
              <a:t>.</a:t>
            </a:r>
            <a:r>
              <a:rPr lang="en-US" sz="2000" b="1" dirty="0" smtClean="0">
                <a:solidFill>
                  <a:srgbClr val="000000"/>
                </a:solidFill>
                <a:latin typeface="Times New Roman" panose="02020603050405020304" pitchFamily="18" charset="0"/>
                <a:ea typeface="Times New Roman" panose="02020603050405020304" pitchFamily="18" charset="0"/>
              </a:rPr>
              <a:t> </a:t>
            </a:r>
            <a:r>
              <a:rPr lang="el-GR" sz="2000" b="1" dirty="0" smtClean="0">
                <a:solidFill>
                  <a:srgbClr val="000000"/>
                </a:solidFill>
                <a:latin typeface="Times New Roman" panose="02020603050405020304" pitchFamily="18" charset="0"/>
                <a:ea typeface="Times New Roman" panose="02020603050405020304" pitchFamily="18" charset="0"/>
              </a:rPr>
              <a:t>Καταληκτικά για το Πρόγραμμα Επιμόρφωσης Στελεχών  </a:t>
            </a:r>
          </a:p>
          <a:p>
            <a:pPr marL="0" indent="0" algn="just" fontAlgn="base">
              <a:lnSpc>
                <a:spcPct val="107000"/>
              </a:lnSpc>
              <a:spcAft>
                <a:spcPts val="0"/>
              </a:spcAft>
              <a:buNone/>
            </a:pPr>
            <a:endParaRPr lang="el-GR" sz="2000" b="1" dirty="0" smtClean="0">
              <a:solidFill>
                <a:srgbClr val="000000"/>
              </a:solidFill>
              <a:latin typeface="Times New Roman" panose="02020603050405020304" pitchFamily="18" charset="0"/>
              <a:ea typeface="Times New Roman" panose="02020603050405020304" pitchFamily="18" charset="0"/>
            </a:endParaRPr>
          </a:p>
          <a:p>
            <a:pPr algn="just" fontAlgn="base">
              <a:lnSpc>
                <a:spcPct val="114000"/>
              </a:lnSpc>
              <a:spcAft>
                <a:spcPts val="0"/>
              </a:spcAft>
              <a:buFont typeface="Wingdings" panose="05000000000000000000" pitchFamily="2" charset="2"/>
              <a:buChar char="§"/>
            </a:pPr>
            <a:r>
              <a:rPr lang="el-GR" sz="1800" dirty="0" smtClean="0">
                <a:solidFill>
                  <a:srgbClr val="000000"/>
                </a:solidFill>
                <a:latin typeface="Times New Roman" panose="02020603050405020304" pitchFamily="18" charset="0"/>
                <a:ea typeface="Times New Roman" panose="02020603050405020304" pitchFamily="18" charset="0"/>
              </a:rPr>
              <a:t>Εν κατακλείδι, η </a:t>
            </a:r>
            <a:r>
              <a:rPr lang="el-GR" sz="1800" dirty="0">
                <a:solidFill>
                  <a:srgbClr val="000000"/>
                </a:solidFill>
                <a:latin typeface="Times New Roman" panose="02020603050405020304" pitchFamily="18" charset="0"/>
                <a:ea typeface="Times New Roman" panose="02020603050405020304" pitchFamily="18" charset="0"/>
              </a:rPr>
              <a:t>περιφερειακή διακυβέρνηση και η βιώσιμή ανάπτυξη στην Τοπική Αυτοδιοίκηση στην Κρήτη αποτελεί συνισταμένη πολλών και διαφορετικών μεταξύ τους, αλλά συνάμα αλληλοσυνδεόμενων παραμέτρων. </a:t>
            </a:r>
            <a:endParaRPr lang="el-GR" sz="1800" dirty="0" smtClean="0">
              <a:solidFill>
                <a:srgbClr val="000000"/>
              </a:solidFill>
              <a:latin typeface="Times New Roman" panose="02020603050405020304" pitchFamily="18" charset="0"/>
              <a:ea typeface="Times New Roman" panose="02020603050405020304" pitchFamily="18" charset="0"/>
            </a:endParaRPr>
          </a:p>
          <a:p>
            <a:pPr algn="just" fontAlgn="base">
              <a:lnSpc>
                <a:spcPct val="114000"/>
              </a:lnSpc>
              <a:spcAft>
                <a:spcPts val="0"/>
              </a:spcAft>
              <a:buFont typeface="Wingdings" panose="05000000000000000000" pitchFamily="2" charset="2"/>
              <a:buChar char="§"/>
            </a:pPr>
            <a:r>
              <a:rPr lang="el-GR" sz="1800" dirty="0" smtClean="0">
                <a:solidFill>
                  <a:srgbClr val="000000"/>
                </a:solidFill>
                <a:latin typeface="Times New Roman" panose="02020603050405020304" pitchFamily="18" charset="0"/>
                <a:ea typeface="Times New Roman" panose="02020603050405020304" pitchFamily="18" charset="0"/>
              </a:rPr>
              <a:t>Η </a:t>
            </a:r>
            <a:r>
              <a:rPr lang="el-GR" sz="1800" dirty="0">
                <a:solidFill>
                  <a:srgbClr val="000000"/>
                </a:solidFill>
                <a:latin typeface="Times New Roman" panose="02020603050405020304" pitchFamily="18" charset="0"/>
                <a:ea typeface="Times New Roman" panose="02020603050405020304" pitchFamily="18" charset="0"/>
              </a:rPr>
              <a:t>στελέχωσή της από καταρτισμένο και εξειδικευμένο ανθρώπινο δυναμικό (αιρετά και υπηρεσιακά στελέχη), συνιστά αναγκαία προϋπόθεση και ορίζουσα για την αποτελεσματική επίτευξη της βιώσιμης ανάπτυξης στην Περιφέρεια Κρήτης</a:t>
            </a:r>
            <a:r>
              <a:rPr lang="el-GR" sz="1800" dirty="0" smtClean="0">
                <a:solidFill>
                  <a:srgbClr val="000000"/>
                </a:solidFill>
                <a:latin typeface="Times New Roman" panose="02020603050405020304" pitchFamily="18" charset="0"/>
                <a:ea typeface="Times New Roman" panose="02020603050405020304" pitchFamily="18" charset="0"/>
              </a:rPr>
              <a:t>.</a:t>
            </a:r>
            <a:endParaRPr lang="el-GR" sz="1800" dirty="0" smtClean="0">
              <a:latin typeface="Times New Roman" panose="02020603050405020304" pitchFamily="18" charset="0"/>
              <a:ea typeface="Times New Roman" panose="02020603050405020304" pitchFamily="18" charset="0"/>
            </a:endParaRPr>
          </a:p>
          <a:p>
            <a:pPr algn="just" fontAlgn="base">
              <a:lnSpc>
                <a:spcPct val="114000"/>
              </a:lnSpc>
              <a:spcAft>
                <a:spcPts val="0"/>
              </a:spcAft>
              <a:buFont typeface="Wingdings" panose="05000000000000000000" pitchFamily="2" charset="2"/>
              <a:buChar char="§"/>
            </a:pPr>
            <a:r>
              <a:rPr lang="el-GR" sz="1800" i="1" dirty="0" smtClean="0">
                <a:solidFill>
                  <a:srgbClr val="000000"/>
                </a:solidFill>
                <a:latin typeface="Times New Roman" panose="02020603050405020304" pitchFamily="18" charset="0"/>
                <a:ea typeface="Times New Roman" panose="02020603050405020304" pitchFamily="18" charset="0"/>
              </a:rPr>
              <a:t>«</a:t>
            </a:r>
            <a:r>
              <a:rPr lang="el-GR" sz="1800" i="1" dirty="0">
                <a:solidFill>
                  <a:srgbClr val="000000"/>
                </a:solidFill>
                <a:latin typeface="Times New Roman" panose="02020603050405020304" pitchFamily="18" charset="0"/>
                <a:ea typeface="Times New Roman" panose="02020603050405020304" pitchFamily="18" charset="0"/>
              </a:rPr>
              <a:t>Με δεδομένο το διττό ρόλο που επιτελεί η κατάρτιση και το </a:t>
            </a:r>
            <a:r>
              <a:rPr lang="en-US" sz="1800" i="1" dirty="0">
                <a:solidFill>
                  <a:srgbClr val="000000"/>
                </a:solidFill>
                <a:latin typeface="Times New Roman" panose="02020603050405020304" pitchFamily="18" charset="0"/>
                <a:ea typeface="Times New Roman" panose="02020603050405020304" pitchFamily="18" charset="0"/>
              </a:rPr>
              <a:t>reskilling </a:t>
            </a:r>
            <a:r>
              <a:rPr lang="el-GR" sz="1800" i="1" dirty="0">
                <a:solidFill>
                  <a:srgbClr val="000000"/>
                </a:solidFill>
                <a:latin typeface="Times New Roman" panose="02020603050405020304" pitchFamily="18" charset="0"/>
                <a:ea typeface="Times New Roman" panose="02020603050405020304" pitchFamily="18" charset="0"/>
              </a:rPr>
              <a:t>στην επαγγελματική και κοινωνική ανάπτυξη των ατόμων, καθώς και της σημαντικής θέσης που κατέχει στην ατζέντα της νέας Ευρωπαϊκής Στρατηγικής για τη Διά Βίου Μάθηση (βλ. αναλυτικά </a:t>
            </a:r>
            <a:r>
              <a:rPr lang="en-US" sz="1800" i="1" dirty="0">
                <a:solidFill>
                  <a:srgbClr val="000000"/>
                </a:solidFill>
                <a:latin typeface="Times New Roman" panose="02020603050405020304" pitchFamily="18" charset="0"/>
                <a:ea typeface="Times New Roman" panose="02020603050405020304" pitchFamily="18" charset="0"/>
              </a:rPr>
              <a:t>Papadakis</a:t>
            </a:r>
            <a:r>
              <a:rPr lang="el-GR" sz="1800" i="1" dirty="0">
                <a:solidFill>
                  <a:srgbClr val="000000"/>
                </a:solidFill>
                <a:latin typeface="Times New Roman" panose="02020603050405020304" pitchFamily="18" charset="0"/>
                <a:ea typeface="Times New Roman" panose="02020603050405020304" pitchFamily="18" charset="0"/>
              </a:rPr>
              <a:t> &amp; </a:t>
            </a:r>
            <a:r>
              <a:rPr lang="en-US" sz="1800" i="1" dirty="0">
                <a:solidFill>
                  <a:srgbClr val="000000"/>
                </a:solidFill>
                <a:latin typeface="Times New Roman" panose="02020603050405020304" pitchFamily="18" charset="0"/>
                <a:ea typeface="Times New Roman" panose="02020603050405020304" pitchFamily="18" charset="0"/>
              </a:rPr>
              <a:t>Drakaki</a:t>
            </a:r>
            <a:r>
              <a:rPr lang="el-GR" sz="1800" i="1" dirty="0">
                <a:solidFill>
                  <a:srgbClr val="000000"/>
                </a:solidFill>
                <a:latin typeface="Times New Roman" panose="02020603050405020304" pitchFamily="18" charset="0"/>
                <a:ea typeface="Times New Roman" panose="02020603050405020304" pitchFamily="18" charset="0"/>
              </a:rPr>
              <a:t>, 2016; Δρακάκη, 2016; Παπαδάκης &amp; Δρακάκη, 2016; Παπαδάκης &amp; Δρακάκη, 2014), είναι απαραίτητη η συμμετοχή των στελεχών της Τοπικής Αυτοδιοίκησης σε προγράμματα κατάρτισης-</a:t>
            </a:r>
            <a:r>
              <a:rPr lang="en-US" sz="1800" i="1" dirty="0">
                <a:solidFill>
                  <a:srgbClr val="000000"/>
                </a:solidFill>
                <a:latin typeface="Times New Roman" panose="02020603050405020304" pitchFamily="18" charset="0"/>
                <a:ea typeface="Times New Roman" panose="02020603050405020304" pitchFamily="18" charset="0"/>
              </a:rPr>
              <a:t>reskilling</a:t>
            </a:r>
            <a:r>
              <a:rPr lang="el-GR" sz="1800" i="1" dirty="0">
                <a:solidFill>
                  <a:srgbClr val="000000"/>
                </a:solidFill>
                <a:latin typeface="Times New Roman" panose="02020603050405020304" pitchFamily="18" charset="0"/>
                <a:ea typeface="Times New Roman" panose="02020603050405020304" pitchFamily="18" charset="0"/>
              </a:rPr>
              <a:t> και Διά Βίου Μάθησης, προκειμένου να αποκτήσουν ή να αναπτύξουν περαιτέρω τόσο διοικητικές και οργανωτικές ικανότητες όσο και στοχευμένες δεξιότητες-ικανότητες που σχετίζονται με τα αντικείμενα ενασχόλησης τους στο πλαίσιο της εργασίας τους.»</a:t>
            </a:r>
            <a:r>
              <a:rPr lang="el-GR" sz="1800" dirty="0">
                <a:solidFill>
                  <a:srgbClr val="000000"/>
                </a:solidFill>
                <a:latin typeface="Times New Roman" panose="02020603050405020304" pitchFamily="18" charset="0"/>
                <a:ea typeface="Times New Roman" panose="02020603050405020304" pitchFamily="18" charset="0"/>
              </a:rPr>
              <a:t> (Δρακάκη κ.ά., 2017: 116</a:t>
            </a:r>
            <a:r>
              <a:rPr lang="el-GR" sz="1800" dirty="0" smtClean="0">
                <a:solidFill>
                  <a:srgbClr val="000000"/>
                </a:solidFill>
                <a:latin typeface="Times New Roman" panose="02020603050405020304" pitchFamily="18" charset="0"/>
                <a:ea typeface="Times New Roman" panose="02020603050405020304" pitchFamily="18" charset="0"/>
              </a:rPr>
              <a:t>).</a:t>
            </a:r>
            <a:endParaRPr lang="el-GR" sz="1800" dirty="0" smtClean="0">
              <a:latin typeface="Times New Roman" panose="02020603050405020304" pitchFamily="18" charset="0"/>
              <a:ea typeface="Times New Roman" panose="02020603050405020304" pitchFamily="18" charset="0"/>
            </a:endParaRPr>
          </a:p>
          <a:p>
            <a:pPr marL="0" indent="0" algn="just" fontAlgn="base">
              <a:lnSpc>
                <a:spcPct val="107000"/>
              </a:lnSpc>
              <a:spcAft>
                <a:spcPts val="0"/>
              </a:spcAft>
              <a:buNone/>
            </a:pPr>
            <a:endParaRPr lang="el-GR" sz="1200" dirty="0">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12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40</a:t>
            </a:fld>
            <a:endParaRPr lang="el-GR"/>
          </a:p>
        </p:txBody>
      </p:sp>
    </p:spTree>
    <p:extLst>
      <p:ext uri="{BB962C8B-B14F-4D97-AF65-F5344CB8AC3E}">
        <p14:creationId xmlns:p14="http://schemas.microsoft.com/office/powerpoint/2010/main" xmlns="" val="351453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just" fontAlgn="base">
              <a:lnSpc>
                <a:spcPct val="114000"/>
              </a:lnSpc>
              <a:spcAft>
                <a:spcPts val="0"/>
              </a:spcAft>
              <a:buNone/>
            </a:pPr>
            <a:r>
              <a:rPr lang="el-GR" sz="1800" dirty="0" smtClean="0">
                <a:solidFill>
                  <a:srgbClr val="000000"/>
                </a:solidFill>
                <a:latin typeface="Times New Roman" panose="02020603050405020304" pitchFamily="18" charset="0"/>
                <a:ea typeface="Times New Roman" panose="02020603050405020304" pitchFamily="18" charset="0"/>
              </a:rPr>
              <a:t>Σ</a:t>
            </a:r>
            <a:r>
              <a:rPr lang="el-GR" sz="1800" dirty="0">
                <a:solidFill>
                  <a:srgbClr val="000000"/>
                </a:solidFill>
                <a:latin typeface="Times New Roman" panose="02020603050405020304" pitchFamily="18" charset="0"/>
                <a:ea typeface="Times New Roman" panose="02020603050405020304" pitchFamily="18" charset="0"/>
              </a:rPr>
              <a:t>’ αυτό το πλαίσιο, κρίνεται αναγκαία η εστίαση σε πεδία που σχετίζονται </a:t>
            </a:r>
            <a:r>
              <a:rPr lang="el-GR" sz="1800" dirty="0" smtClean="0">
                <a:solidFill>
                  <a:srgbClr val="000000"/>
                </a:solidFill>
                <a:latin typeface="Times New Roman" panose="02020603050405020304" pitchFamily="18" charset="0"/>
                <a:ea typeface="Times New Roman" panose="02020603050405020304" pitchFamily="18" charset="0"/>
              </a:rPr>
              <a:t>με</a:t>
            </a:r>
            <a:r>
              <a:rPr lang="el-GR" sz="1800" dirty="0">
                <a:solidFill>
                  <a:srgbClr val="000000"/>
                </a:solidFill>
                <a:latin typeface="Times New Roman" panose="02020603050405020304" pitchFamily="18" charset="0"/>
                <a:ea typeface="Times New Roman" panose="02020603050405020304" pitchFamily="18" charset="0"/>
              </a:rPr>
              <a:t> (</a:t>
            </a:r>
            <a:r>
              <a:rPr lang="el-GR" sz="1800" dirty="0" smtClean="0">
                <a:solidFill>
                  <a:srgbClr val="000000"/>
                </a:solidFill>
                <a:latin typeface="Times New Roman" panose="02020603050405020304" pitchFamily="18" charset="0"/>
                <a:ea typeface="Times New Roman" panose="02020603050405020304" pitchFamily="18" charset="0"/>
              </a:rPr>
              <a:t>βλ</a:t>
            </a:r>
            <a:r>
              <a:rPr lang="el-GR" sz="1800" dirty="0">
                <a:solidFill>
                  <a:srgbClr val="000000"/>
                </a:solidFill>
                <a:latin typeface="Times New Roman" panose="02020603050405020304" pitchFamily="18" charset="0"/>
                <a:ea typeface="Times New Roman" panose="02020603050405020304" pitchFamily="18" charset="0"/>
              </a:rPr>
              <a:t>. </a:t>
            </a:r>
            <a:r>
              <a:rPr lang="el-GR" sz="1800" dirty="0" smtClean="0">
                <a:solidFill>
                  <a:srgbClr val="000000"/>
                </a:solidFill>
                <a:latin typeface="Times New Roman" panose="02020603050405020304" pitchFamily="18" charset="0"/>
                <a:ea typeface="Times New Roman" panose="02020603050405020304" pitchFamily="18" charset="0"/>
              </a:rPr>
              <a:t>αναλυτικά Φραγκούλης </a:t>
            </a:r>
            <a:r>
              <a:rPr lang="el-GR" sz="1800" dirty="0">
                <a:solidFill>
                  <a:srgbClr val="000000"/>
                </a:solidFill>
                <a:latin typeface="Times New Roman" panose="02020603050405020304" pitchFamily="18" charset="0"/>
                <a:ea typeface="Times New Roman" panose="02020603050405020304" pitchFamily="18" charset="0"/>
              </a:rPr>
              <a:t>κ.ά., 2012: </a:t>
            </a:r>
            <a:r>
              <a:rPr lang="el-GR" sz="1800" dirty="0" smtClean="0">
                <a:solidFill>
                  <a:srgbClr val="000000"/>
                </a:solidFill>
                <a:latin typeface="Times New Roman" panose="02020603050405020304" pitchFamily="18" charset="0"/>
                <a:ea typeface="Times New Roman" panose="02020603050405020304" pitchFamily="18" charset="0"/>
              </a:rPr>
              <a:t>99-100; Δρακάκη </a:t>
            </a:r>
            <a:r>
              <a:rPr lang="el-GR" sz="1800" dirty="0">
                <a:solidFill>
                  <a:srgbClr val="000000"/>
                </a:solidFill>
                <a:latin typeface="Times New Roman" panose="02020603050405020304" pitchFamily="18" charset="0"/>
                <a:ea typeface="Times New Roman" panose="02020603050405020304" pitchFamily="18" charset="0"/>
              </a:rPr>
              <a:t>κ.ά., 2017: 116</a:t>
            </a:r>
            <a:r>
              <a:rPr lang="el-GR" sz="1800" dirty="0" smtClean="0">
                <a:solidFill>
                  <a:srgbClr val="000000"/>
                </a:solidFill>
                <a:latin typeface="Times New Roman" panose="02020603050405020304" pitchFamily="18" charset="0"/>
                <a:ea typeface="Times New Roman" panose="02020603050405020304" pitchFamily="18" charset="0"/>
              </a:rPr>
              <a:t>):</a:t>
            </a:r>
            <a:endParaRPr lang="el-GR" sz="1800" dirty="0">
              <a:latin typeface="Times New Roman" panose="02020603050405020304" pitchFamily="18" charset="0"/>
              <a:ea typeface="Calibri" panose="020F0502020204030204" pitchFamily="34" charset="0"/>
            </a:endParaRPr>
          </a:p>
          <a:p>
            <a:pPr marL="285750" indent="-285750" algn="just" fontAlgn="base">
              <a:lnSpc>
                <a:spcPct val="114000"/>
              </a:lnSpc>
              <a:spcAft>
                <a:spcPts val="0"/>
              </a:spcAft>
              <a:buFont typeface="+mj-lt"/>
              <a:buAutoNum type="romanLcPeriod"/>
            </a:pPr>
            <a:r>
              <a:rPr lang="el-GR" sz="1800" dirty="0" smtClean="0">
                <a:solidFill>
                  <a:srgbClr val="000000"/>
                </a:solidFill>
                <a:latin typeface="Times New Roman" panose="02020603050405020304" pitchFamily="18" charset="0"/>
                <a:ea typeface="Times New Roman" panose="02020603050405020304" pitchFamily="18" charset="0"/>
              </a:rPr>
              <a:t>τη </a:t>
            </a:r>
            <a:r>
              <a:rPr lang="el-GR" sz="1800" dirty="0">
                <a:solidFill>
                  <a:srgbClr val="000000"/>
                </a:solidFill>
                <a:latin typeface="Times New Roman" panose="02020603050405020304" pitchFamily="18" charset="0"/>
                <a:ea typeface="Times New Roman" panose="02020603050405020304" pitchFamily="18" charset="0"/>
              </a:rPr>
              <a:t>δημιουργία βάσεων δεδομένων σε σχέση με τις υφιστάμενες </a:t>
            </a:r>
            <a:r>
              <a:rPr lang="el-GR" sz="1800" dirty="0">
                <a:solidFill>
                  <a:srgbClr val="000000"/>
                </a:solidFill>
                <a:latin typeface="Times New Roman" panose="02020603050405020304" pitchFamily="18" charset="0"/>
              </a:rPr>
              <a:t>δομές, τα προγράμματα κατάρτισης-επιμόρφωσης και το ανθρώπινο δυναμικό που δραστηριοποιείται στις συγκεκριμένες </a:t>
            </a:r>
            <a:r>
              <a:rPr lang="el-GR" sz="1800" dirty="0" smtClean="0">
                <a:solidFill>
                  <a:srgbClr val="000000"/>
                </a:solidFill>
                <a:latin typeface="Times New Roman" panose="02020603050405020304" pitchFamily="18" charset="0"/>
              </a:rPr>
              <a:t>δομές,</a:t>
            </a:r>
            <a:endParaRPr lang="el-GR" sz="1800" dirty="0" smtClean="0">
              <a:latin typeface="Times New Roman" panose="02020603050405020304" pitchFamily="18" charset="0"/>
            </a:endParaRPr>
          </a:p>
          <a:p>
            <a:pPr marL="285750" indent="-285750" algn="just" fontAlgn="base">
              <a:lnSpc>
                <a:spcPct val="114000"/>
              </a:lnSpc>
              <a:spcAft>
                <a:spcPts val="0"/>
              </a:spcAft>
              <a:buFont typeface="+mj-lt"/>
              <a:buAutoNum type="romanLcPeriod"/>
            </a:pPr>
            <a:r>
              <a:rPr lang="el-GR" sz="1800" dirty="0" smtClean="0">
                <a:solidFill>
                  <a:srgbClr val="000000"/>
                </a:solidFill>
                <a:latin typeface="Times New Roman" panose="02020603050405020304" pitchFamily="18" charset="0"/>
              </a:rPr>
              <a:t>την </a:t>
            </a:r>
            <a:r>
              <a:rPr lang="el-GR" sz="1800" dirty="0">
                <a:solidFill>
                  <a:srgbClr val="000000"/>
                </a:solidFill>
                <a:latin typeface="Times New Roman" panose="02020603050405020304" pitchFamily="18" charset="0"/>
              </a:rPr>
              <a:t>πραγματοποίηση διάγνωσης αναγκών σε δεξιότητες (</a:t>
            </a:r>
            <a:r>
              <a:rPr lang="en-US" sz="1800" dirty="0">
                <a:solidFill>
                  <a:srgbClr val="000000"/>
                </a:solidFill>
                <a:latin typeface="Times New Roman" panose="02020603050405020304" pitchFamily="18" charset="0"/>
              </a:rPr>
              <a:t>needs</a:t>
            </a:r>
            <a:r>
              <a:rPr lang="el-GR" sz="1800" dirty="0">
                <a:solidFill>
                  <a:srgbClr val="000000"/>
                </a:solidFill>
                <a:latin typeface="Times New Roman" panose="02020603050405020304" pitchFamily="18" charset="0"/>
              </a:rPr>
              <a:t>-</a:t>
            </a:r>
            <a:r>
              <a:rPr lang="en-US" sz="1800" dirty="0">
                <a:solidFill>
                  <a:srgbClr val="000000"/>
                </a:solidFill>
                <a:latin typeface="Times New Roman" panose="02020603050405020304" pitchFamily="18" charset="0"/>
              </a:rPr>
              <a:t>in</a:t>
            </a:r>
            <a:r>
              <a:rPr lang="el-GR" sz="1800" dirty="0">
                <a:solidFill>
                  <a:srgbClr val="000000"/>
                </a:solidFill>
                <a:latin typeface="Times New Roman" panose="02020603050405020304" pitchFamily="18" charset="0"/>
              </a:rPr>
              <a:t>-</a:t>
            </a:r>
            <a:r>
              <a:rPr lang="en-US" sz="1800" dirty="0">
                <a:solidFill>
                  <a:srgbClr val="000000"/>
                </a:solidFill>
                <a:latin typeface="Times New Roman" panose="02020603050405020304" pitchFamily="18" charset="0"/>
              </a:rPr>
              <a:t>skills assessment</a:t>
            </a:r>
            <a:r>
              <a:rPr lang="el-GR" sz="1800" dirty="0">
                <a:solidFill>
                  <a:srgbClr val="000000"/>
                </a:solidFill>
                <a:latin typeface="Times New Roman" panose="02020603050405020304" pitchFamily="18" charset="0"/>
              </a:rPr>
              <a:t>) των στελεχών της τοπικής αυτοδιοίκησης σε όλους τους τομείς και τα επίπεδα, </a:t>
            </a:r>
            <a:endParaRPr lang="el-GR" sz="1800" dirty="0" smtClean="0">
              <a:latin typeface="Times New Roman" panose="02020603050405020304" pitchFamily="18" charset="0"/>
            </a:endParaRPr>
          </a:p>
          <a:p>
            <a:pPr marL="285750" indent="-285750" algn="just" fontAlgn="base">
              <a:lnSpc>
                <a:spcPct val="114000"/>
              </a:lnSpc>
              <a:spcAft>
                <a:spcPts val="0"/>
              </a:spcAft>
              <a:buFont typeface="+mj-lt"/>
              <a:buAutoNum type="romanLcPeriod"/>
            </a:pPr>
            <a:r>
              <a:rPr lang="el-GR" sz="1800" dirty="0" smtClean="0">
                <a:solidFill>
                  <a:srgbClr val="000000"/>
                </a:solidFill>
                <a:latin typeface="Times New Roman" panose="02020603050405020304" pitchFamily="18" charset="0"/>
              </a:rPr>
              <a:t>την </a:t>
            </a:r>
            <a:r>
              <a:rPr lang="el-GR" sz="1800" dirty="0">
                <a:solidFill>
                  <a:srgbClr val="000000"/>
                </a:solidFill>
                <a:latin typeface="Times New Roman" panose="02020603050405020304" pitchFamily="18" charset="0"/>
              </a:rPr>
              <a:t>ενδυνάμωση του διαλόγου και του συντονισμού μεταξύ των φορέων (δημόσιων και ιδιωτικών) που εμπλέκονται στην παροχή κατάρτισης-επιμόρφωσης για τα στελέχη της Τοπικής Αυτοδιοίκησης (κινητοποίηση πόρων, παροχή κινήτρων κ.λπ.), </a:t>
            </a:r>
            <a:endParaRPr lang="el-GR" sz="1800" dirty="0" smtClean="0">
              <a:latin typeface="Times New Roman" panose="02020603050405020304" pitchFamily="18" charset="0"/>
            </a:endParaRPr>
          </a:p>
          <a:p>
            <a:pPr marL="285750" indent="-285750" algn="just" fontAlgn="base">
              <a:lnSpc>
                <a:spcPct val="114000"/>
              </a:lnSpc>
              <a:spcAft>
                <a:spcPts val="0"/>
              </a:spcAft>
              <a:buFont typeface="+mj-lt"/>
              <a:buAutoNum type="romanLcPeriod"/>
            </a:pPr>
            <a:r>
              <a:rPr lang="el-GR" sz="1800" dirty="0" smtClean="0">
                <a:solidFill>
                  <a:srgbClr val="000000"/>
                </a:solidFill>
                <a:latin typeface="Times New Roman" panose="02020603050405020304" pitchFamily="18" charset="0"/>
              </a:rPr>
              <a:t>την </a:t>
            </a:r>
            <a:r>
              <a:rPr lang="el-GR" sz="1800" dirty="0">
                <a:solidFill>
                  <a:srgbClr val="000000"/>
                </a:solidFill>
                <a:latin typeface="Times New Roman" panose="02020603050405020304" pitchFamily="18" charset="0"/>
              </a:rPr>
              <a:t>προώθηση και πραγματοποίηση συνεργασιών για τον σχεδιασμό και την υλοποίηση προγραμμάτων κατάρτισης-επιμόρφωσης μέσω της εφαρμογής καινοτόμων παιδαγωγικών μεθόδων και τεχνικών με βάση τις αρχές της εκπαίδευσης ενηλίκων, στη βάση των αναγκών του ανθρώπινου δυναμικού της Τοπικής Αυτοδιοίκησης, </a:t>
            </a:r>
            <a:endParaRPr lang="el-GR" sz="1800" dirty="0">
              <a:latin typeface="Times New Roman" panose="02020603050405020304" pitchFamily="18" charset="0"/>
            </a:endParaRPr>
          </a:p>
          <a:p>
            <a:pPr marL="285750" indent="-285750" algn="just" fontAlgn="base">
              <a:lnSpc>
                <a:spcPct val="114000"/>
              </a:lnSpc>
              <a:spcAft>
                <a:spcPts val="0"/>
              </a:spcAft>
              <a:buFont typeface="+mj-lt"/>
              <a:buAutoNum type="romanLcPeriod"/>
            </a:pPr>
            <a:r>
              <a:rPr lang="el-GR" sz="1800" dirty="0" smtClean="0">
                <a:solidFill>
                  <a:srgbClr val="000000"/>
                </a:solidFill>
                <a:latin typeface="Times New Roman" panose="02020603050405020304" pitchFamily="18" charset="0"/>
              </a:rPr>
              <a:t>τη </a:t>
            </a:r>
            <a:r>
              <a:rPr lang="el-GR" sz="1800" dirty="0">
                <a:solidFill>
                  <a:srgbClr val="000000"/>
                </a:solidFill>
                <a:latin typeface="Times New Roman" panose="02020603050405020304" pitchFamily="18" charset="0"/>
              </a:rPr>
              <a:t>δημιουργία και περαιτέρω προώθηση δικτύων (</a:t>
            </a:r>
            <a:r>
              <a:rPr lang="en-US" sz="1800" dirty="0">
                <a:solidFill>
                  <a:srgbClr val="000000"/>
                </a:solidFill>
                <a:latin typeface="Times New Roman" panose="02020603050405020304" pitchFamily="18" charset="0"/>
              </a:rPr>
              <a:t>networking</a:t>
            </a:r>
            <a:r>
              <a:rPr lang="el-GR" sz="1800" dirty="0">
                <a:solidFill>
                  <a:srgbClr val="000000"/>
                </a:solidFill>
                <a:latin typeface="Times New Roman" panose="02020603050405020304" pitchFamily="18" charset="0"/>
              </a:rPr>
              <a:t>) κατάρτισης-επιμόρφωσης</a:t>
            </a:r>
            <a:r>
              <a:rPr lang="el-GR" sz="1800" dirty="0">
                <a:latin typeface="Times New Roman" panose="02020603050405020304" pitchFamily="18" charset="0"/>
                <a:ea typeface="Times New Roman" panose="02020603050405020304" pitchFamily="18" charset="0"/>
              </a:rPr>
              <a:t> </a:t>
            </a:r>
            <a:r>
              <a:rPr lang="el-GR" sz="1800" dirty="0">
                <a:solidFill>
                  <a:srgbClr val="000000"/>
                </a:solidFill>
                <a:latin typeface="Times New Roman" panose="02020603050405020304" pitchFamily="18" charset="0"/>
              </a:rPr>
              <a:t>στελεχών της Τοπικής Αυτοδιοίκησης για διάχυση της γνώσης και ανταλλαγή «καλών πρακτικών» σε σχέση με το </a:t>
            </a:r>
            <a:r>
              <a:rPr lang="en-US" sz="1800" dirty="0">
                <a:solidFill>
                  <a:srgbClr val="000000"/>
                </a:solidFill>
                <a:latin typeface="Times New Roman" panose="02020603050405020304" pitchFamily="18" charset="0"/>
              </a:rPr>
              <a:t>reskilling</a:t>
            </a:r>
            <a:r>
              <a:rPr lang="el-GR" sz="1800" dirty="0">
                <a:solidFill>
                  <a:srgbClr val="000000"/>
                </a:solidFill>
                <a:latin typeface="Times New Roman" panose="02020603050405020304" pitchFamily="18" charset="0"/>
              </a:rPr>
              <a:t> και το </a:t>
            </a:r>
            <a:r>
              <a:rPr lang="en-US" sz="1800" dirty="0">
                <a:solidFill>
                  <a:srgbClr val="000000"/>
                </a:solidFill>
                <a:latin typeface="Times New Roman" panose="02020603050405020304" pitchFamily="18" charset="0"/>
              </a:rPr>
              <a:t>capacity building</a:t>
            </a:r>
            <a:r>
              <a:rPr lang="el-GR" sz="1800" dirty="0">
                <a:solidFill>
                  <a:srgbClr val="000000"/>
                </a:solidFill>
                <a:latin typeface="Times New Roman" panose="02020603050405020304" pitchFamily="18" charset="0"/>
              </a:rPr>
              <a:t>. </a:t>
            </a:r>
            <a:endParaRPr lang="el-GR" sz="1800" dirty="0">
              <a:latin typeface="Times New Roman" panose="02020603050405020304" pitchFamily="18" charset="0"/>
              <a:ea typeface="Calibri" panose="020F0502020204030204" pitchFamily="34" charset="0"/>
            </a:endParaRPr>
          </a:p>
          <a:p>
            <a:pPr marL="0" indent="0" algn="just" fontAlgn="base">
              <a:lnSpc>
                <a:spcPct val="107000"/>
              </a:lnSpc>
              <a:spcAft>
                <a:spcPts val="0"/>
              </a:spcAft>
              <a:buNone/>
            </a:pPr>
            <a:endParaRPr lang="el-GR" sz="1200" dirty="0">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12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41</a:t>
            </a:fld>
            <a:endParaRPr lang="el-GR"/>
          </a:p>
        </p:txBody>
      </p:sp>
    </p:spTree>
    <p:extLst>
      <p:ext uri="{BB962C8B-B14F-4D97-AF65-F5344CB8AC3E}">
        <p14:creationId xmlns:p14="http://schemas.microsoft.com/office/powerpoint/2010/main" xmlns="" val="147416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ctr" fontAlgn="base">
              <a:lnSpc>
                <a:spcPct val="107000"/>
              </a:lnSpc>
              <a:spcAft>
                <a:spcPts val="0"/>
              </a:spcAft>
              <a:buNone/>
            </a:pPr>
            <a:endParaRPr lang="el-GR" sz="2000" b="1" dirty="0" smtClean="0">
              <a:latin typeface="Times New Roman" panose="02020603050405020304" pitchFamily="18" charset="0"/>
              <a:ea typeface="Calibri" panose="020F0502020204030204" pitchFamily="34" charset="0"/>
            </a:endParaRPr>
          </a:p>
          <a:p>
            <a:pPr marL="0" indent="0" algn="ctr" fontAlgn="base">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ctr" fontAlgn="base">
              <a:lnSpc>
                <a:spcPct val="107000"/>
              </a:lnSpc>
              <a:spcAft>
                <a:spcPts val="0"/>
              </a:spcAft>
              <a:buNone/>
            </a:pPr>
            <a:endParaRPr lang="el-GR" sz="2000" b="1" dirty="0" smtClean="0">
              <a:latin typeface="Times New Roman" panose="02020603050405020304" pitchFamily="18" charset="0"/>
              <a:ea typeface="Calibri" panose="020F0502020204030204" pitchFamily="34" charset="0"/>
            </a:endParaRPr>
          </a:p>
          <a:p>
            <a:pPr marL="0" indent="0" algn="ctr" fontAlgn="base">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ctr" fontAlgn="base">
              <a:lnSpc>
                <a:spcPct val="107000"/>
              </a:lnSpc>
              <a:spcAft>
                <a:spcPts val="0"/>
              </a:spcAft>
              <a:buNone/>
            </a:pPr>
            <a:endParaRPr lang="el-GR" sz="2400" b="1" dirty="0" smtClean="0">
              <a:latin typeface="Times New Roman" panose="02020603050405020304" pitchFamily="18" charset="0"/>
              <a:ea typeface="Calibri" panose="020F0502020204030204" pitchFamily="34" charset="0"/>
            </a:endParaRPr>
          </a:p>
          <a:p>
            <a:pPr marL="0" indent="0" algn="ctr" fontAlgn="base">
              <a:lnSpc>
                <a:spcPct val="107000"/>
              </a:lnSpc>
              <a:spcAft>
                <a:spcPts val="0"/>
              </a:spcAft>
              <a:buNone/>
            </a:pPr>
            <a:r>
              <a:rPr lang="el-GR" sz="2400" b="1" dirty="0" smtClean="0">
                <a:latin typeface="Times New Roman" panose="02020603050405020304" pitchFamily="18" charset="0"/>
                <a:ea typeface="Calibri" panose="020F0502020204030204" pitchFamily="34" charset="0"/>
              </a:rPr>
              <a:t>Ευχαριστούμε για την προσοχή σας!</a:t>
            </a:r>
            <a:endParaRPr lang="el-GR" sz="2400" b="1" dirty="0">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12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b="1"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42</a:t>
            </a:fld>
            <a:endParaRPr lang="el-GR"/>
          </a:p>
        </p:txBody>
      </p:sp>
    </p:spTree>
    <p:extLst>
      <p:ext uri="{BB962C8B-B14F-4D97-AF65-F5344CB8AC3E}">
        <p14:creationId xmlns:p14="http://schemas.microsoft.com/office/powerpoint/2010/main" xmlns="" val="807036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0" indent="0" algn="just" fontAlgn="base">
              <a:lnSpc>
                <a:spcPct val="107000"/>
              </a:lnSpc>
              <a:spcAft>
                <a:spcPts val="0"/>
              </a:spcAft>
              <a:buNone/>
            </a:pPr>
            <a:r>
              <a:rPr lang="el-GR" sz="1400" b="1" dirty="0" smtClean="0">
                <a:latin typeface="Times New Roman" panose="02020603050405020304" pitchFamily="18" charset="0"/>
                <a:ea typeface="Calibri" panose="020F0502020204030204" pitchFamily="34" charset="0"/>
              </a:rPr>
              <a:t>Βιβλιογραφικές Αναφορές</a:t>
            </a:r>
            <a:endParaRPr lang="el-GR" sz="1400" b="1" dirty="0">
              <a:latin typeface="Times New Roman" panose="02020603050405020304" pitchFamily="18" charset="0"/>
              <a:ea typeface="Calibri" panose="020F0502020204030204" pitchFamily="34" charset="0"/>
            </a:endParaRPr>
          </a:p>
          <a:p>
            <a:pPr marL="180340" indent="-180340" algn="just">
              <a:spcAft>
                <a:spcPts val="0"/>
              </a:spcAft>
            </a:pPr>
            <a:r>
              <a:rPr lang="en-US" sz="1300" dirty="0" err="1">
                <a:solidFill>
                  <a:srgbClr val="000000"/>
                </a:solidFill>
                <a:latin typeface="Times New Roman" panose="02020603050405020304" pitchFamily="18" charset="0"/>
                <a:ea typeface="Calibri" panose="020F0502020204030204" pitchFamily="34" charset="0"/>
              </a:rPr>
              <a:t>Adomonis</a:t>
            </a:r>
            <a:r>
              <a:rPr lang="en-US" sz="1300" dirty="0">
                <a:solidFill>
                  <a:srgbClr val="000000"/>
                </a:solidFill>
                <a:latin typeface="Times New Roman" panose="02020603050405020304" pitchFamily="18" charset="0"/>
                <a:ea typeface="Calibri" panose="020F0502020204030204" pitchFamily="34" charset="0"/>
              </a:rPr>
              <a:t>, V. (2009). </a:t>
            </a:r>
            <a:r>
              <a:rPr lang="en-US" sz="1300" i="1" dirty="0">
                <a:solidFill>
                  <a:srgbClr val="000000"/>
                </a:solidFill>
                <a:latin typeface="Times New Roman" panose="02020603050405020304" pitchFamily="18" charset="0"/>
                <a:ea typeface="Calibri" panose="020F0502020204030204" pitchFamily="34" charset="0"/>
              </a:rPr>
              <a:t>Building a Civil Service for EU </a:t>
            </a:r>
            <a:r>
              <a:rPr lang="el-GR" sz="1300" i="1" dirty="0">
                <a:solidFill>
                  <a:srgbClr val="000000"/>
                </a:solidFill>
                <a:latin typeface="Times New Roman" panose="02020603050405020304" pitchFamily="18" charset="0"/>
                <a:ea typeface="Calibri" panose="020F0502020204030204" pitchFamily="34" charset="0"/>
              </a:rPr>
              <a:t>Μ</a:t>
            </a:r>
            <a:r>
              <a:rPr lang="en-US" sz="1300" i="1" dirty="0" err="1">
                <a:solidFill>
                  <a:srgbClr val="000000"/>
                </a:solidFill>
                <a:latin typeface="Times New Roman" panose="02020603050405020304" pitchFamily="18" charset="0"/>
                <a:ea typeface="Calibri" panose="020F0502020204030204" pitchFamily="34" charset="0"/>
              </a:rPr>
              <a:t>embership</a:t>
            </a:r>
            <a:r>
              <a:rPr lang="en-US" sz="1300" i="1" dirty="0">
                <a:solidFill>
                  <a:srgbClr val="000000"/>
                </a:solidFill>
                <a:latin typeface="Times New Roman" panose="02020603050405020304" pitchFamily="18" charset="0"/>
                <a:ea typeface="Calibri" panose="020F0502020204030204" pitchFamily="34" charset="0"/>
              </a:rPr>
              <a:t>: Democracy and Market Economy</a:t>
            </a:r>
            <a:r>
              <a:rPr lang="en-US" sz="1300" dirty="0">
                <a:solidFill>
                  <a:srgbClr val="000000"/>
                </a:solidFill>
                <a:latin typeface="Times New Roman" panose="02020603050405020304" pitchFamily="18" charset="0"/>
                <a:ea typeface="Calibri" panose="020F0502020204030204" pitchFamily="34" charset="0"/>
              </a:rPr>
              <a:t>. Paper presented in the SIGMA Conference on Public Administration Reform and European Integration, </a:t>
            </a:r>
            <a:r>
              <a:rPr lang="en-US" sz="1300" dirty="0" err="1">
                <a:solidFill>
                  <a:srgbClr val="000000"/>
                </a:solidFill>
                <a:latin typeface="Times New Roman" panose="02020603050405020304" pitchFamily="18" charset="0"/>
                <a:ea typeface="Calibri" panose="020F0502020204030204" pitchFamily="34" charset="0"/>
              </a:rPr>
              <a:t>Budva</a:t>
            </a:r>
            <a:r>
              <a:rPr lang="en-US" sz="1300" dirty="0">
                <a:solidFill>
                  <a:srgbClr val="000000"/>
                </a:solidFill>
                <a:latin typeface="Times New Roman" panose="02020603050405020304" pitchFamily="18" charset="0"/>
                <a:ea typeface="Calibri" panose="020F0502020204030204" pitchFamily="34" charset="0"/>
              </a:rPr>
              <a:t>, 26-27 March 2009.</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err="1">
                <a:solidFill>
                  <a:srgbClr val="000000"/>
                </a:solidFill>
                <a:latin typeface="Times New Roman" panose="02020603050405020304" pitchFamily="18" charset="0"/>
                <a:ea typeface="Calibri" panose="020F0502020204030204" pitchFamily="34" charset="0"/>
              </a:rPr>
              <a:t>Böcher</a:t>
            </a:r>
            <a:r>
              <a:rPr lang="en-US" sz="1300" dirty="0">
                <a:solidFill>
                  <a:srgbClr val="000000"/>
                </a:solidFill>
                <a:latin typeface="Times New Roman" panose="02020603050405020304" pitchFamily="18" charset="0"/>
                <a:ea typeface="Calibri" panose="020F0502020204030204" pitchFamily="34" charset="0"/>
              </a:rPr>
              <a:t>, M. (2008). Regional Governance and Rural Development in Germany: The Implementation of LEADER+. </a:t>
            </a:r>
            <a:r>
              <a:rPr lang="en-US" sz="1300" i="1" dirty="0">
                <a:solidFill>
                  <a:srgbClr val="000000"/>
                </a:solidFill>
                <a:latin typeface="Times New Roman" panose="02020603050405020304" pitchFamily="18" charset="0"/>
                <a:ea typeface="Calibri" panose="020F0502020204030204" pitchFamily="34" charset="0"/>
              </a:rPr>
              <a:t>European Society for Rural Sociology </a:t>
            </a:r>
            <a:r>
              <a:rPr lang="en-US" sz="1300" dirty="0">
                <a:solidFill>
                  <a:srgbClr val="000000"/>
                </a:solidFill>
                <a:latin typeface="Times New Roman" panose="02020603050405020304" pitchFamily="18" charset="0"/>
                <a:ea typeface="Calibri" panose="020F0502020204030204" pitchFamily="34" charset="0"/>
              </a:rPr>
              <a:t>48, (4), 372-388. </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Calibri" panose="020F0502020204030204" pitchFamily="34" charset="0"/>
              </a:rPr>
              <a:t>Cardona, F. (2009). </a:t>
            </a:r>
            <a:r>
              <a:rPr lang="en-US" sz="1300" i="1" dirty="0">
                <a:solidFill>
                  <a:srgbClr val="000000"/>
                </a:solidFill>
                <a:latin typeface="Times New Roman" panose="02020603050405020304" pitchFamily="18" charset="0"/>
                <a:ea typeface="Calibri" panose="020F0502020204030204" pitchFamily="34" charset="0"/>
              </a:rPr>
              <a:t>Modernizing the Civil Service</a:t>
            </a:r>
            <a:r>
              <a:rPr lang="en-US" sz="1300" dirty="0">
                <a:solidFill>
                  <a:srgbClr val="000000"/>
                </a:solidFill>
                <a:latin typeface="Times New Roman" panose="02020603050405020304" pitchFamily="18" charset="0"/>
                <a:ea typeface="Calibri" panose="020F0502020204030204" pitchFamily="34" charset="0"/>
              </a:rPr>
              <a:t>. OECD SIGMA.</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err="1">
                <a:solidFill>
                  <a:srgbClr val="000000"/>
                </a:solidFill>
                <a:latin typeface="Times New Roman" panose="02020603050405020304" pitchFamily="18" charset="0"/>
                <a:ea typeface="Calibri" panose="020F0502020204030204" pitchFamily="34" charset="0"/>
              </a:rPr>
              <a:t>Cecada</a:t>
            </a:r>
            <a:r>
              <a:rPr lang="en-US" sz="1300" dirty="0">
                <a:solidFill>
                  <a:srgbClr val="000000"/>
                </a:solidFill>
                <a:latin typeface="Times New Roman" panose="02020603050405020304" pitchFamily="18" charset="0"/>
                <a:ea typeface="Calibri" panose="020F0502020204030204" pitchFamily="34" charset="0"/>
              </a:rPr>
              <a:t>, T.  (2010). </a:t>
            </a:r>
            <a:r>
              <a:rPr lang="en-US" sz="1300" dirty="0" err="1">
                <a:solidFill>
                  <a:srgbClr val="000000"/>
                </a:solidFill>
                <a:latin typeface="Times New Roman" panose="02020603050405020304" pitchFamily="18" charset="0"/>
                <a:ea typeface="Calibri" panose="020F0502020204030204" pitchFamily="34" charset="0"/>
              </a:rPr>
              <a:t>Τraining</a:t>
            </a:r>
            <a:r>
              <a:rPr lang="en-US" sz="1300" dirty="0">
                <a:solidFill>
                  <a:srgbClr val="000000"/>
                </a:solidFill>
                <a:latin typeface="Times New Roman" panose="02020603050405020304" pitchFamily="18" charset="0"/>
                <a:ea typeface="Calibri" panose="020F0502020204030204" pitchFamily="34" charset="0"/>
              </a:rPr>
              <a:t> Needs Assessment. Understanding What Employees Need to Know. </a:t>
            </a:r>
            <a:r>
              <a:rPr lang="en-US" sz="1300" i="1" dirty="0">
                <a:solidFill>
                  <a:srgbClr val="000000"/>
                </a:solidFill>
                <a:latin typeface="Times New Roman" panose="02020603050405020304" pitchFamily="18" charset="0"/>
                <a:ea typeface="Calibri" panose="020F0502020204030204" pitchFamily="34" charset="0"/>
              </a:rPr>
              <a:t>Professional Safety</a:t>
            </a:r>
            <a:r>
              <a:rPr lang="en-US" sz="1300" dirty="0">
                <a:solidFill>
                  <a:srgbClr val="000000"/>
                </a:solidFill>
                <a:latin typeface="Times New Roman" panose="02020603050405020304" pitchFamily="18" charset="0"/>
                <a:ea typeface="Calibri" panose="020F0502020204030204" pitchFamily="34" charset="0"/>
              </a:rPr>
              <a:t>, March.</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Times New Roman" panose="02020603050405020304" pitchFamily="18" charset="0"/>
              </a:rPr>
              <a:t>Creswell, J. W. (1998). </a:t>
            </a:r>
            <a:r>
              <a:rPr lang="en-US" sz="1300" i="1" dirty="0">
                <a:solidFill>
                  <a:srgbClr val="000000"/>
                </a:solidFill>
                <a:latin typeface="Times New Roman" panose="02020603050405020304" pitchFamily="18" charset="0"/>
                <a:ea typeface="Times New Roman" panose="02020603050405020304" pitchFamily="18" charset="0"/>
              </a:rPr>
              <a:t>Qualitative Inquiry and Research Design Choosing Among Five Traditions</a:t>
            </a:r>
            <a:r>
              <a:rPr lang="en-US" sz="1300" dirty="0">
                <a:solidFill>
                  <a:srgbClr val="000000"/>
                </a:solidFill>
                <a:latin typeface="Times New Roman" panose="02020603050405020304" pitchFamily="18" charset="0"/>
                <a:ea typeface="Times New Roman" panose="02020603050405020304" pitchFamily="18" charset="0"/>
              </a:rPr>
              <a:t>. Thousand Oaks</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CA</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Sage Publications</a:t>
            </a:r>
            <a:r>
              <a:rPr lang="el-GR" sz="1300" dirty="0">
                <a:solidFill>
                  <a:srgbClr val="000000"/>
                </a:solidFill>
                <a:latin typeface="Times New Roman" panose="02020603050405020304" pitchFamily="18" charset="0"/>
                <a:ea typeface="Times New Roman" panose="02020603050405020304" pitchFamily="18" charset="0"/>
              </a:rPr>
              <a:t>.</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l-GR" sz="1300" dirty="0" err="1">
                <a:solidFill>
                  <a:srgbClr val="000000"/>
                </a:solidFill>
                <a:latin typeface="Times New Roman" panose="02020603050405020304" pitchFamily="18" charset="0"/>
                <a:ea typeface="Times New Roman" panose="02020603050405020304" pitchFamily="18" charset="0"/>
              </a:rPr>
              <a:t>Δαφέρμος</a:t>
            </a:r>
            <a:r>
              <a:rPr lang="el-GR" sz="1300" dirty="0">
                <a:solidFill>
                  <a:srgbClr val="000000"/>
                </a:solidFill>
                <a:latin typeface="Times New Roman" panose="02020603050405020304" pitchFamily="18" charset="0"/>
                <a:ea typeface="Times New Roman" panose="02020603050405020304" pitchFamily="18" charset="0"/>
              </a:rPr>
              <a:t>, Β. (2017). Βασικοί Παράγοντες Ανάπτυξης του Τουριστικού Προϊόντος στην Κρήτη. </a:t>
            </a:r>
            <a:r>
              <a:rPr lang="el-GR" sz="1300" dirty="0">
                <a:solidFill>
                  <a:srgbClr val="000000"/>
                </a:solidFill>
                <a:latin typeface="Times New Roman" panose="02020603050405020304" pitchFamily="18" charset="0"/>
                <a:ea typeface="Calibri" panose="020F0502020204030204" pitchFamily="34" charset="0"/>
              </a:rPr>
              <a:t>Στο Ν. Παπαδάκης &amp; Κ. Λάβδας (</a:t>
            </a:r>
            <a:r>
              <a:rPr lang="el-GR" sz="1300" dirty="0" err="1">
                <a:solidFill>
                  <a:srgbClr val="000000"/>
                </a:solidFill>
                <a:latin typeface="Times New Roman" panose="02020603050405020304" pitchFamily="18" charset="0"/>
                <a:ea typeface="Calibri" panose="020F0502020204030204" pitchFamily="34" charset="0"/>
              </a:rPr>
              <a:t>Επιμ</a:t>
            </a:r>
            <a:r>
              <a:rPr lang="el-GR" sz="1300" dirty="0">
                <a:solidFill>
                  <a:srgbClr val="000000"/>
                </a:solidFill>
                <a:latin typeface="Times New Roman" panose="02020603050405020304" pitchFamily="18" charset="0"/>
                <a:ea typeface="Calibri" panose="020F0502020204030204" pitchFamily="34" charset="0"/>
              </a:rPr>
              <a:t>.), </a:t>
            </a:r>
            <a:r>
              <a:rPr lang="el-GR" sz="1300" i="1" dirty="0">
                <a:solidFill>
                  <a:srgbClr val="000000"/>
                </a:solidFill>
                <a:latin typeface="Times New Roman" panose="02020603050405020304" pitchFamily="18" charset="0"/>
                <a:ea typeface="Calibri" panose="020F0502020204030204" pitchFamily="34" charset="0"/>
              </a:rPr>
              <a:t>Διακυβέρνηση, Βιωσιμότητα και Καινοτομία σε Περιφερειακό Επίπεδο (Πρακτικά Συνεδρίου)</a:t>
            </a:r>
            <a:r>
              <a:rPr lang="el-GR" sz="1300" dirty="0">
                <a:solidFill>
                  <a:srgbClr val="000000"/>
                </a:solidFill>
                <a:latin typeface="Times New Roman" panose="02020603050405020304" pitchFamily="18" charset="0"/>
                <a:ea typeface="Calibri" panose="020F0502020204030204" pitchFamily="34" charset="0"/>
              </a:rPr>
              <a:t>. Ηράκλειο</a:t>
            </a:r>
            <a:r>
              <a:rPr lang="en-US" sz="1300" dirty="0">
                <a:solidFill>
                  <a:srgbClr val="000000"/>
                </a:solidFill>
                <a:latin typeface="Times New Roman" panose="02020603050405020304" pitchFamily="18" charset="0"/>
                <a:ea typeface="Calibri" panose="020F0502020204030204" pitchFamily="34" charset="0"/>
              </a:rPr>
              <a:t>: </a:t>
            </a:r>
            <a:r>
              <a:rPr lang="el-GR" sz="1300" dirty="0">
                <a:solidFill>
                  <a:srgbClr val="000000"/>
                </a:solidFill>
                <a:latin typeface="Times New Roman" panose="02020603050405020304" pitchFamily="18" charset="0"/>
                <a:ea typeface="Calibri" panose="020F0502020204030204" pitchFamily="34" charset="0"/>
              </a:rPr>
              <a:t>Εκτυπωτικό Κέντρο Πανεπιστημίου Κρήτης</a:t>
            </a:r>
            <a:r>
              <a:rPr lang="en-US" sz="1300" dirty="0">
                <a:solidFill>
                  <a:srgbClr val="000000"/>
                </a:solidFill>
                <a:latin typeface="Times New Roman" panose="02020603050405020304" pitchFamily="18" charset="0"/>
                <a:ea typeface="Calibri" panose="020F0502020204030204" pitchFamily="34" charset="0"/>
              </a:rPr>
              <a:t>, 56-62.</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err="1">
                <a:solidFill>
                  <a:srgbClr val="000000"/>
                </a:solidFill>
                <a:latin typeface="Times New Roman" panose="02020603050405020304" pitchFamily="18" charset="0"/>
                <a:ea typeface="Times New Roman" panose="02020603050405020304" pitchFamily="18" charset="0"/>
              </a:rPr>
              <a:t>Denzin</a:t>
            </a:r>
            <a:r>
              <a:rPr lang="en-US" sz="1300" dirty="0">
                <a:solidFill>
                  <a:srgbClr val="000000"/>
                </a:solidFill>
                <a:latin typeface="Times New Roman" panose="02020603050405020304" pitchFamily="18" charset="0"/>
                <a:ea typeface="Times New Roman" panose="02020603050405020304" pitchFamily="18" charset="0"/>
              </a:rPr>
              <a:t>, N. K. (1978). </a:t>
            </a:r>
            <a:r>
              <a:rPr lang="en-US" sz="1300" i="1" dirty="0">
                <a:solidFill>
                  <a:srgbClr val="000000"/>
                </a:solidFill>
                <a:latin typeface="Times New Roman" panose="02020603050405020304" pitchFamily="18" charset="0"/>
                <a:ea typeface="Times New Roman" panose="02020603050405020304" pitchFamily="18" charset="0"/>
              </a:rPr>
              <a:t>The Research Act: A Theoretical Introduction to Sociological Methods</a:t>
            </a:r>
            <a:r>
              <a:rPr lang="en-US" sz="1300" dirty="0">
                <a:solidFill>
                  <a:srgbClr val="000000"/>
                </a:solidFill>
                <a:latin typeface="Times New Roman" panose="02020603050405020304" pitchFamily="18" charset="0"/>
                <a:ea typeface="Times New Roman" panose="02020603050405020304" pitchFamily="18" charset="0"/>
              </a:rPr>
              <a:t>. (2</a:t>
            </a:r>
            <a:r>
              <a:rPr lang="en-US" sz="1300" baseline="30000" dirty="0">
                <a:solidFill>
                  <a:srgbClr val="000000"/>
                </a:solidFill>
                <a:latin typeface="Times New Roman" panose="02020603050405020304" pitchFamily="18" charset="0"/>
                <a:ea typeface="Times New Roman" panose="02020603050405020304" pitchFamily="18" charset="0"/>
              </a:rPr>
              <a:t>nd</a:t>
            </a:r>
            <a:r>
              <a:rPr lang="en-US" sz="1300" dirty="0">
                <a:solidFill>
                  <a:srgbClr val="000000"/>
                </a:solidFill>
                <a:latin typeface="Times New Roman" panose="02020603050405020304" pitchFamily="18" charset="0"/>
                <a:ea typeface="Times New Roman" panose="02020603050405020304" pitchFamily="18" charset="0"/>
              </a:rPr>
              <a:t> ed.) New York: McGraw-Hill.</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l-GR" sz="1300" dirty="0">
                <a:solidFill>
                  <a:srgbClr val="000000"/>
                </a:solidFill>
                <a:latin typeface="Times New Roman" panose="02020603050405020304" pitchFamily="18" charset="0"/>
                <a:ea typeface="Times New Roman" panose="02020603050405020304" pitchFamily="18" charset="0"/>
              </a:rPr>
              <a:t>Δρακάκη</a:t>
            </a:r>
            <a:r>
              <a:rPr lang="en-US" sz="1300" dirty="0">
                <a:solidFill>
                  <a:srgbClr val="000000"/>
                </a:solidFill>
                <a:latin typeface="Times New Roman" panose="02020603050405020304" pitchFamily="18" charset="0"/>
                <a:ea typeface="Times New Roman" panose="02020603050405020304" pitchFamily="18" charset="0"/>
              </a:rPr>
              <a:t>, </a:t>
            </a:r>
            <a:r>
              <a:rPr lang="el-GR" sz="1300" dirty="0">
                <a:solidFill>
                  <a:srgbClr val="000000"/>
                </a:solidFill>
                <a:latin typeface="Times New Roman" panose="02020603050405020304" pitchFamily="18" charset="0"/>
                <a:ea typeface="Times New Roman" panose="02020603050405020304" pitchFamily="18" charset="0"/>
              </a:rPr>
              <a:t>Μ</a:t>
            </a:r>
            <a:r>
              <a:rPr lang="en-US" sz="1300" dirty="0">
                <a:solidFill>
                  <a:srgbClr val="000000"/>
                </a:solidFill>
                <a:latin typeface="Times New Roman" panose="02020603050405020304" pitchFamily="18" charset="0"/>
                <a:ea typeface="Times New Roman" panose="02020603050405020304" pitchFamily="18" charset="0"/>
              </a:rPr>
              <a:t>., </a:t>
            </a:r>
            <a:r>
              <a:rPr lang="el-GR" sz="1300" dirty="0">
                <a:solidFill>
                  <a:srgbClr val="000000"/>
                </a:solidFill>
                <a:latin typeface="Times New Roman" panose="02020603050405020304" pitchFamily="18" charset="0"/>
                <a:ea typeface="Times New Roman" panose="02020603050405020304" pitchFamily="18" charset="0"/>
              </a:rPr>
              <a:t>Παπαδάκης</a:t>
            </a:r>
            <a:r>
              <a:rPr lang="en-US" sz="1300" dirty="0">
                <a:solidFill>
                  <a:srgbClr val="000000"/>
                </a:solidFill>
                <a:latin typeface="Times New Roman" panose="02020603050405020304" pitchFamily="18" charset="0"/>
                <a:ea typeface="Times New Roman" panose="02020603050405020304" pitchFamily="18" charset="0"/>
              </a:rPr>
              <a:t>, </a:t>
            </a:r>
            <a:r>
              <a:rPr lang="el-GR" sz="1300" dirty="0">
                <a:solidFill>
                  <a:srgbClr val="000000"/>
                </a:solidFill>
                <a:latin typeface="Times New Roman" panose="02020603050405020304" pitchFamily="18" charset="0"/>
                <a:ea typeface="Times New Roman" panose="02020603050405020304" pitchFamily="18" charset="0"/>
              </a:rPr>
              <a:t>Ν</a:t>
            </a:r>
            <a:r>
              <a:rPr lang="en-US" sz="1300" dirty="0">
                <a:solidFill>
                  <a:srgbClr val="000000"/>
                </a:solidFill>
                <a:latin typeface="Times New Roman" panose="02020603050405020304" pitchFamily="18" charset="0"/>
                <a:ea typeface="Times New Roman" panose="02020603050405020304" pitchFamily="18" charset="0"/>
              </a:rPr>
              <a:t>., </a:t>
            </a:r>
            <a:r>
              <a:rPr lang="el-GR" sz="1300" dirty="0" err="1">
                <a:solidFill>
                  <a:srgbClr val="000000"/>
                </a:solidFill>
                <a:latin typeface="Times New Roman" panose="02020603050405020304" pitchFamily="18" charset="0"/>
                <a:ea typeface="Times New Roman" panose="02020603050405020304" pitchFamily="18" charset="0"/>
              </a:rPr>
              <a:t>Λιβεράκος</a:t>
            </a:r>
            <a:r>
              <a:rPr lang="en-US" sz="1300" dirty="0">
                <a:solidFill>
                  <a:srgbClr val="000000"/>
                </a:solidFill>
                <a:latin typeface="Times New Roman" panose="02020603050405020304" pitchFamily="18" charset="0"/>
                <a:ea typeface="Times New Roman" panose="02020603050405020304" pitchFamily="18" charset="0"/>
              </a:rPr>
              <a:t>, </a:t>
            </a:r>
            <a:r>
              <a:rPr lang="el-GR" sz="1300" dirty="0">
                <a:solidFill>
                  <a:srgbClr val="000000"/>
                </a:solidFill>
                <a:latin typeface="Times New Roman" panose="02020603050405020304" pitchFamily="18" charset="0"/>
                <a:ea typeface="Times New Roman" panose="02020603050405020304" pitchFamily="18" charset="0"/>
              </a:rPr>
              <a:t>Π</a:t>
            </a:r>
            <a:r>
              <a:rPr lang="en-US" sz="1300" dirty="0">
                <a:solidFill>
                  <a:srgbClr val="000000"/>
                </a:solidFill>
                <a:latin typeface="Times New Roman" panose="02020603050405020304" pitchFamily="18" charset="0"/>
                <a:ea typeface="Times New Roman" panose="02020603050405020304" pitchFamily="18" charset="0"/>
              </a:rPr>
              <a:t>. (2017). </a:t>
            </a:r>
            <a:r>
              <a:rPr lang="el-GR" sz="1300" dirty="0">
                <a:solidFill>
                  <a:srgbClr val="000000"/>
                </a:solidFill>
                <a:latin typeface="Times New Roman" panose="02020603050405020304" pitchFamily="18" charset="0"/>
                <a:ea typeface="Times New Roman" panose="02020603050405020304" pitchFamily="18" charset="0"/>
              </a:rPr>
              <a:t>Καλή Διακυβέρνηση και Βιωσιμότητα στην Τοπική Αυτοδιοίκηση: Ανάπτυξη Οριζόντιων Δεξιοτήτων. Στο Ν. Παπαδάκης &amp; Κ. Λάβδας (</a:t>
            </a:r>
            <a:r>
              <a:rPr lang="el-GR" sz="1300" dirty="0" err="1">
                <a:solidFill>
                  <a:srgbClr val="000000"/>
                </a:solidFill>
                <a:latin typeface="Times New Roman" panose="02020603050405020304" pitchFamily="18" charset="0"/>
                <a:ea typeface="Times New Roman" panose="02020603050405020304" pitchFamily="18" charset="0"/>
              </a:rPr>
              <a:t>Επιμ</a:t>
            </a:r>
            <a:r>
              <a:rPr lang="el-GR" sz="1300" dirty="0">
                <a:solidFill>
                  <a:srgbClr val="000000"/>
                </a:solidFill>
                <a:latin typeface="Times New Roman" panose="02020603050405020304" pitchFamily="18" charset="0"/>
                <a:ea typeface="Times New Roman" panose="02020603050405020304" pitchFamily="18" charset="0"/>
              </a:rPr>
              <a:t>.), </a:t>
            </a:r>
            <a:r>
              <a:rPr lang="el-GR" sz="1300" i="1" dirty="0">
                <a:solidFill>
                  <a:srgbClr val="000000"/>
                </a:solidFill>
                <a:latin typeface="Times New Roman" panose="02020603050405020304" pitchFamily="18" charset="0"/>
                <a:ea typeface="Times New Roman" panose="02020603050405020304" pitchFamily="18" charset="0"/>
              </a:rPr>
              <a:t>Διακυβέρνηση, Βιωσιμότητα και Καινοτομία σε Περιφερειακό Επίπεδο (Πρακτικά Συνεδρίου)</a:t>
            </a:r>
            <a:r>
              <a:rPr lang="el-GR" sz="1300" dirty="0">
                <a:solidFill>
                  <a:srgbClr val="000000"/>
                </a:solidFill>
                <a:latin typeface="Times New Roman" panose="02020603050405020304" pitchFamily="18" charset="0"/>
                <a:ea typeface="Times New Roman" panose="02020603050405020304" pitchFamily="18" charset="0"/>
              </a:rPr>
              <a:t>. Ηράκλειο: Εκτυπωτικό Κέντρο Πανεπιστημίου Κρήτης, 96-121.</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l-GR" sz="1300" dirty="0">
                <a:solidFill>
                  <a:srgbClr val="000000"/>
                </a:solidFill>
                <a:latin typeface="Times New Roman" panose="02020603050405020304" pitchFamily="18" charset="0"/>
                <a:ea typeface="Times New Roman" panose="02020603050405020304" pitchFamily="18" charset="0"/>
              </a:rPr>
              <a:t>Δράκος, Π., </a:t>
            </a:r>
            <a:r>
              <a:rPr lang="el-GR" sz="1300" dirty="0" err="1">
                <a:solidFill>
                  <a:srgbClr val="000000"/>
                </a:solidFill>
                <a:latin typeface="Times New Roman" panose="02020603050405020304" pitchFamily="18" charset="0"/>
                <a:ea typeface="Times New Roman" panose="02020603050405020304" pitchFamily="18" charset="0"/>
              </a:rPr>
              <a:t>Πηγουνάκης</a:t>
            </a:r>
            <a:r>
              <a:rPr lang="el-GR" sz="1300" dirty="0">
                <a:solidFill>
                  <a:srgbClr val="000000"/>
                </a:solidFill>
                <a:latin typeface="Times New Roman" panose="02020603050405020304" pitchFamily="18" charset="0"/>
                <a:ea typeface="Times New Roman" panose="02020603050405020304" pitchFamily="18" charset="0"/>
              </a:rPr>
              <a:t>, Κ., </a:t>
            </a:r>
            <a:r>
              <a:rPr lang="el-GR" sz="1300" dirty="0" err="1">
                <a:solidFill>
                  <a:srgbClr val="000000"/>
                </a:solidFill>
                <a:latin typeface="Times New Roman" panose="02020603050405020304" pitchFamily="18" charset="0"/>
                <a:ea typeface="Times New Roman" panose="02020603050405020304" pitchFamily="18" charset="0"/>
              </a:rPr>
              <a:t>Τζουβελέκας</a:t>
            </a:r>
            <a:r>
              <a:rPr lang="el-GR" sz="1300" dirty="0">
                <a:solidFill>
                  <a:srgbClr val="000000"/>
                </a:solidFill>
                <a:latin typeface="Times New Roman" panose="02020603050405020304" pitchFamily="18" charset="0"/>
                <a:ea typeface="Times New Roman" panose="02020603050405020304" pitchFamily="18" charset="0"/>
              </a:rPr>
              <a:t>, Β. (2017). Ευρήματα και Συμπεράσματα από την Έρευνα Γνώμης για την Περιφερειακή Πολιτική στον Αγροτικό Τομέα, στην Υγεία και στο Περιβάλλον. </a:t>
            </a:r>
            <a:r>
              <a:rPr lang="el-GR" sz="1300" dirty="0">
                <a:solidFill>
                  <a:srgbClr val="000000"/>
                </a:solidFill>
                <a:latin typeface="Times New Roman" panose="02020603050405020304" pitchFamily="18" charset="0"/>
                <a:ea typeface="Calibri" panose="020F0502020204030204" pitchFamily="34" charset="0"/>
              </a:rPr>
              <a:t>Στο Ν. Παπαδάκης &amp; Κ. Λάβδας (</a:t>
            </a:r>
            <a:r>
              <a:rPr lang="el-GR" sz="1300" dirty="0" err="1">
                <a:solidFill>
                  <a:srgbClr val="000000"/>
                </a:solidFill>
                <a:latin typeface="Times New Roman" panose="02020603050405020304" pitchFamily="18" charset="0"/>
                <a:ea typeface="Calibri" panose="020F0502020204030204" pitchFamily="34" charset="0"/>
              </a:rPr>
              <a:t>Επιμ</a:t>
            </a:r>
            <a:r>
              <a:rPr lang="el-GR" sz="1300" dirty="0">
                <a:solidFill>
                  <a:srgbClr val="000000"/>
                </a:solidFill>
                <a:latin typeface="Times New Roman" panose="02020603050405020304" pitchFamily="18" charset="0"/>
                <a:ea typeface="Calibri" panose="020F0502020204030204" pitchFamily="34" charset="0"/>
              </a:rPr>
              <a:t>.), </a:t>
            </a:r>
            <a:r>
              <a:rPr lang="el-GR" sz="1300" i="1" dirty="0">
                <a:solidFill>
                  <a:srgbClr val="000000"/>
                </a:solidFill>
                <a:latin typeface="Times New Roman" panose="02020603050405020304" pitchFamily="18" charset="0"/>
                <a:ea typeface="Calibri" panose="020F0502020204030204" pitchFamily="34" charset="0"/>
              </a:rPr>
              <a:t>Διακυβέρνηση, Βιωσιμότητα και Καινοτομία σε Περιφερειακό Επίπεδο (Πρακτικά Συνεδρίου)</a:t>
            </a:r>
            <a:r>
              <a:rPr lang="el-GR" sz="1300" dirty="0">
                <a:solidFill>
                  <a:srgbClr val="000000"/>
                </a:solidFill>
                <a:latin typeface="Times New Roman" panose="02020603050405020304" pitchFamily="18" charset="0"/>
                <a:ea typeface="Calibri" panose="020F0502020204030204" pitchFamily="34" charset="0"/>
              </a:rPr>
              <a:t>. Ηράκλειο</a:t>
            </a:r>
            <a:r>
              <a:rPr lang="en-US" sz="1300" dirty="0">
                <a:solidFill>
                  <a:srgbClr val="000000"/>
                </a:solidFill>
                <a:latin typeface="Times New Roman" panose="02020603050405020304" pitchFamily="18" charset="0"/>
                <a:ea typeface="Calibri" panose="020F0502020204030204" pitchFamily="34" charset="0"/>
              </a:rPr>
              <a:t>: </a:t>
            </a:r>
            <a:r>
              <a:rPr lang="el-GR" sz="1300" dirty="0">
                <a:solidFill>
                  <a:srgbClr val="000000"/>
                </a:solidFill>
                <a:latin typeface="Times New Roman" panose="02020603050405020304" pitchFamily="18" charset="0"/>
                <a:ea typeface="Calibri" panose="020F0502020204030204" pitchFamily="34" charset="0"/>
              </a:rPr>
              <a:t>Εκτυπωτικό Κέντρο Πανεπιστημίου Κρήτης</a:t>
            </a:r>
            <a:r>
              <a:rPr lang="en-US" sz="1300" dirty="0">
                <a:solidFill>
                  <a:srgbClr val="000000"/>
                </a:solidFill>
                <a:latin typeface="Times New Roman" panose="02020603050405020304" pitchFamily="18" charset="0"/>
                <a:ea typeface="Calibri" panose="020F0502020204030204" pitchFamily="34" charset="0"/>
              </a:rPr>
              <a:t>, 28-55.</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err="1">
                <a:solidFill>
                  <a:srgbClr val="000000"/>
                </a:solidFill>
                <a:latin typeface="Times New Roman" panose="02020603050405020304" pitchFamily="18" charset="0"/>
                <a:ea typeface="Calibri" panose="020F0502020204030204" pitchFamily="34" charset="0"/>
              </a:rPr>
              <a:t>Eberlein</a:t>
            </a:r>
            <a:r>
              <a:rPr lang="en-US" sz="1300" dirty="0">
                <a:solidFill>
                  <a:srgbClr val="000000"/>
                </a:solidFill>
                <a:latin typeface="Times New Roman" panose="02020603050405020304" pitchFamily="18" charset="0"/>
                <a:ea typeface="Calibri" panose="020F0502020204030204" pitchFamily="34" charset="0"/>
              </a:rPr>
              <a:t>, B. &amp; </a:t>
            </a:r>
            <a:r>
              <a:rPr lang="en-US" sz="1300" dirty="0" err="1">
                <a:solidFill>
                  <a:srgbClr val="000000"/>
                </a:solidFill>
                <a:latin typeface="Times New Roman" panose="02020603050405020304" pitchFamily="18" charset="0"/>
                <a:ea typeface="Calibri" panose="020F0502020204030204" pitchFamily="34" charset="0"/>
              </a:rPr>
              <a:t>Kerwer</a:t>
            </a:r>
            <a:r>
              <a:rPr lang="en-US" sz="1300" dirty="0">
                <a:solidFill>
                  <a:srgbClr val="000000"/>
                </a:solidFill>
                <a:latin typeface="Times New Roman" panose="02020603050405020304" pitchFamily="18" charset="0"/>
                <a:ea typeface="Calibri" panose="020F0502020204030204" pitchFamily="34" charset="0"/>
              </a:rPr>
              <a:t>, D. (2002). </a:t>
            </a:r>
            <a:r>
              <a:rPr lang="en-US" sz="1300" dirty="0" err="1">
                <a:solidFill>
                  <a:srgbClr val="000000"/>
                </a:solidFill>
                <a:latin typeface="Times New Roman" panose="02020603050405020304" pitchFamily="18" charset="0"/>
                <a:ea typeface="Calibri" panose="020F0502020204030204" pitchFamily="34" charset="0"/>
              </a:rPr>
              <a:t>Theorising</a:t>
            </a:r>
            <a:r>
              <a:rPr lang="en-US" sz="1300" dirty="0">
                <a:solidFill>
                  <a:srgbClr val="000000"/>
                </a:solidFill>
                <a:latin typeface="Times New Roman" panose="02020603050405020304" pitchFamily="18" charset="0"/>
                <a:ea typeface="Calibri" panose="020F0502020204030204" pitchFamily="34" charset="0"/>
              </a:rPr>
              <a:t> the New Modes of European Union Governance. </a:t>
            </a:r>
            <a:r>
              <a:rPr lang="en-US" sz="1300" i="1" dirty="0">
                <a:solidFill>
                  <a:srgbClr val="000000"/>
                </a:solidFill>
                <a:latin typeface="Times New Roman" panose="02020603050405020304" pitchFamily="18" charset="0"/>
                <a:ea typeface="Calibri" panose="020F0502020204030204" pitchFamily="34" charset="0"/>
              </a:rPr>
              <a:t>European Integration online Papers (</a:t>
            </a:r>
            <a:r>
              <a:rPr lang="en-US" sz="1300" i="1" dirty="0" err="1">
                <a:solidFill>
                  <a:srgbClr val="000000"/>
                </a:solidFill>
                <a:latin typeface="Times New Roman" panose="02020603050405020304" pitchFamily="18" charset="0"/>
                <a:ea typeface="Calibri" panose="020F0502020204030204" pitchFamily="34" charset="0"/>
              </a:rPr>
              <a:t>EIoP</a:t>
            </a:r>
            <a:r>
              <a:rPr lang="en-US" sz="1300" i="1" dirty="0">
                <a:solidFill>
                  <a:srgbClr val="000000"/>
                </a:solidFill>
                <a:latin typeface="Times New Roman" panose="02020603050405020304" pitchFamily="18" charset="0"/>
                <a:ea typeface="Calibri" panose="020F0502020204030204" pitchFamily="34" charset="0"/>
              </a:rPr>
              <a:t>)</a:t>
            </a:r>
            <a:r>
              <a:rPr lang="en-US" sz="1300" dirty="0">
                <a:solidFill>
                  <a:srgbClr val="000000"/>
                </a:solidFill>
                <a:latin typeface="Times New Roman" panose="02020603050405020304" pitchFamily="18" charset="0"/>
                <a:ea typeface="Calibri" panose="020F0502020204030204" pitchFamily="34" charset="0"/>
              </a:rPr>
              <a:t> 6 (5), 1-16. </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Calibri" panose="020F0502020204030204" pitchFamily="34" charset="0"/>
              </a:rPr>
              <a:t>ETF (2013). </a:t>
            </a:r>
            <a:r>
              <a:rPr lang="en-US" sz="1300" i="1" dirty="0">
                <a:solidFill>
                  <a:srgbClr val="000000"/>
                </a:solidFill>
                <a:latin typeface="Times New Roman" panose="02020603050405020304" pitchFamily="18" charset="0"/>
                <a:ea typeface="Calibri" panose="020F0502020204030204" pitchFamily="34" charset="0"/>
              </a:rPr>
              <a:t>Good Multilevel Governance for Vocational Education and Training</a:t>
            </a:r>
            <a:r>
              <a:rPr lang="en-US" sz="1300" dirty="0">
                <a:solidFill>
                  <a:srgbClr val="000000"/>
                </a:solidFill>
                <a:latin typeface="Times New Roman" panose="02020603050405020304" pitchFamily="18" charset="0"/>
                <a:ea typeface="Calibri" panose="020F0502020204030204" pitchFamily="34" charset="0"/>
              </a:rPr>
              <a:t>. ETF: Torino. </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Calibri" panose="020F0502020204030204" pitchFamily="34" charset="0"/>
              </a:rPr>
              <a:t>Holley, W. &amp; Jennings, K. (1994). </a:t>
            </a:r>
            <a:r>
              <a:rPr lang="en-US" sz="1300" i="1" dirty="0">
                <a:solidFill>
                  <a:srgbClr val="000000"/>
                </a:solidFill>
                <a:latin typeface="Times New Roman" panose="02020603050405020304" pitchFamily="18" charset="0"/>
                <a:ea typeface="Calibri" panose="020F0502020204030204" pitchFamily="34" charset="0"/>
              </a:rPr>
              <a:t>Labour Relation Process</a:t>
            </a:r>
            <a:r>
              <a:rPr lang="en-US" sz="1300" dirty="0">
                <a:solidFill>
                  <a:srgbClr val="000000"/>
                </a:solidFill>
                <a:latin typeface="Times New Roman" panose="02020603050405020304" pitchFamily="18" charset="0"/>
                <a:ea typeface="Calibri" panose="020F0502020204030204" pitchFamily="34" charset="0"/>
              </a:rPr>
              <a:t>. Canada: </a:t>
            </a:r>
            <a:r>
              <a:rPr lang="en-US" sz="1300" dirty="0" err="1">
                <a:solidFill>
                  <a:srgbClr val="000000"/>
                </a:solidFill>
                <a:latin typeface="Times New Roman" panose="02020603050405020304" pitchFamily="18" charset="0"/>
                <a:ea typeface="Calibri" panose="020F0502020204030204" pitchFamily="34" charset="0"/>
              </a:rPr>
              <a:t>Cengage</a:t>
            </a:r>
            <a:r>
              <a:rPr lang="en-US" sz="1300" dirty="0">
                <a:solidFill>
                  <a:srgbClr val="000000"/>
                </a:solidFill>
                <a:latin typeface="Times New Roman" panose="02020603050405020304" pitchFamily="18" charset="0"/>
                <a:ea typeface="Calibri" panose="020F0502020204030204" pitchFamily="34" charset="0"/>
              </a:rPr>
              <a:t> Learning.</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Calibri" panose="020F0502020204030204" pitchFamily="34" charset="0"/>
              </a:rPr>
              <a:t>ILO (2007). </a:t>
            </a:r>
            <a:r>
              <a:rPr lang="en-US" sz="1300" i="1" dirty="0">
                <a:solidFill>
                  <a:srgbClr val="000000"/>
                </a:solidFill>
                <a:latin typeface="Times New Roman" panose="02020603050405020304" pitchFamily="18" charset="0"/>
                <a:ea typeface="Calibri" panose="020F0502020204030204" pitchFamily="34" charset="0"/>
              </a:rPr>
              <a:t>The Role of Trade Unions in Workers’ Education: The Key to Trade Union Capacity Building</a:t>
            </a:r>
            <a:r>
              <a:rPr lang="en-US" sz="1300" dirty="0">
                <a:solidFill>
                  <a:srgbClr val="000000"/>
                </a:solidFill>
                <a:latin typeface="Times New Roman" panose="02020603050405020304" pitchFamily="18" charset="0"/>
                <a:ea typeface="Calibri" panose="020F0502020204030204" pitchFamily="34" charset="0"/>
              </a:rPr>
              <a:t>. ILO</a:t>
            </a:r>
            <a:r>
              <a:rPr lang="el-GR" sz="1300" dirty="0">
                <a:solidFill>
                  <a:srgbClr val="000000"/>
                </a:solidFill>
                <a:latin typeface="Times New Roman" panose="02020603050405020304" pitchFamily="18" charset="0"/>
                <a:ea typeface="Calibri" panose="020F0502020204030204" pitchFamily="34" charset="0"/>
              </a:rPr>
              <a:t>: </a:t>
            </a:r>
            <a:r>
              <a:rPr lang="en-US" sz="1300" dirty="0">
                <a:solidFill>
                  <a:srgbClr val="000000"/>
                </a:solidFill>
                <a:latin typeface="Times New Roman" panose="02020603050405020304" pitchFamily="18" charset="0"/>
                <a:ea typeface="Calibri" panose="020F0502020204030204" pitchFamily="34" charset="0"/>
              </a:rPr>
              <a:t>Geneva</a:t>
            </a:r>
            <a:r>
              <a:rPr lang="el-GR" sz="13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300" dirty="0">
                <a:solidFill>
                  <a:srgbClr val="000000"/>
                </a:solidFill>
                <a:latin typeface="Times New Roman" panose="02020603050405020304" pitchFamily="18" charset="0"/>
                <a:ea typeface="Calibri" panose="020F0502020204030204" pitchFamily="34" charset="0"/>
              </a:rPr>
              <a:t>ΚΕΠΕΤ &amp; ΚΕΑΔΙΚ Π.Κ. (2015α). </a:t>
            </a:r>
            <a:r>
              <a:rPr lang="el-GR" sz="1300" i="1" dirty="0">
                <a:solidFill>
                  <a:srgbClr val="000000"/>
                </a:solidFill>
                <a:latin typeface="Times New Roman" panose="02020603050405020304" pitchFamily="18" charset="0"/>
                <a:ea typeface="Calibri" panose="020F0502020204030204" pitchFamily="34" charset="0"/>
              </a:rPr>
              <a:t>Παραδοτέο 2.1. </a:t>
            </a:r>
            <a:r>
              <a:rPr lang="en-US" sz="1300" i="1" dirty="0">
                <a:solidFill>
                  <a:srgbClr val="000000"/>
                </a:solidFill>
                <a:latin typeface="Times New Roman" panose="02020603050405020304" pitchFamily="18" charset="0"/>
                <a:ea typeface="Calibri" panose="020F0502020204030204" pitchFamily="34" charset="0"/>
              </a:rPr>
              <a:t>Report </a:t>
            </a:r>
            <a:r>
              <a:rPr lang="el-GR" sz="1300" i="1" dirty="0">
                <a:solidFill>
                  <a:srgbClr val="000000"/>
                </a:solidFill>
                <a:latin typeface="Times New Roman" panose="02020603050405020304" pitchFamily="18" charset="0"/>
                <a:ea typeface="Calibri" panose="020F0502020204030204" pitchFamily="34" charset="0"/>
              </a:rPr>
              <a:t>Μεθοδολογικής Στρατηγικής Έρευνας Πεδίου</a:t>
            </a:r>
            <a:r>
              <a:rPr lang="el-GR" sz="13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Δεκέμβριος 2015, Ρέθυμνο (αδημοσίευτο).</a:t>
            </a:r>
          </a:p>
          <a:p>
            <a:pPr marL="180340" indent="-180340" algn="just">
              <a:spcAft>
                <a:spcPts val="0"/>
              </a:spcAft>
            </a:pPr>
            <a:r>
              <a:rPr lang="el-GR" sz="1300" dirty="0">
                <a:solidFill>
                  <a:srgbClr val="000000"/>
                </a:solidFill>
                <a:latin typeface="Times New Roman" panose="02020603050405020304" pitchFamily="18" charset="0"/>
                <a:ea typeface="Calibri" panose="020F0502020204030204" pitchFamily="34" charset="0"/>
              </a:rPr>
              <a:t>ΚΕΠΕΤ &amp; ΚΕΑΔΙΚ Π.Κ. (2015β). </a:t>
            </a:r>
            <a:r>
              <a:rPr lang="el-GR" sz="1300" i="1" dirty="0">
                <a:solidFill>
                  <a:srgbClr val="000000"/>
                </a:solidFill>
                <a:latin typeface="Times New Roman" panose="02020603050405020304" pitchFamily="18" charset="0"/>
                <a:ea typeface="Calibri" panose="020F0502020204030204" pitchFamily="34" charset="0"/>
              </a:rPr>
              <a:t>Παραδοτέο 1.1. Report Θεωρητικής Θεμελίωσης των Ζητημάτων Βιωσιμότητας, Διακυβέρνησης και Περιφερειακής Ανάπτυξης</a:t>
            </a:r>
            <a:r>
              <a:rPr lang="el-GR" sz="13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Δεκέμβριος 2015, Ρέθυμνο. Ανάκτηση στις 20-11-2018 από το δικτυακό τόπο: </a:t>
            </a:r>
            <a:r>
              <a:rPr lang="el-GR" sz="1300" u="sng" dirty="0">
                <a:solidFill>
                  <a:srgbClr val="000000"/>
                </a:solidFill>
                <a:latin typeface="Times New Roman" panose="02020603050405020304" pitchFamily="18" charset="0"/>
                <a:ea typeface="Calibri" panose="020F0502020204030204" pitchFamily="34" charset="0"/>
                <a:hlinkClick r:id="rId3"/>
              </a:rPr>
              <a:t>http://governance.soc.uoc.gr/wp-content/uploads/2017/01/D.1.1.pdf</a:t>
            </a:r>
            <a:r>
              <a:rPr lang="el-GR" sz="1300" dirty="0">
                <a:solidFill>
                  <a:srgbClr val="000000"/>
                </a:solidFill>
                <a:latin typeface="Times New Roman" panose="02020603050405020304" pitchFamily="18" charset="0"/>
                <a:ea typeface="Calibri" panose="020F0502020204030204" pitchFamily="34" charset="0"/>
              </a:rPr>
              <a:t>.</a:t>
            </a:r>
          </a:p>
          <a:p>
            <a:pPr marL="0" indent="0" algn="just">
              <a:lnSpc>
                <a:spcPct val="107000"/>
              </a:lnSpc>
              <a:spcAft>
                <a:spcPts val="0"/>
              </a:spcAft>
              <a:buNone/>
            </a:pPr>
            <a:endParaRPr lang="el-GR" sz="12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43</a:t>
            </a:fld>
            <a:endParaRPr lang="el-GR"/>
          </a:p>
        </p:txBody>
      </p:sp>
    </p:spTree>
    <p:extLst>
      <p:ext uri="{BB962C8B-B14F-4D97-AF65-F5344CB8AC3E}">
        <p14:creationId xmlns:p14="http://schemas.microsoft.com/office/powerpoint/2010/main" xmlns="" val="289428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(2015γ). </a:t>
            </a:r>
            <a:r>
              <a:rPr lang="el-GR" sz="1400" i="1" dirty="0">
                <a:solidFill>
                  <a:srgbClr val="000000"/>
                </a:solidFill>
                <a:latin typeface="Times New Roman" panose="02020603050405020304" pitchFamily="18" charset="0"/>
                <a:ea typeface="Calibri" panose="020F0502020204030204" pitchFamily="34" charset="0"/>
              </a:rPr>
              <a:t>Παραδοτέο 2.2γ. Εργαλεία Συλλογής Δεδομένων: Σχέδιο </a:t>
            </a:r>
            <a:r>
              <a:rPr lang="el-GR" sz="1400" i="1" dirty="0" err="1">
                <a:solidFill>
                  <a:srgbClr val="000000"/>
                </a:solidFill>
                <a:latin typeface="Times New Roman" panose="02020603050405020304" pitchFamily="18" charset="0"/>
                <a:ea typeface="Calibri" panose="020F0502020204030204" pitchFamily="34" charset="0"/>
              </a:rPr>
              <a:t>Ημι</a:t>
            </a:r>
            <a:r>
              <a:rPr lang="el-GR" sz="1400" i="1" dirty="0">
                <a:solidFill>
                  <a:srgbClr val="000000"/>
                </a:solidFill>
                <a:latin typeface="Times New Roman" panose="02020603050405020304" pitchFamily="18" charset="0"/>
                <a:ea typeface="Calibri" panose="020F0502020204030204" pitchFamily="34" charset="0"/>
              </a:rPr>
              <a:t>-δομημένης Συνέντευξης</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Δεκέμβριος 2015, Ρέθυμνο (αδημοσίευτο).</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(2016α). </a:t>
            </a:r>
            <a:r>
              <a:rPr lang="el-GR" sz="1400" i="1" dirty="0">
                <a:solidFill>
                  <a:srgbClr val="000000"/>
                </a:solidFill>
                <a:latin typeface="Times New Roman" panose="02020603050405020304" pitchFamily="18" charset="0"/>
                <a:ea typeface="Calibri" panose="020F0502020204030204" pitchFamily="34" charset="0"/>
              </a:rPr>
              <a:t>Παραδοτέο 3.4. Έκθεση τεκμηρίωσης με βάση τα Πορίσματα από τη Διερεύνηση Αναγκών (</a:t>
            </a:r>
            <a:r>
              <a:rPr lang="en-US" sz="1400" i="1" dirty="0">
                <a:solidFill>
                  <a:srgbClr val="000000"/>
                </a:solidFill>
                <a:latin typeface="Times New Roman" panose="02020603050405020304" pitchFamily="18" charset="0"/>
                <a:ea typeface="Calibri" panose="020F0502020204030204" pitchFamily="34" charset="0"/>
              </a:rPr>
              <a:t>Needs</a:t>
            </a:r>
            <a:r>
              <a:rPr lang="el-GR" sz="1400" i="1" dirty="0">
                <a:solidFill>
                  <a:srgbClr val="000000"/>
                </a:solidFill>
                <a:latin typeface="Times New Roman" panose="02020603050405020304" pitchFamily="18" charset="0"/>
                <a:ea typeface="Calibri" panose="020F0502020204030204" pitchFamily="34" charset="0"/>
              </a:rPr>
              <a:t> Assessment) στην Περιφέρεια Κρήτης για τον Σχεδιασμό Διεπιστημονικού Προγράμματος Μεταπτυχιακών Σπουδών και τον Σχεδιασμό Προγράμματος Επιμόρφωσης στο Αντικείμενο «Διακυβέρνηση, Βιωσιμότητα και Περιφερειακή Καινοτομία»</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Σεπτέμβριος 2016, Ρέθυμνο.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3"/>
              </a:rPr>
              <a:t>http://governance.soc.uoc.gr/wp-content/uploads/2017/01/Ekthesi-Tekmiriosis-PMS-Final.pdf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(2016β). </a:t>
            </a:r>
            <a:r>
              <a:rPr lang="el-GR" sz="1400" i="1" dirty="0">
                <a:solidFill>
                  <a:srgbClr val="000000"/>
                </a:solidFill>
                <a:latin typeface="Times New Roman" panose="02020603050405020304" pitchFamily="18" charset="0"/>
                <a:ea typeface="Calibri" panose="020F0502020204030204" pitchFamily="34" charset="0"/>
              </a:rPr>
              <a:t>Παραδοτέο 3.1. Report Καταγραφής και Ανάλυσης Πρωτογενών Ποιοτικών Δεδομένων (Ανάλυση </a:t>
            </a:r>
            <a:r>
              <a:rPr lang="el-GR" sz="1400" i="1" dirty="0" err="1">
                <a:solidFill>
                  <a:srgbClr val="000000"/>
                </a:solidFill>
                <a:latin typeface="Times New Roman" panose="02020603050405020304" pitchFamily="18" charset="0"/>
                <a:ea typeface="Calibri" panose="020F0502020204030204" pitchFamily="34" charset="0"/>
              </a:rPr>
              <a:t>Ημι</a:t>
            </a:r>
            <a:r>
              <a:rPr lang="el-GR" sz="1400" i="1" dirty="0">
                <a:solidFill>
                  <a:srgbClr val="000000"/>
                </a:solidFill>
                <a:latin typeface="Times New Roman" panose="02020603050405020304" pitchFamily="18" charset="0"/>
                <a:ea typeface="Calibri" panose="020F0502020204030204" pitchFamily="34" charset="0"/>
              </a:rPr>
              <a:t>-Δομημένων και Αφηγηματικών Συνεντεύξεων)</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Σεπτέμβριος 2016, Ρέθυμνο.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4"/>
              </a:rPr>
              <a:t>http://governance.soc.uoc.gr/wp-content/uploads/2017/01/D.3.1.pdf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(2016γ). </a:t>
            </a:r>
            <a:r>
              <a:rPr lang="el-GR" sz="1400" i="1" dirty="0">
                <a:solidFill>
                  <a:srgbClr val="000000"/>
                </a:solidFill>
                <a:latin typeface="Times New Roman" panose="02020603050405020304" pitchFamily="18" charset="0"/>
                <a:ea typeface="Calibri" panose="020F0502020204030204" pitchFamily="34" charset="0"/>
              </a:rPr>
              <a:t>Π.2.4. Report Καταγραφής Δευτερογενών Ποσοτικών  Δεδομένων</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Ιανουάριος 2016, Ρέθυμνο.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5"/>
              </a:rPr>
              <a:t>http://governance.soc.uoc.gr/wp-content/uploads/2017/01/D.2.4.pdf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(2016δ). </a:t>
            </a:r>
            <a:r>
              <a:rPr lang="el-GR" sz="1400" i="1" dirty="0">
                <a:solidFill>
                  <a:srgbClr val="000000"/>
                </a:solidFill>
                <a:latin typeface="Times New Roman" panose="02020603050405020304" pitchFamily="18" charset="0"/>
                <a:ea typeface="Calibri" panose="020F0502020204030204" pitchFamily="34" charset="0"/>
              </a:rPr>
              <a:t>Παραδοτέο 3.2. </a:t>
            </a:r>
            <a:r>
              <a:rPr lang="el-GR" sz="1400" i="1" dirty="0" err="1">
                <a:solidFill>
                  <a:srgbClr val="000000"/>
                </a:solidFill>
                <a:latin typeface="Times New Roman" panose="02020603050405020304" pitchFamily="18" charset="0"/>
                <a:ea typeface="Calibri" panose="020F0502020204030204" pitchFamily="34" charset="0"/>
              </a:rPr>
              <a:t>Synthesis</a:t>
            </a:r>
            <a:r>
              <a:rPr lang="el-GR" sz="1400" i="1" dirty="0">
                <a:solidFill>
                  <a:srgbClr val="000000"/>
                </a:solidFill>
                <a:latin typeface="Times New Roman" panose="02020603050405020304" pitchFamily="18" charset="0"/>
                <a:ea typeface="Calibri" panose="020F0502020204030204" pitchFamily="34" charset="0"/>
              </a:rPr>
              <a:t> Report ανάλυσης δευτερογενών  ποσοτικών δεδομένων (με βάση το Παραδοτέο 2.4:  Αναλυτικό Report καταγραφής δευτερογενών ποσοτικών δεδομένων)</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Αύγουστος 2016, Ρέθυμνο.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6"/>
              </a:rPr>
              <a:t>http://governance.soc.uoc.gr/wp-content/uploads/2017/01/D.3.2.pdf</a:t>
            </a:r>
            <a:r>
              <a:rPr lang="el-GR" sz="1400" dirty="0">
                <a:solidFill>
                  <a:srgbClr val="000000"/>
                </a:solidFill>
                <a:latin typeface="Times New Roman" panose="02020603050405020304" pitchFamily="18" charset="0"/>
                <a:ea typeface="Calibri" panose="020F0502020204030204" pitchFamily="34" charset="0"/>
              </a:rPr>
              <a:t>. </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(2017α). </a:t>
            </a:r>
            <a:r>
              <a:rPr lang="el-GR" sz="1400" i="1" dirty="0">
                <a:solidFill>
                  <a:srgbClr val="000000"/>
                </a:solidFill>
                <a:latin typeface="Times New Roman" panose="02020603050405020304" pitchFamily="18" charset="0"/>
                <a:ea typeface="Calibri" panose="020F0502020204030204" pitchFamily="34" charset="0"/>
              </a:rPr>
              <a:t>Παραδοτέο 8.1. Κατασκευή και επικαιροποίηση Ιστοσελίδας (</a:t>
            </a:r>
            <a:r>
              <a:rPr lang="el-GR" sz="1400" i="1" dirty="0" err="1">
                <a:solidFill>
                  <a:srgbClr val="000000"/>
                </a:solidFill>
                <a:latin typeface="Times New Roman" panose="02020603050405020304" pitchFamily="18" charset="0"/>
                <a:ea typeface="Calibri" panose="020F0502020204030204" pitchFamily="34" charset="0"/>
              </a:rPr>
              <a:t>Website</a:t>
            </a:r>
            <a:r>
              <a:rPr lang="el-GR" sz="1400" i="1" dirty="0">
                <a:solidFill>
                  <a:srgbClr val="000000"/>
                </a:solidFill>
                <a:latin typeface="Times New Roman" panose="02020603050405020304" pitchFamily="18" charset="0"/>
                <a:ea typeface="Calibri" panose="020F0502020204030204" pitchFamily="34" charset="0"/>
              </a:rPr>
              <a:t> Έργου): </a:t>
            </a:r>
            <a:r>
              <a:rPr lang="el-GR" sz="1400" i="1" u="sng" dirty="0">
                <a:solidFill>
                  <a:srgbClr val="000000"/>
                </a:solidFill>
                <a:latin typeface="Times New Roman" panose="02020603050405020304" pitchFamily="18" charset="0"/>
                <a:ea typeface="Calibri" panose="020F0502020204030204" pitchFamily="34" charset="0"/>
                <a:hlinkClick r:id="rId7"/>
              </a:rPr>
              <a:t>http://governance.soc.uoc.gr/</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a:t>
            </a:r>
            <a:r>
              <a:rPr lang="en-US" sz="1400" dirty="0">
                <a:solidFill>
                  <a:srgbClr val="000000"/>
                </a:solidFill>
                <a:latin typeface="Times New Roman" panose="02020603050405020304" pitchFamily="18" charset="0"/>
                <a:ea typeface="Calibri" panose="020F0502020204030204" pitchFamily="34" charset="0"/>
              </a:rPr>
              <a:t>KA</a:t>
            </a:r>
            <a:r>
              <a:rPr lang="el-GR" sz="1400" dirty="0">
                <a:solidFill>
                  <a:srgbClr val="000000"/>
                </a:solidFill>
                <a:latin typeface="Times New Roman" panose="02020603050405020304" pitchFamily="18" charset="0"/>
                <a:ea typeface="Calibri" panose="020F0502020204030204" pitchFamily="34" charset="0"/>
              </a:rPr>
              <a:t> 4289), Απρίλιος 2017, Ρέθυμνο, </a:t>
            </a:r>
            <a:r>
              <a:rPr lang="el-GR" sz="1400" u="sng" dirty="0">
                <a:solidFill>
                  <a:srgbClr val="000000"/>
                </a:solidFill>
                <a:latin typeface="Times New Roman" panose="02020603050405020304" pitchFamily="18" charset="0"/>
                <a:ea typeface="Calibri" panose="020F0502020204030204" pitchFamily="34" charset="0"/>
                <a:hlinkClick r:id="rId7"/>
              </a:rPr>
              <a:t>http://governance.soc.uoc.gr/</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(2017β). </a:t>
            </a:r>
            <a:r>
              <a:rPr lang="el-GR" sz="1400" i="1" dirty="0">
                <a:solidFill>
                  <a:srgbClr val="000000"/>
                </a:solidFill>
                <a:latin typeface="Times New Roman" panose="02020603050405020304" pitchFamily="18" charset="0"/>
                <a:ea typeface="Calibri" panose="020F0502020204030204" pitchFamily="34" charset="0"/>
              </a:rPr>
              <a:t>Διακυβέρνηση και Βιωσιμότητα στην Περιφέρεια Κρήτης: Το Έργο και τα Ευρήματά του με μια Ματιά</a:t>
            </a:r>
            <a:r>
              <a:rPr lang="el-GR" sz="1400" dirty="0">
                <a:solidFill>
                  <a:srgbClr val="000000"/>
                </a:solidFill>
                <a:latin typeface="Times New Roman" panose="02020603050405020304" pitchFamily="18" charset="0"/>
                <a:ea typeface="Calibri" panose="020F0502020204030204" pitchFamily="34" charset="0"/>
              </a:rPr>
              <a:t>. Παραδοτέο 8.2. Παραγωγή Ενημερωτικού Υλικού (</a:t>
            </a:r>
            <a:r>
              <a:rPr lang="en-US" sz="1400" dirty="0">
                <a:solidFill>
                  <a:srgbClr val="000000"/>
                </a:solidFill>
                <a:latin typeface="Times New Roman" panose="02020603050405020304" pitchFamily="18" charset="0"/>
                <a:ea typeface="Calibri" panose="020F0502020204030204" pitchFamily="34" charset="0"/>
              </a:rPr>
              <a:t>Leaflet</a:t>
            </a:r>
            <a:r>
              <a:rPr lang="el-GR" sz="1400" dirty="0">
                <a:solidFill>
                  <a:srgbClr val="000000"/>
                </a:solidFill>
                <a:latin typeface="Times New Roman" panose="02020603050405020304" pitchFamily="18" charset="0"/>
                <a:ea typeface="Calibri" panose="020F0502020204030204" pitchFamily="34" charset="0"/>
              </a:rPr>
              <a:t>) του Ερευνητικού Προγράμματος «Διακυβέρνηση, Βιωσιμότητα και Περιφερειακή Καινοτομία» (KA 4289), Οκτώβριος 2017. Ηράκλειο: Εκτυπωτικό Κέντρο Πανεπιστημίου Κρήτης.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8"/>
              </a:rPr>
              <a:t>http://governance.soc.uoc.gr/wp-content/uploads/2017/09/D8.2-Leaflet.pdf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(2017γ). </a:t>
            </a:r>
            <a:r>
              <a:rPr lang="el-GR" sz="1400" i="1" dirty="0">
                <a:solidFill>
                  <a:srgbClr val="000000"/>
                </a:solidFill>
                <a:latin typeface="Times New Roman" panose="02020603050405020304" pitchFamily="18" charset="0"/>
                <a:ea typeface="Calibri" panose="020F0502020204030204" pitchFamily="34" charset="0"/>
              </a:rPr>
              <a:t>Παραδοτέο 4.1. Οδηγός Προγράμματος Μεταπτυχιακής Εκπαίδευσης</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Ιανουάριος 2017, Ρέθυμνο (αδημοσίευτο).</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(2017δ). </a:t>
            </a:r>
            <a:r>
              <a:rPr lang="el-GR" sz="1400" i="1" dirty="0">
                <a:solidFill>
                  <a:srgbClr val="000000"/>
                </a:solidFill>
                <a:latin typeface="Times New Roman" panose="02020603050405020304" pitchFamily="18" charset="0"/>
                <a:ea typeface="Calibri" panose="020F0502020204030204" pitchFamily="34" charset="0"/>
              </a:rPr>
              <a:t>Παραδοτέο 5.1. Ηλεκτρονική εκπαιδευτική πλατφόρμα (</a:t>
            </a:r>
            <a:r>
              <a:rPr lang="en-US" sz="1400" i="1" dirty="0">
                <a:solidFill>
                  <a:srgbClr val="000000"/>
                </a:solidFill>
                <a:latin typeface="Times New Roman" panose="02020603050405020304" pitchFamily="18" charset="0"/>
                <a:ea typeface="Calibri" panose="020F0502020204030204" pitchFamily="34" charset="0"/>
              </a:rPr>
              <a:t>E</a:t>
            </a:r>
            <a:r>
              <a:rPr lang="el-GR" sz="1400" i="1" dirty="0">
                <a:solidFill>
                  <a:srgbClr val="000000"/>
                </a:solidFill>
                <a:latin typeface="Times New Roman" panose="02020603050405020304" pitchFamily="18" charset="0"/>
                <a:ea typeface="Calibri" panose="020F0502020204030204" pitchFamily="34" charset="0"/>
              </a:rPr>
              <a:t>-Learning Platform): </a:t>
            </a:r>
            <a:r>
              <a:rPr lang="el-GR" sz="1400" i="1" u="sng" dirty="0">
                <a:solidFill>
                  <a:srgbClr val="000000"/>
                </a:solidFill>
                <a:latin typeface="Times New Roman" panose="02020603050405020304" pitchFamily="18" charset="0"/>
                <a:ea typeface="Calibri" panose="020F0502020204030204" pitchFamily="34" charset="0"/>
                <a:hlinkClick r:id="rId9"/>
              </a:rPr>
              <a:t>https://governance.soc.uoc.gr</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a:t>
            </a:r>
            <a:r>
              <a:rPr lang="en-US" sz="1400" dirty="0">
                <a:solidFill>
                  <a:srgbClr val="000000"/>
                </a:solidFill>
                <a:latin typeface="Times New Roman" panose="02020603050405020304" pitchFamily="18" charset="0"/>
                <a:ea typeface="Calibri" panose="020F0502020204030204" pitchFamily="34" charset="0"/>
              </a:rPr>
              <a:t>KA </a:t>
            </a:r>
            <a:r>
              <a:rPr lang="el-GR" sz="1400" dirty="0">
                <a:solidFill>
                  <a:srgbClr val="000000"/>
                </a:solidFill>
                <a:latin typeface="Times New Roman" panose="02020603050405020304" pitchFamily="18" charset="0"/>
                <a:ea typeface="Calibri" panose="020F0502020204030204" pitchFamily="34" charset="0"/>
              </a:rPr>
              <a:t>4289), Μάιος 2017, Ρέθυμνο, </a:t>
            </a:r>
            <a:r>
              <a:rPr lang="el-GR" sz="1400" u="sng" dirty="0">
                <a:solidFill>
                  <a:srgbClr val="000000"/>
                </a:solidFill>
                <a:latin typeface="Times New Roman" panose="02020603050405020304" pitchFamily="18" charset="0"/>
                <a:ea typeface="Calibri" panose="020F0502020204030204" pitchFamily="34" charset="0"/>
                <a:hlinkClick r:id="rId9"/>
              </a:rPr>
              <a:t>https://governance.soc.uoc.gr</a:t>
            </a:r>
            <a:r>
              <a:rPr lang="el-GR" sz="1400" dirty="0">
                <a:solidFill>
                  <a:srgbClr val="000000"/>
                </a:solidFill>
                <a:latin typeface="Times New Roman" panose="02020603050405020304" pitchFamily="18" charset="0"/>
                <a:ea typeface="Calibri" panose="020F0502020204030204" pitchFamily="34" charset="0"/>
              </a:rPr>
              <a:t>.</a:t>
            </a:r>
          </a:p>
          <a:p>
            <a:pPr marL="0" indent="0" algn="just">
              <a:lnSpc>
                <a:spcPct val="107000"/>
              </a:lnSpc>
              <a:spcAft>
                <a:spcPts val="0"/>
              </a:spcAft>
              <a:buNone/>
            </a:pPr>
            <a:endParaRPr lang="el-GR" sz="1200" b="1" u="sng" dirty="0" smtClean="0">
              <a:latin typeface="Times New Roman" panose="02020603050405020304" pitchFamily="18" charset="0"/>
              <a:ea typeface="Calibri" panose="020F0502020204030204" pitchFamily="34" charset="0"/>
            </a:endParaRPr>
          </a:p>
          <a:p>
            <a:pPr marL="0" indent="0" algn="ctr">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44</a:t>
            </a:fld>
            <a:endParaRPr lang="el-GR"/>
          </a:p>
        </p:txBody>
      </p:sp>
    </p:spTree>
    <p:extLst>
      <p:ext uri="{BB962C8B-B14F-4D97-AF65-F5344CB8AC3E}">
        <p14:creationId xmlns:p14="http://schemas.microsoft.com/office/powerpoint/2010/main" xmlns="" val="3671521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(2017ε). </a:t>
            </a:r>
            <a:r>
              <a:rPr lang="el-GR" sz="1400" i="1" dirty="0">
                <a:solidFill>
                  <a:srgbClr val="000000"/>
                </a:solidFill>
                <a:latin typeface="Times New Roman" panose="02020603050405020304" pitchFamily="18" charset="0"/>
                <a:ea typeface="Calibri" panose="020F0502020204030204" pitchFamily="34" charset="0"/>
              </a:rPr>
              <a:t>Παραδοτέο 6.1. Πλαίσιο Προτάσεων Πολιτικής (</a:t>
            </a:r>
            <a:r>
              <a:rPr lang="en-US" sz="1400" i="1" dirty="0">
                <a:solidFill>
                  <a:srgbClr val="000000"/>
                </a:solidFill>
                <a:latin typeface="Times New Roman" panose="02020603050405020304" pitchFamily="18" charset="0"/>
                <a:ea typeface="Calibri" panose="020F0502020204030204" pitchFamily="34" charset="0"/>
              </a:rPr>
              <a:t>Policy Proposals Set</a:t>
            </a:r>
            <a:r>
              <a:rPr lang="el-GR" sz="1400" i="1" dirty="0">
                <a:solidFill>
                  <a:srgbClr val="000000"/>
                </a:solidFill>
                <a:latin typeface="Times New Roman" panose="02020603050405020304" pitchFamily="18" charset="0"/>
                <a:ea typeface="Calibri" panose="020F0502020204030204" pitchFamily="34" charset="0"/>
              </a:rPr>
              <a:t>), Οδικός Χάρτης Εφαρμογής (</a:t>
            </a:r>
            <a:r>
              <a:rPr lang="en-US" sz="1400" i="1" dirty="0">
                <a:solidFill>
                  <a:srgbClr val="000000"/>
                </a:solidFill>
                <a:latin typeface="Times New Roman" panose="02020603050405020304" pitchFamily="18" charset="0"/>
                <a:ea typeface="Calibri" panose="020F0502020204030204" pitchFamily="34" charset="0"/>
              </a:rPr>
              <a:t>Road Map</a:t>
            </a:r>
            <a:r>
              <a:rPr lang="el-GR" sz="1400" i="1" dirty="0">
                <a:solidFill>
                  <a:srgbClr val="000000"/>
                </a:solidFill>
                <a:latin typeface="Times New Roman" panose="02020603050405020304" pitchFamily="18" charset="0"/>
                <a:ea typeface="Calibri" panose="020F0502020204030204" pitchFamily="34" charset="0"/>
              </a:rPr>
              <a:t>) και Σενάρια Εφαρμογής τους σε Διαφορετικές Οικονομικές Συνθήκες, αλλά και στις Διαφορετικές Προτεραιότητες που Ενσωματώνονται στο Πλέγμα Δημόσιων Πολιτικών (</a:t>
            </a:r>
            <a:r>
              <a:rPr lang="en-US" sz="1400" i="1" dirty="0">
                <a:solidFill>
                  <a:srgbClr val="000000"/>
                </a:solidFill>
                <a:latin typeface="Times New Roman" panose="02020603050405020304" pitchFamily="18" charset="0"/>
                <a:ea typeface="Calibri" panose="020F0502020204030204" pitchFamily="34" charset="0"/>
              </a:rPr>
              <a:t>Public Policy Mix</a:t>
            </a:r>
            <a:r>
              <a:rPr lang="el-GR" sz="1400" i="1" dirty="0">
                <a:solidFill>
                  <a:srgbClr val="000000"/>
                </a:solidFill>
                <a:latin typeface="Times New Roman" panose="02020603050405020304" pitchFamily="18" charset="0"/>
                <a:ea typeface="Calibri" panose="020F0502020204030204" pitchFamily="34" charset="0"/>
              </a:rPr>
              <a:t>)</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(KA 4289), Μάιος 2017, Ρέθυμνο.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3"/>
              </a:rPr>
              <a:t>http://governance.soc.uoc.gr/wp-content/uploads/2017/10/D-6.1.-Policy-Proposals.pdf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(2017στ). </a:t>
            </a:r>
            <a:r>
              <a:rPr lang="el-GR" sz="1400" i="1" dirty="0">
                <a:solidFill>
                  <a:srgbClr val="000000"/>
                </a:solidFill>
                <a:latin typeface="Times New Roman" panose="02020603050405020304" pitchFamily="18" charset="0"/>
                <a:ea typeface="Calibri" panose="020F0502020204030204" pitchFamily="34" charset="0"/>
              </a:rPr>
              <a:t>Παραδοτέο 6.2. Συνοπτικό Καταληκτικό </a:t>
            </a:r>
            <a:r>
              <a:rPr lang="en-US" sz="1400" i="1" dirty="0">
                <a:solidFill>
                  <a:srgbClr val="000000"/>
                </a:solidFill>
                <a:latin typeface="Times New Roman" panose="02020603050405020304" pitchFamily="18" charset="0"/>
                <a:ea typeface="Calibri" panose="020F0502020204030204" pitchFamily="34" charset="0"/>
              </a:rPr>
              <a:t>SWOT Analysis</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(KA 4289), Ιούνιος 2017, Ρέθυμνο. Ανάκτηση στις 22-11-2018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4"/>
              </a:rPr>
              <a:t>http://governance.soc.uoc.gr/wp-content/uploads/2017/10/D.6.2_SWOT_Analysis.pdf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(2017ζ). </a:t>
            </a:r>
            <a:r>
              <a:rPr lang="el-GR" sz="1400" i="1" dirty="0">
                <a:solidFill>
                  <a:srgbClr val="000000"/>
                </a:solidFill>
                <a:latin typeface="Times New Roman" panose="02020603050405020304" pitchFamily="18" charset="0"/>
                <a:ea typeface="Calibri" panose="020F0502020204030204" pitchFamily="34" charset="0"/>
              </a:rPr>
              <a:t>Παραδοτέο 7.1</a:t>
            </a:r>
            <a:r>
              <a:rPr lang="en-US" sz="1400" i="1" dirty="0">
                <a:solidFill>
                  <a:srgbClr val="000000"/>
                </a:solidFill>
                <a:latin typeface="Times New Roman" panose="02020603050405020304" pitchFamily="18" charset="0"/>
                <a:ea typeface="Calibri" panose="020F0502020204030204" pitchFamily="34" charset="0"/>
              </a:rPr>
              <a:t>a</a:t>
            </a:r>
            <a:r>
              <a:rPr lang="el-GR" sz="1400" i="1" dirty="0">
                <a:solidFill>
                  <a:srgbClr val="000000"/>
                </a:solidFill>
                <a:latin typeface="Times New Roman" panose="02020603050405020304" pitchFamily="18" charset="0"/>
                <a:ea typeface="Calibri" panose="020F0502020204030204" pitchFamily="34" charset="0"/>
              </a:rPr>
              <a:t>. Πλαίσιο Επιμορφωτικού Προγράμματος Στελεχών κι Εργαζομένων (</a:t>
            </a:r>
            <a:r>
              <a:rPr lang="en-US" sz="1400" i="1" dirty="0">
                <a:solidFill>
                  <a:srgbClr val="000000"/>
                </a:solidFill>
                <a:latin typeface="Times New Roman" panose="02020603050405020304" pitchFamily="18" charset="0"/>
                <a:ea typeface="Calibri" panose="020F0502020204030204" pitchFamily="34" charset="0"/>
              </a:rPr>
              <a:t>Capacity Building</a:t>
            </a:r>
            <a:r>
              <a:rPr lang="el-GR" sz="1400" i="1" dirty="0">
                <a:solidFill>
                  <a:srgbClr val="000000"/>
                </a:solidFill>
                <a:latin typeface="Times New Roman" panose="02020603050405020304" pitchFamily="18" charset="0"/>
                <a:ea typeface="Calibri" panose="020F0502020204030204" pitchFamily="34" charset="0"/>
              </a:rPr>
              <a:t>) των Τοπικών Φορέων</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(KA 4289), Μάιος 2017, Ρέθυμνο (αδημοσίευτο).</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(2017η). </a:t>
            </a:r>
            <a:r>
              <a:rPr lang="el-GR" sz="1400" i="1" dirty="0">
                <a:solidFill>
                  <a:srgbClr val="000000"/>
                </a:solidFill>
                <a:latin typeface="Times New Roman" panose="02020603050405020304" pitchFamily="18" charset="0"/>
                <a:ea typeface="Calibri" panose="020F0502020204030204" pitchFamily="34" charset="0"/>
              </a:rPr>
              <a:t>Παραδοτέο 7.4a. Εργαλείο Αξιολόγησης Επιμορφωτικού Προγράμματος από τους </a:t>
            </a:r>
            <a:r>
              <a:rPr lang="el-GR" sz="1400" i="1" dirty="0" err="1">
                <a:solidFill>
                  <a:srgbClr val="000000"/>
                </a:solidFill>
                <a:latin typeface="Times New Roman" panose="02020603050405020304" pitchFamily="18" charset="0"/>
                <a:ea typeface="Calibri" panose="020F0502020204030204" pitchFamily="34" charset="0"/>
              </a:rPr>
              <a:t>Επιμορφούμενους</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(KA 4289), Ιούνιος 2017, Ρέθυμνο (αδημοσίευτο)</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(2017θ). </a:t>
            </a:r>
            <a:r>
              <a:rPr lang="el-GR" sz="1400" i="1" dirty="0">
                <a:solidFill>
                  <a:srgbClr val="000000"/>
                </a:solidFill>
                <a:latin typeface="Times New Roman" panose="02020603050405020304" pitchFamily="18" charset="0"/>
                <a:ea typeface="Calibri" panose="020F0502020204030204" pitchFamily="34" charset="0"/>
              </a:rPr>
              <a:t>Παραδοτέο 7.4</a:t>
            </a:r>
            <a:r>
              <a:rPr lang="en-US" sz="1400" i="1" dirty="0">
                <a:solidFill>
                  <a:srgbClr val="000000"/>
                </a:solidFill>
                <a:latin typeface="Times New Roman" panose="02020603050405020304" pitchFamily="18" charset="0"/>
                <a:ea typeface="Calibri" panose="020F0502020204030204" pitchFamily="34" charset="0"/>
              </a:rPr>
              <a:t>b</a:t>
            </a:r>
            <a:r>
              <a:rPr lang="el-GR" sz="1400" i="1" dirty="0">
                <a:solidFill>
                  <a:srgbClr val="000000"/>
                </a:solidFill>
                <a:latin typeface="Times New Roman" panose="02020603050405020304" pitchFamily="18" charset="0"/>
                <a:ea typeface="Calibri" panose="020F0502020204030204" pitchFamily="34" charset="0"/>
              </a:rPr>
              <a:t>.</a:t>
            </a:r>
            <a:r>
              <a:rPr lang="el-GR" sz="1400" dirty="0">
                <a:solidFill>
                  <a:srgbClr val="000000"/>
                </a:solidFill>
                <a:latin typeface="Times New Roman" panose="02020603050405020304" pitchFamily="18" charset="0"/>
                <a:ea typeface="Calibri" panose="020F0502020204030204" pitchFamily="34" charset="0"/>
              </a:rPr>
              <a:t> </a:t>
            </a:r>
            <a:r>
              <a:rPr lang="el-GR" sz="1400" i="1" dirty="0">
                <a:solidFill>
                  <a:srgbClr val="000000"/>
                </a:solidFill>
                <a:latin typeface="Times New Roman" panose="02020603050405020304" pitchFamily="18" charset="0"/>
                <a:ea typeface="Calibri" panose="020F0502020204030204" pitchFamily="34" charset="0"/>
              </a:rPr>
              <a:t>Αξιολόγηση </a:t>
            </a:r>
            <a:r>
              <a:rPr lang="el-GR" sz="1400" i="1" dirty="0" err="1">
                <a:solidFill>
                  <a:srgbClr val="000000"/>
                </a:solidFill>
                <a:latin typeface="Times New Roman" panose="02020603050405020304" pitchFamily="18" charset="0"/>
                <a:ea typeface="Calibri" panose="020F0502020204030204" pitchFamily="34" charset="0"/>
              </a:rPr>
              <a:t>Επιμορφούμενων</a:t>
            </a:r>
            <a:r>
              <a:rPr lang="el-GR" sz="1400" i="1" dirty="0">
                <a:solidFill>
                  <a:srgbClr val="000000"/>
                </a:solidFill>
                <a:latin typeface="Times New Roman" panose="02020603050405020304" pitchFamily="18" charset="0"/>
                <a:ea typeface="Calibri" panose="020F0502020204030204" pitchFamily="34" charset="0"/>
              </a:rPr>
              <a:t> Αιρετών και Υπηρεσιακών Στελεχών της Τοπικής Αυτοδιοίκησης</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(KA 4289), Ιούνιος 2017, Ρέθυμνο (αδημοσίευτο).</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ΚΕΠΕΤ &amp; ΚΕΑΔΙΚ Π.Κ. σε συνεργασία με το Εργαστήριο Κοινωνικής Στατιστικής και Πολιτικής Έρευνας του Τμήματος Πολιτικής Επιστήμης Π.Κ./</a:t>
            </a:r>
            <a:r>
              <a:rPr lang="el-GR" sz="1400" dirty="0" err="1">
                <a:solidFill>
                  <a:srgbClr val="000000"/>
                </a:solidFill>
                <a:latin typeface="Times New Roman" panose="02020603050405020304" pitchFamily="18" charset="0"/>
                <a:ea typeface="Calibri" panose="020F0502020204030204" pitchFamily="34" charset="0"/>
              </a:rPr>
              <a:t>Δαφέρμος</a:t>
            </a:r>
            <a:r>
              <a:rPr lang="el-GR" sz="1400" dirty="0">
                <a:solidFill>
                  <a:srgbClr val="000000"/>
                </a:solidFill>
                <a:latin typeface="Times New Roman" panose="02020603050405020304" pitchFamily="18" charset="0"/>
                <a:ea typeface="Calibri" panose="020F0502020204030204" pitchFamily="34" charset="0"/>
              </a:rPr>
              <a:t>, Β. κ.ά. (2016). </a:t>
            </a:r>
            <a:r>
              <a:rPr lang="el-GR" sz="1400" i="1" dirty="0">
                <a:solidFill>
                  <a:srgbClr val="000000"/>
                </a:solidFill>
                <a:latin typeface="Times New Roman" panose="02020603050405020304" pitchFamily="18" charset="0"/>
                <a:ea typeface="Calibri" panose="020F0502020204030204" pitchFamily="34" charset="0"/>
              </a:rPr>
              <a:t>Π.3.2</a:t>
            </a:r>
            <a:r>
              <a:rPr lang="en-US" sz="1400" i="1" dirty="0">
                <a:solidFill>
                  <a:srgbClr val="000000"/>
                </a:solidFill>
                <a:latin typeface="Times New Roman" panose="02020603050405020304" pitchFamily="18" charset="0"/>
                <a:ea typeface="Calibri" panose="020F0502020204030204" pitchFamily="34" charset="0"/>
              </a:rPr>
              <a:t>b</a:t>
            </a:r>
            <a:r>
              <a:rPr lang="el-GR" sz="1400" i="1" dirty="0">
                <a:solidFill>
                  <a:srgbClr val="000000"/>
                </a:solidFill>
                <a:latin typeface="Times New Roman" panose="02020603050405020304" pitchFamily="18" charset="0"/>
                <a:ea typeface="Calibri" panose="020F0502020204030204" pitchFamily="34" charset="0"/>
              </a:rPr>
              <a:t>. Report Πρωτογενούς Ποσοτικής Έρευνας Ι</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Ιούλιος 2016, Ρέθυμνο: ΚΕΠΕΤ &amp; ΚΕΑΔΙΚ Τμήματος Πολιτικής Επιστήμης Π.Κ. Ανάκτηση στις 20-11-2018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5"/>
              </a:rPr>
              <a:t>http://governance.soc.uoc.gr/wp-content/uploads/2017/01/D.3.2b.pdf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n-US" sz="1400" dirty="0">
                <a:solidFill>
                  <a:srgbClr val="000000"/>
                </a:solidFill>
                <a:latin typeface="Times New Roman" panose="02020603050405020304" pitchFamily="18" charset="0"/>
                <a:ea typeface="Calibri" panose="020F0502020204030204" pitchFamily="34" charset="0"/>
              </a:rPr>
              <a:t>Lacey, A. &amp; Luff, D. (2001). </a:t>
            </a:r>
            <a:r>
              <a:rPr lang="en-US" sz="1400" i="1" dirty="0">
                <a:solidFill>
                  <a:srgbClr val="000000"/>
                </a:solidFill>
                <a:latin typeface="Times New Roman" panose="02020603050405020304" pitchFamily="18" charset="0"/>
                <a:ea typeface="Calibri" panose="020F0502020204030204" pitchFamily="34" charset="0"/>
              </a:rPr>
              <a:t>Qualitative Data Analysis, Trent Focus for Research and Development in Primary Health Care: An Introduction to Qualitative Analysis</a:t>
            </a:r>
            <a:r>
              <a:rPr lang="en-US" sz="1400" dirty="0">
                <a:solidFill>
                  <a:srgbClr val="000000"/>
                </a:solidFill>
                <a:latin typeface="Times New Roman" panose="02020603050405020304" pitchFamily="18" charset="0"/>
                <a:ea typeface="Calibri" panose="020F0502020204030204" pitchFamily="34" charset="0"/>
              </a:rPr>
              <a:t>. London</a:t>
            </a:r>
            <a:r>
              <a:rPr lang="el-GR" sz="1400" dirty="0">
                <a:solidFill>
                  <a:srgbClr val="000000"/>
                </a:solidFill>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Trend Focus</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Calibri" panose="020F0502020204030204" pitchFamily="34" charset="0"/>
              </a:rPr>
              <a:t>Μονάδα Ερευνών Κοινής Γνώμης Π.Κ. σε συνεργασία με τα ΚΕΠΕΤ &amp; ΚΕΑΔΙΚ Π.Κ./</a:t>
            </a:r>
            <a:r>
              <a:rPr lang="el-GR" sz="1400" dirty="0" err="1">
                <a:solidFill>
                  <a:srgbClr val="000000"/>
                </a:solidFill>
                <a:latin typeface="Times New Roman" panose="02020603050405020304" pitchFamily="18" charset="0"/>
                <a:ea typeface="Calibri" panose="020F0502020204030204" pitchFamily="34" charset="0"/>
              </a:rPr>
              <a:t>Τζουβελέκας</a:t>
            </a:r>
            <a:r>
              <a:rPr lang="el-GR" sz="1400" dirty="0">
                <a:solidFill>
                  <a:srgbClr val="000000"/>
                </a:solidFill>
                <a:latin typeface="Times New Roman" panose="02020603050405020304" pitchFamily="18" charset="0"/>
                <a:ea typeface="Calibri" panose="020F0502020204030204" pitchFamily="34" charset="0"/>
              </a:rPr>
              <a:t>, Β., </a:t>
            </a:r>
            <a:r>
              <a:rPr lang="el-GR" sz="1400" dirty="0" err="1">
                <a:solidFill>
                  <a:srgbClr val="000000"/>
                </a:solidFill>
                <a:latin typeface="Times New Roman" panose="02020603050405020304" pitchFamily="18" charset="0"/>
                <a:ea typeface="Calibri" panose="020F0502020204030204" pitchFamily="34" charset="0"/>
              </a:rPr>
              <a:t>Πηγουνάκης</a:t>
            </a:r>
            <a:r>
              <a:rPr lang="el-GR" sz="1400" dirty="0">
                <a:solidFill>
                  <a:srgbClr val="000000"/>
                </a:solidFill>
                <a:latin typeface="Times New Roman" panose="02020603050405020304" pitchFamily="18" charset="0"/>
                <a:ea typeface="Calibri" panose="020F0502020204030204" pitchFamily="34" charset="0"/>
              </a:rPr>
              <a:t>, Κ., Δράκος, Π. (2016). </a:t>
            </a:r>
            <a:r>
              <a:rPr lang="el-GR" sz="1400" i="1" dirty="0">
                <a:solidFill>
                  <a:srgbClr val="000000"/>
                </a:solidFill>
                <a:latin typeface="Times New Roman" panose="02020603050405020304" pitchFamily="18" charset="0"/>
                <a:ea typeface="Calibri" panose="020F0502020204030204" pitchFamily="34" charset="0"/>
              </a:rPr>
              <a:t>Π.3.2</a:t>
            </a:r>
            <a:r>
              <a:rPr lang="en-US" sz="1400" i="1" dirty="0">
                <a:solidFill>
                  <a:srgbClr val="000000"/>
                </a:solidFill>
                <a:latin typeface="Times New Roman" panose="02020603050405020304" pitchFamily="18" charset="0"/>
                <a:ea typeface="Calibri" panose="020F0502020204030204" pitchFamily="34" charset="0"/>
              </a:rPr>
              <a:t>c</a:t>
            </a:r>
            <a:r>
              <a:rPr lang="el-GR" sz="1400" i="1" dirty="0">
                <a:solidFill>
                  <a:srgbClr val="000000"/>
                </a:solidFill>
                <a:latin typeface="Times New Roman" panose="02020603050405020304" pitchFamily="18" charset="0"/>
                <a:ea typeface="Calibri" panose="020F0502020204030204" pitchFamily="34" charset="0"/>
              </a:rPr>
              <a:t>. Report Πρωτογενούς Ποσοτικής Έρευνας ΙΙ</a:t>
            </a:r>
            <a:r>
              <a:rPr lang="el-GR" sz="1400" dirty="0">
                <a:solidFill>
                  <a:srgbClr val="000000"/>
                </a:solidFill>
                <a:latin typeface="Times New Roman" panose="02020603050405020304" pitchFamily="18" charset="0"/>
                <a:ea typeface="Calibri" panose="020F0502020204030204" pitchFamily="34" charset="0"/>
              </a:rPr>
              <a:t>. Ερευνητικό Πρόγραμμα «Διακυβέρνηση, Βιωσιμότητα και Περιφερειακή Καινοτομία» (ΚΑ 4289), Αύγουστος 2016, Ρέθυμνο. Ανάκτηση στις 20-11-2018 από το δικτυακό τόπο: </a:t>
            </a:r>
            <a:r>
              <a:rPr lang="el-GR" sz="1400" u="sng" dirty="0">
                <a:solidFill>
                  <a:srgbClr val="000000"/>
                </a:solidFill>
                <a:latin typeface="Times New Roman" panose="02020603050405020304" pitchFamily="18" charset="0"/>
                <a:ea typeface="Calibri" panose="020F0502020204030204" pitchFamily="34" charset="0"/>
                <a:hlinkClick r:id="rId6"/>
              </a:rPr>
              <a:t>http://governance.soc.uoc.gr/wp-content/uploads/2017/01/D.3.2c.pdf</a:t>
            </a:r>
            <a:r>
              <a:rPr lang="el-GR" sz="1400" dirty="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400" dirty="0">
                <a:solidFill>
                  <a:srgbClr val="000000"/>
                </a:solidFill>
                <a:latin typeface="Times New Roman" panose="02020603050405020304" pitchFamily="18" charset="0"/>
                <a:ea typeface="Times New Roman" panose="02020603050405020304" pitchFamily="18" charset="0"/>
              </a:rPr>
              <a:t>Παπαδάκης, Ν., Κυρίδης, Α., Παπαργύρης, Α. &amp; </a:t>
            </a:r>
            <a:r>
              <a:rPr lang="el-GR" sz="1400" dirty="0" err="1">
                <a:solidFill>
                  <a:srgbClr val="000000"/>
                </a:solidFill>
                <a:latin typeface="Times New Roman" panose="02020603050405020304" pitchFamily="18" charset="0"/>
                <a:ea typeface="Times New Roman" panose="02020603050405020304" pitchFamily="18" charset="0"/>
              </a:rPr>
              <a:t>Θεοδωρικάκος</a:t>
            </a:r>
            <a:r>
              <a:rPr lang="el-GR" sz="1400" dirty="0">
                <a:solidFill>
                  <a:srgbClr val="000000"/>
                </a:solidFill>
                <a:latin typeface="Times New Roman" panose="02020603050405020304" pitchFamily="18" charset="0"/>
                <a:ea typeface="Times New Roman" panose="02020603050405020304" pitchFamily="18" charset="0"/>
              </a:rPr>
              <a:t>, Π. (2016). Προς ένα Ισόρροπο </a:t>
            </a:r>
            <a:r>
              <a:rPr lang="el-GR" sz="1400" dirty="0" err="1">
                <a:solidFill>
                  <a:srgbClr val="000000"/>
                </a:solidFill>
                <a:latin typeface="Times New Roman" panose="02020603050405020304" pitchFamily="18" charset="0"/>
                <a:ea typeface="Times New Roman" panose="02020603050405020304" pitchFamily="18" charset="0"/>
              </a:rPr>
              <a:t>Ολισμό</a:t>
            </a:r>
            <a:r>
              <a:rPr lang="el-GR" sz="1400" dirty="0">
                <a:solidFill>
                  <a:srgbClr val="000000"/>
                </a:solidFill>
                <a:latin typeface="Times New Roman" panose="02020603050405020304" pitchFamily="18" charset="0"/>
                <a:ea typeface="Times New Roman" panose="02020603050405020304" pitchFamily="18" charset="0"/>
              </a:rPr>
              <a:t> Ποσοτικής και Ποιοτικής Κοινωνικής Έρευνας σε Έρευνες Μεγάλης Κλίμακος: Η Περίπτωση της Μεθοδολογικής Στρατηγικής της Έρευνας «Βαρόμετρο Απόντων: Οι </a:t>
            </a:r>
            <a:r>
              <a:rPr lang="en-US" sz="1400" dirty="0">
                <a:solidFill>
                  <a:srgbClr val="000000"/>
                </a:solidFill>
                <a:latin typeface="Times New Roman" panose="02020603050405020304" pitchFamily="18" charset="0"/>
                <a:ea typeface="Times New Roman" panose="02020603050405020304" pitchFamily="18" charset="0"/>
              </a:rPr>
              <a:t>NEETs</a:t>
            </a:r>
            <a:r>
              <a:rPr lang="el-GR" sz="1400" dirty="0">
                <a:solidFill>
                  <a:srgbClr val="000000"/>
                </a:solidFill>
                <a:latin typeface="Times New Roman" panose="02020603050405020304" pitchFamily="18" charset="0"/>
                <a:ea typeface="Times New Roman" panose="02020603050405020304" pitchFamily="18" charset="0"/>
              </a:rPr>
              <a:t>». Στο Ι. </a:t>
            </a:r>
            <a:r>
              <a:rPr lang="el-GR" sz="1400" dirty="0" err="1">
                <a:solidFill>
                  <a:srgbClr val="000000"/>
                </a:solidFill>
                <a:latin typeface="Times New Roman" panose="02020603050405020304" pitchFamily="18" charset="0"/>
                <a:ea typeface="Times New Roman" panose="02020603050405020304" pitchFamily="18" charset="0"/>
              </a:rPr>
              <a:t>Πυργιωτάκης</a:t>
            </a:r>
            <a:r>
              <a:rPr lang="el-GR" sz="1400" dirty="0">
                <a:solidFill>
                  <a:srgbClr val="000000"/>
                </a:solidFill>
                <a:latin typeface="Times New Roman" panose="02020603050405020304" pitchFamily="18" charset="0"/>
                <a:ea typeface="Times New Roman" panose="02020603050405020304" pitchFamily="18" charset="0"/>
              </a:rPr>
              <a:t> &amp; Χ. </a:t>
            </a:r>
            <a:r>
              <a:rPr lang="el-GR" sz="1400" dirty="0" err="1">
                <a:solidFill>
                  <a:srgbClr val="000000"/>
                </a:solidFill>
                <a:latin typeface="Times New Roman" panose="02020603050405020304" pitchFamily="18" charset="0"/>
                <a:ea typeface="Times New Roman" panose="02020603050405020304" pitchFamily="18" charset="0"/>
              </a:rPr>
              <a:t>Θεοφιλίδης</a:t>
            </a:r>
            <a:r>
              <a:rPr lang="el-GR" sz="1400" dirty="0">
                <a:solidFill>
                  <a:srgbClr val="000000"/>
                </a:solidFill>
                <a:latin typeface="Times New Roman" panose="02020603050405020304" pitchFamily="18" charset="0"/>
                <a:ea typeface="Times New Roman" panose="02020603050405020304" pitchFamily="18" charset="0"/>
              </a:rPr>
              <a:t> (</a:t>
            </a:r>
            <a:r>
              <a:rPr lang="el-GR" sz="1400" dirty="0" err="1">
                <a:solidFill>
                  <a:srgbClr val="000000"/>
                </a:solidFill>
                <a:latin typeface="Times New Roman" panose="02020603050405020304" pitchFamily="18" charset="0"/>
                <a:ea typeface="Times New Roman" panose="02020603050405020304" pitchFamily="18" charset="0"/>
              </a:rPr>
              <a:t>Επιμ</a:t>
            </a:r>
            <a:r>
              <a:rPr lang="el-GR" sz="1400" dirty="0">
                <a:solidFill>
                  <a:srgbClr val="000000"/>
                </a:solidFill>
                <a:latin typeface="Times New Roman" panose="02020603050405020304" pitchFamily="18" charset="0"/>
                <a:ea typeface="Times New Roman" panose="02020603050405020304" pitchFamily="18" charset="0"/>
              </a:rPr>
              <a:t>.), </a:t>
            </a:r>
            <a:r>
              <a:rPr lang="el-GR" sz="1400" i="1" dirty="0">
                <a:solidFill>
                  <a:srgbClr val="000000"/>
                </a:solidFill>
                <a:latin typeface="Times New Roman" panose="02020603050405020304" pitchFamily="18" charset="0"/>
                <a:ea typeface="Times New Roman" panose="02020603050405020304" pitchFamily="18" charset="0"/>
              </a:rPr>
              <a:t>Ερευνητική Μεθοδολογία στις Κοινωνικές Επιστήμες και στην Εκπαίδευση. Συμβολή στην Επιστημολογική Θεωρία και την Ερευνητική Πράξη</a:t>
            </a:r>
            <a:r>
              <a:rPr lang="el-GR" sz="1400" dirty="0">
                <a:solidFill>
                  <a:srgbClr val="000000"/>
                </a:solidFill>
                <a:latin typeface="Times New Roman" panose="02020603050405020304" pitchFamily="18" charset="0"/>
                <a:ea typeface="Times New Roman" panose="02020603050405020304" pitchFamily="18" charset="0"/>
              </a:rPr>
              <a:t>. Αθήνα: Πεδίο, 431-464.</a:t>
            </a:r>
            <a:endParaRPr lang="el-GR" sz="1400" dirty="0">
              <a:solidFill>
                <a:srgbClr val="000000"/>
              </a:solidFill>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45</a:t>
            </a:fld>
            <a:endParaRPr lang="el-GR"/>
          </a:p>
        </p:txBody>
      </p:sp>
    </p:spTree>
    <p:extLst>
      <p:ext uri="{BB962C8B-B14F-4D97-AF65-F5344CB8AC3E}">
        <p14:creationId xmlns:p14="http://schemas.microsoft.com/office/powerpoint/2010/main" xmlns="" val="3900449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968" y="182880"/>
            <a:ext cx="11566358" cy="6073541"/>
          </a:xfrm>
        </p:spPr>
        <p:txBody>
          <a:bodyPr>
            <a:noAutofit/>
          </a:bodyPr>
          <a:lstStyle/>
          <a:p>
            <a:pPr marL="180340" indent="-180340" algn="just">
              <a:spcAft>
                <a:spcPts val="0"/>
              </a:spcAft>
            </a:pPr>
            <a:r>
              <a:rPr lang="el-GR" sz="1300" dirty="0" smtClean="0">
                <a:solidFill>
                  <a:srgbClr val="000000"/>
                </a:solidFill>
                <a:latin typeface="Times New Roman" panose="02020603050405020304" pitchFamily="18" charset="0"/>
                <a:ea typeface="Calibri" panose="020F0502020204030204" pitchFamily="34" charset="0"/>
              </a:rPr>
              <a:t>Παπαδάκης</a:t>
            </a:r>
            <a:r>
              <a:rPr lang="el-GR" sz="1300" dirty="0">
                <a:solidFill>
                  <a:srgbClr val="000000"/>
                </a:solidFill>
                <a:latin typeface="Times New Roman" panose="02020603050405020304" pitchFamily="18" charset="0"/>
                <a:ea typeface="Calibri" panose="020F0502020204030204" pitchFamily="34" charset="0"/>
              </a:rPr>
              <a:t>, Ν. &amp; Λάβδας, Κ. (2017). Διακυβέρνηση και Βιωσιμότητα στην Περιφέρεια Κρήτης: Έρευνα, Προκλήσεις και Προτάσεις Πολιτικής. Στο Ν. Παπαδάκης &amp; Κ. Λάβδας (</a:t>
            </a:r>
            <a:r>
              <a:rPr lang="el-GR" sz="1300" dirty="0" err="1">
                <a:solidFill>
                  <a:srgbClr val="000000"/>
                </a:solidFill>
                <a:latin typeface="Times New Roman" panose="02020603050405020304" pitchFamily="18" charset="0"/>
                <a:ea typeface="Calibri" panose="020F0502020204030204" pitchFamily="34" charset="0"/>
              </a:rPr>
              <a:t>Επιμ</a:t>
            </a:r>
            <a:r>
              <a:rPr lang="el-GR" sz="1300" dirty="0">
                <a:solidFill>
                  <a:srgbClr val="000000"/>
                </a:solidFill>
                <a:latin typeface="Times New Roman" panose="02020603050405020304" pitchFamily="18" charset="0"/>
                <a:ea typeface="Calibri" panose="020F0502020204030204" pitchFamily="34" charset="0"/>
              </a:rPr>
              <a:t>.), </a:t>
            </a:r>
            <a:r>
              <a:rPr lang="el-GR" sz="1300" i="1" dirty="0">
                <a:solidFill>
                  <a:srgbClr val="000000"/>
                </a:solidFill>
                <a:latin typeface="Times New Roman" panose="02020603050405020304" pitchFamily="18" charset="0"/>
                <a:ea typeface="Calibri" panose="020F0502020204030204" pitchFamily="34" charset="0"/>
              </a:rPr>
              <a:t>Διακυβέρνηση, Βιωσιμότητα και Καινοτομία σε Περιφερειακό Επίπεδο (Πρακτικά Συνεδρίου)</a:t>
            </a:r>
            <a:r>
              <a:rPr lang="el-GR" sz="1300" dirty="0">
                <a:solidFill>
                  <a:srgbClr val="000000"/>
                </a:solidFill>
                <a:latin typeface="Times New Roman" panose="02020603050405020304" pitchFamily="18" charset="0"/>
                <a:ea typeface="Calibri" panose="020F0502020204030204" pitchFamily="34" charset="0"/>
              </a:rPr>
              <a:t>. Ηράκλειο: Εκτυπωτικό Κέντρο Πανεπιστημίου Κρήτης, 9-27</a:t>
            </a:r>
            <a:r>
              <a:rPr lang="el-GR" sz="1300" dirty="0" smtClean="0">
                <a:solidFill>
                  <a:srgbClr val="000000"/>
                </a:solidFill>
                <a:latin typeface="Times New Roman" panose="02020603050405020304" pitchFamily="18" charset="0"/>
                <a:ea typeface="Calibri" panose="020F0502020204030204" pitchFamily="34" charset="0"/>
              </a:rPr>
              <a:t>.</a:t>
            </a:r>
          </a:p>
          <a:p>
            <a:pPr marL="180340" indent="-180340" algn="just">
              <a:spcAft>
                <a:spcPts val="0"/>
              </a:spcAft>
            </a:pPr>
            <a:r>
              <a:rPr lang="el-GR" sz="1300" dirty="0">
                <a:solidFill>
                  <a:srgbClr val="000000"/>
                </a:solidFill>
                <a:latin typeface="Times New Roman" panose="02020603050405020304" pitchFamily="18" charset="0"/>
                <a:ea typeface="Calibri" panose="020F0502020204030204" pitchFamily="34" charset="0"/>
              </a:rPr>
              <a:t>Παπαδάκης, Ν., Παναγιωτοπούλου, Α., Πεχλιβανίδης, Η. (2018). Σύγχρονες Τάσεις Ανάπτυξης Ανθρώπινου Δυναμικού (HRD) στη Δημόσια Διοίκηση: Το Διεθνές Πλαίσιο και η Ελληνική Κατάσταση των Πραγμάτων. Μια Κριτική Επισκόπηση. Στο Α. </a:t>
            </a:r>
            <a:r>
              <a:rPr lang="el-GR" sz="1300" dirty="0" err="1">
                <a:solidFill>
                  <a:srgbClr val="000000"/>
                </a:solidFill>
                <a:latin typeface="Times New Roman" panose="02020603050405020304" pitchFamily="18" charset="0"/>
                <a:ea typeface="Calibri" panose="020F0502020204030204" pitchFamily="34" charset="0"/>
              </a:rPr>
              <a:t>Μακρυδημήτρης</a:t>
            </a:r>
            <a:r>
              <a:rPr lang="el-GR" sz="1300" dirty="0">
                <a:solidFill>
                  <a:srgbClr val="000000"/>
                </a:solidFill>
                <a:latin typeface="Times New Roman" panose="02020603050405020304" pitchFamily="18" charset="0"/>
                <a:ea typeface="Calibri" panose="020F0502020204030204" pitchFamily="34" charset="0"/>
              </a:rPr>
              <a:t> (</a:t>
            </a:r>
            <a:r>
              <a:rPr lang="el-GR" sz="1300" dirty="0" err="1">
                <a:solidFill>
                  <a:srgbClr val="000000"/>
                </a:solidFill>
                <a:latin typeface="Times New Roman" panose="02020603050405020304" pitchFamily="18" charset="0"/>
                <a:ea typeface="Calibri" panose="020F0502020204030204" pitchFamily="34" charset="0"/>
              </a:rPr>
              <a:t>Επιμ</a:t>
            </a:r>
            <a:r>
              <a:rPr lang="el-GR" sz="1300" dirty="0">
                <a:solidFill>
                  <a:srgbClr val="000000"/>
                </a:solidFill>
                <a:latin typeface="Times New Roman" panose="02020603050405020304" pitchFamily="18" charset="0"/>
                <a:ea typeface="Calibri" panose="020F0502020204030204" pitchFamily="34" charset="0"/>
              </a:rPr>
              <a:t>.), </a:t>
            </a:r>
            <a:r>
              <a:rPr lang="el-GR" sz="1300" i="1" dirty="0">
                <a:solidFill>
                  <a:srgbClr val="000000"/>
                </a:solidFill>
                <a:latin typeface="Times New Roman" panose="02020603050405020304" pitchFamily="18" charset="0"/>
                <a:ea typeface="Calibri" panose="020F0502020204030204" pitchFamily="34" charset="0"/>
              </a:rPr>
              <a:t>Προκλήσεις και Δυσχέρειες Εκσυγχρονισμού της Δημόσιας Διοίκησης στην Ελλάδα, Σήμερα (Πρακτικά 6</a:t>
            </a:r>
            <a:r>
              <a:rPr lang="el-GR" sz="1300" i="1" baseline="30000" dirty="0">
                <a:solidFill>
                  <a:srgbClr val="000000"/>
                </a:solidFill>
                <a:latin typeface="Times New Roman" panose="02020603050405020304" pitchFamily="18" charset="0"/>
                <a:ea typeface="Calibri" panose="020F0502020204030204" pitchFamily="34" charset="0"/>
              </a:rPr>
              <a:t>ου </a:t>
            </a:r>
            <a:r>
              <a:rPr lang="el-GR" sz="1300" i="1" dirty="0">
                <a:solidFill>
                  <a:srgbClr val="000000"/>
                </a:solidFill>
                <a:latin typeface="Times New Roman" panose="02020603050405020304" pitchFamily="18" charset="0"/>
                <a:ea typeface="Calibri" panose="020F0502020204030204" pitchFamily="34" charset="0"/>
              </a:rPr>
              <a:t>Συνεδρίου Διοικητικών Επιστημόνων)</a:t>
            </a:r>
            <a:r>
              <a:rPr lang="el-GR" sz="1300" dirty="0">
                <a:solidFill>
                  <a:srgbClr val="000000"/>
                </a:solidFill>
                <a:latin typeface="Times New Roman" panose="02020603050405020304" pitchFamily="18" charset="0"/>
                <a:ea typeface="Calibri" panose="020F0502020204030204" pitchFamily="34" charset="0"/>
              </a:rPr>
              <a:t>. Αθήνα: </a:t>
            </a:r>
            <a:r>
              <a:rPr lang="el-GR" sz="1300" dirty="0" err="1">
                <a:solidFill>
                  <a:srgbClr val="000000"/>
                </a:solidFill>
                <a:latin typeface="Times New Roman" panose="02020603050405020304" pitchFamily="18" charset="0"/>
                <a:ea typeface="Calibri" panose="020F0502020204030204" pitchFamily="34" charset="0"/>
              </a:rPr>
              <a:t>Σάκκουλας</a:t>
            </a:r>
            <a:r>
              <a:rPr lang="el-GR" sz="1300" dirty="0">
                <a:solidFill>
                  <a:srgbClr val="000000"/>
                </a:solidFill>
                <a:latin typeface="Times New Roman" panose="02020603050405020304" pitchFamily="18" charset="0"/>
                <a:ea typeface="Calibri" panose="020F0502020204030204" pitchFamily="34" charset="0"/>
              </a:rPr>
              <a:t> (υπό δημοσίευση). </a:t>
            </a:r>
          </a:p>
          <a:p>
            <a:pPr marL="180340" indent="-180340" algn="just">
              <a:spcAft>
                <a:spcPts val="0"/>
              </a:spcAft>
            </a:pPr>
            <a:r>
              <a:rPr lang="pt-PT" sz="1300" dirty="0">
                <a:solidFill>
                  <a:srgbClr val="000000"/>
                </a:solidFill>
                <a:latin typeface="Times New Roman" panose="02020603050405020304" pitchFamily="18" charset="0"/>
                <a:ea typeface="Calibri" panose="020F0502020204030204" pitchFamily="34" charset="0"/>
              </a:rPr>
              <a:t>Papadakis</a:t>
            </a:r>
            <a:r>
              <a:rPr lang="el-GR" sz="1300" dirty="0">
                <a:solidFill>
                  <a:srgbClr val="000000"/>
                </a:solidFill>
                <a:latin typeface="Times New Roman" panose="02020603050405020304" pitchFamily="18" charset="0"/>
                <a:ea typeface="Calibri" panose="020F0502020204030204" pitchFamily="34" charset="0"/>
              </a:rPr>
              <a:t>, </a:t>
            </a:r>
            <a:r>
              <a:rPr lang="pt-PT" sz="1300" dirty="0">
                <a:solidFill>
                  <a:srgbClr val="000000"/>
                </a:solidFill>
                <a:latin typeface="Times New Roman" panose="02020603050405020304" pitchFamily="18" charset="0"/>
                <a:ea typeface="Calibri" panose="020F0502020204030204" pitchFamily="34" charset="0"/>
              </a:rPr>
              <a:t>N</a:t>
            </a:r>
            <a:r>
              <a:rPr lang="el-GR" sz="1300" dirty="0">
                <a:solidFill>
                  <a:srgbClr val="000000"/>
                </a:solidFill>
                <a:latin typeface="Times New Roman" panose="02020603050405020304" pitchFamily="18" charset="0"/>
                <a:ea typeface="Calibri" panose="020F0502020204030204" pitchFamily="34" charset="0"/>
              </a:rPr>
              <a:t>., </a:t>
            </a:r>
            <a:r>
              <a:rPr lang="pt-PT" sz="1300" dirty="0">
                <a:solidFill>
                  <a:srgbClr val="000000"/>
                </a:solidFill>
                <a:latin typeface="Times New Roman" panose="02020603050405020304" pitchFamily="18" charset="0"/>
                <a:ea typeface="Calibri" panose="020F0502020204030204" pitchFamily="34" charset="0"/>
              </a:rPr>
              <a:t>Lavdas</a:t>
            </a:r>
            <a:r>
              <a:rPr lang="el-GR" sz="1300" dirty="0">
                <a:solidFill>
                  <a:srgbClr val="000000"/>
                </a:solidFill>
                <a:latin typeface="Times New Roman" panose="02020603050405020304" pitchFamily="18" charset="0"/>
                <a:ea typeface="Calibri" panose="020F0502020204030204" pitchFamily="34" charset="0"/>
              </a:rPr>
              <a:t>, </a:t>
            </a:r>
            <a:r>
              <a:rPr lang="pt-PT" sz="1300" dirty="0">
                <a:solidFill>
                  <a:srgbClr val="000000"/>
                </a:solidFill>
                <a:latin typeface="Times New Roman" panose="02020603050405020304" pitchFamily="18" charset="0"/>
                <a:ea typeface="Calibri" panose="020F0502020204030204" pitchFamily="34" charset="0"/>
              </a:rPr>
              <a:t>K</a:t>
            </a:r>
            <a:r>
              <a:rPr lang="el-GR" sz="1300" dirty="0">
                <a:solidFill>
                  <a:srgbClr val="000000"/>
                </a:solidFill>
                <a:latin typeface="Times New Roman" panose="02020603050405020304" pitchFamily="18" charset="0"/>
                <a:ea typeface="Calibri" panose="020F0502020204030204" pitchFamily="34" charset="0"/>
              </a:rPr>
              <a:t>. </a:t>
            </a:r>
            <a:r>
              <a:rPr lang="pt-PT" sz="1300" dirty="0">
                <a:solidFill>
                  <a:srgbClr val="000000"/>
                </a:solidFill>
                <a:latin typeface="Times New Roman" panose="02020603050405020304" pitchFamily="18" charset="0"/>
                <a:ea typeface="Calibri" panose="020F0502020204030204" pitchFamily="34" charset="0"/>
              </a:rPr>
              <a:t>A</a:t>
            </a:r>
            <a:r>
              <a:rPr lang="el-GR" sz="1300" dirty="0">
                <a:solidFill>
                  <a:srgbClr val="000000"/>
                </a:solidFill>
                <a:latin typeface="Times New Roman" panose="02020603050405020304" pitchFamily="18" charset="0"/>
                <a:ea typeface="Calibri" panose="020F0502020204030204" pitchFamily="34" charset="0"/>
              </a:rPr>
              <a:t>., </a:t>
            </a:r>
            <a:r>
              <a:rPr lang="pt-PT" sz="1300" dirty="0">
                <a:solidFill>
                  <a:srgbClr val="000000"/>
                </a:solidFill>
                <a:latin typeface="Times New Roman" panose="02020603050405020304" pitchFamily="18" charset="0"/>
                <a:ea typeface="Calibri" panose="020F0502020204030204" pitchFamily="34" charset="0"/>
              </a:rPr>
              <a:t>Kotroyannos</a:t>
            </a:r>
            <a:r>
              <a:rPr lang="el-GR" sz="1300" dirty="0">
                <a:solidFill>
                  <a:srgbClr val="000000"/>
                </a:solidFill>
                <a:latin typeface="Times New Roman" panose="02020603050405020304" pitchFamily="18" charset="0"/>
                <a:ea typeface="Calibri" panose="020F0502020204030204" pitchFamily="34" charset="0"/>
              </a:rPr>
              <a:t>, </a:t>
            </a:r>
            <a:r>
              <a:rPr lang="pt-PT" sz="1300" dirty="0">
                <a:solidFill>
                  <a:srgbClr val="000000"/>
                </a:solidFill>
                <a:latin typeface="Times New Roman" panose="02020603050405020304" pitchFamily="18" charset="0"/>
                <a:ea typeface="Calibri" panose="020F0502020204030204" pitchFamily="34" charset="0"/>
              </a:rPr>
              <a:t>D</a:t>
            </a:r>
            <a:r>
              <a:rPr lang="el-GR" sz="1300" dirty="0">
                <a:solidFill>
                  <a:srgbClr val="000000"/>
                </a:solidFill>
                <a:latin typeface="Times New Roman" panose="02020603050405020304" pitchFamily="18" charset="0"/>
                <a:ea typeface="Calibri" panose="020F0502020204030204" pitchFamily="34" charset="0"/>
              </a:rPr>
              <a:t>., </a:t>
            </a:r>
            <a:r>
              <a:rPr lang="en-US" sz="1300" dirty="0" err="1">
                <a:solidFill>
                  <a:srgbClr val="000000"/>
                </a:solidFill>
                <a:latin typeface="Times New Roman" panose="02020603050405020304" pitchFamily="18" charset="0"/>
                <a:ea typeface="Calibri" panose="020F0502020204030204" pitchFamily="34" charset="0"/>
              </a:rPr>
              <a:t>Tzagkarakis</a:t>
            </a:r>
            <a:r>
              <a:rPr lang="el-GR" sz="1300" dirty="0">
                <a:solidFill>
                  <a:srgbClr val="000000"/>
                </a:solidFill>
                <a:latin typeface="Times New Roman" panose="02020603050405020304" pitchFamily="18" charset="0"/>
                <a:ea typeface="Calibri" panose="020F0502020204030204" pitchFamily="34" charset="0"/>
              </a:rPr>
              <a:t>, </a:t>
            </a:r>
            <a:r>
              <a:rPr lang="en-US" sz="1300" dirty="0">
                <a:solidFill>
                  <a:srgbClr val="000000"/>
                </a:solidFill>
                <a:latin typeface="Times New Roman" panose="02020603050405020304" pitchFamily="18" charset="0"/>
                <a:ea typeface="Calibri" panose="020F0502020204030204" pitchFamily="34" charset="0"/>
              </a:rPr>
              <a:t>S</a:t>
            </a:r>
            <a:r>
              <a:rPr lang="el-GR" sz="1300" dirty="0">
                <a:solidFill>
                  <a:srgbClr val="000000"/>
                </a:solidFill>
                <a:latin typeface="Times New Roman" panose="02020603050405020304" pitchFamily="18" charset="0"/>
                <a:ea typeface="Calibri" panose="020F0502020204030204" pitchFamily="34" charset="0"/>
              </a:rPr>
              <a:t>. </a:t>
            </a:r>
            <a:r>
              <a:rPr lang="en-US" sz="1300" dirty="0">
                <a:solidFill>
                  <a:srgbClr val="000000"/>
                </a:solidFill>
                <a:latin typeface="Times New Roman" panose="02020603050405020304" pitchFamily="18" charset="0"/>
                <a:ea typeface="Calibri" panose="020F0502020204030204" pitchFamily="34" charset="0"/>
              </a:rPr>
              <a:t>I</a:t>
            </a:r>
            <a:r>
              <a:rPr lang="el-GR" sz="1300" dirty="0">
                <a:solidFill>
                  <a:srgbClr val="000000"/>
                </a:solidFill>
                <a:latin typeface="Times New Roman" panose="02020603050405020304" pitchFamily="18" charset="0"/>
                <a:ea typeface="Calibri" panose="020F0502020204030204" pitchFamily="34" charset="0"/>
              </a:rPr>
              <a:t>., </a:t>
            </a:r>
            <a:r>
              <a:rPr lang="en-US" sz="1300" dirty="0" err="1">
                <a:solidFill>
                  <a:srgbClr val="000000"/>
                </a:solidFill>
                <a:latin typeface="Times New Roman" panose="02020603050405020304" pitchFamily="18" charset="0"/>
                <a:ea typeface="Calibri" panose="020F0502020204030204" pitchFamily="34" charset="0"/>
              </a:rPr>
              <a:t>Kamekis</a:t>
            </a:r>
            <a:r>
              <a:rPr lang="el-GR" sz="1300" dirty="0">
                <a:solidFill>
                  <a:srgbClr val="000000"/>
                </a:solidFill>
                <a:latin typeface="Times New Roman" panose="02020603050405020304" pitchFamily="18" charset="0"/>
                <a:ea typeface="Calibri" panose="020F0502020204030204" pitchFamily="34" charset="0"/>
              </a:rPr>
              <a:t>, </a:t>
            </a:r>
            <a:r>
              <a:rPr lang="en-US" sz="1300" dirty="0">
                <a:solidFill>
                  <a:srgbClr val="000000"/>
                </a:solidFill>
                <a:latin typeface="Times New Roman" panose="02020603050405020304" pitchFamily="18" charset="0"/>
                <a:ea typeface="Calibri" panose="020F0502020204030204" pitchFamily="34" charset="0"/>
              </a:rPr>
              <a:t>A</a:t>
            </a:r>
            <a:r>
              <a:rPr lang="el-GR" sz="1300" dirty="0">
                <a:solidFill>
                  <a:srgbClr val="000000"/>
                </a:solidFill>
                <a:latin typeface="Times New Roman" panose="02020603050405020304" pitchFamily="18" charset="0"/>
                <a:ea typeface="Calibri" panose="020F0502020204030204" pitchFamily="34" charset="0"/>
              </a:rPr>
              <a:t>., </a:t>
            </a:r>
            <a:r>
              <a:rPr lang="en-US" sz="1300" dirty="0">
                <a:solidFill>
                  <a:srgbClr val="000000"/>
                </a:solidFill>
                <a:latin typeface="Times New Roman" panose="02020603050405020304" pitchFamily="18" charset="0"/>
                <a:ea typeface="Calibri" panose="020F0502020204030204" pitchFamily="34" charset="0"/>
              </a:rPr>
              <a:t>Drakaki</a:t>
            </a:r>
            <a:r>
              <a:rPr lang="el-GR" sz="1300" dirty="0">
                <a:solidFill>
                  <a:srgbClr val="000000"/>
                </a:solidFill>
                <a:latin typeface="Times New Roman" panose="02020603050405020304" pitchFamily="18" charset="0"/>
                <a:ea typeface="Calibri" panose="020F0502020204030204" pitchFamily="34" charset="0"/>
              </a:rPr>
              <a:t>, </a:t>
            </a:r>
            <a:r>
              <a:rPr lang="en-US" sz="1300" dirty="0">
                <a:solidFill>
                  <a:srgbClr val="000000"/>
                </a:solidFill>
                <a:latin typeface="Times New Roman" panose="02020603050405020304" pitchFamily="18" charset="0"/>
                <a:ea typeface="Calibri" panose="020F0502020204030204" pitchFamily="34" charset="0"/>
              </a:rPr>
              <a:t>M</a:t>
            </a:r>
            <a:r>
              <a:rPr lang="el-GR" sz="1300" dirty="0">
                <a:solidFill>
                  <a:srgbClr val="000000"/>
                </a:solidFill>
                <a:latin typeface="Times New Roman" panose="02020603050405020304" pitchFamily="18" charset="0"/>
                <a:ea typeface="Calibri" panose="020F0502020204030204" pitchFamily="34" charset="0"/>
              </a:rPr>
              <a:t>. (2018). </a:t>
            </a:r>
            <a:r>
              <a:rPr lang="en-US" sz="1300" dirty="0">
                <a:solidFill>
                  <a:srgbClr val="000000"/>
                </a:solidFill>
                <a:latin typeface="Times New Roman" panose="02020603050405020304" pitchFamily="18" charset="0"/>
                <a:ea typeface="Calibri" panose="020F0502020204030204" pitchFamily="34" charset="0"/>
              </a:rPr>
              <a:t>Regional Governance and Sustainability: Research towards evidence- based policy making, at the Region of Crete. </a:t>
            </a:r>
            <a:r>
              <a:rPr lang="en-US" sz="1300" i="1" dirty="0">
                <a:solidFill>
                  <a:srgbClr val="000000"/>
                </a:solidFill>
                <a:latin typeface="Times New Roman" panose="02020603050405020304" pitchFamily="18" charset="0"/>
                <a:ea typeface="Calibri" panose="020F0502020204030204" pitchFamily="34" charset="0"/>
              </a:rPr>
              <a:t>Advances in Social Sciences Research Journal</a:t>
            </a:r>
            <a:r>
              <a:rPr lang="en-US" sz="1300" dirty="0">
                <a:solidFill>
                  <a:srgbClr val="000000"/>
                </a:solidFill>
                <a:latin typeface="Times New Roman" panose="02020603050405020304" pitchFamily="18" charset="0"/>
                <a:ea typeface="Calibri" panose="020F0502020204030204" pitchFamily="34" charset="0"/>
              </a:rPr>
              <a:t> 5(8), 280-293.</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Calibri" panose="020F0502020204030204" pitchFamily="34" charset="0"/>
              </a:rPr>
              <a:t>Papadakis, N. &amp; </a:t>
            </a:r>
            <a:r>
              <a:rPr lang="en-US" sz="1300" dirty="0" err="1">
                <a:solidFill>
                  <a:srgbClr val="000000"/>
                </a:solidFill>
                <a:latin typeface="Times New Roman" panose="02020603050405020304" pitchFamily="18" charset="0"/>
                <a:ea typeface="Calibri" panose="020F0502020204030204" pitchFamily="34" charset="0"/>
              </a:rPr>
              <a:t>Pechlivanides</a:t>
            </a:r>
            <a:r>
              <a:rPr lang="en-US" sz="1300" dirty="0">
                <a:solidFill>
                  <a:srgbClr val="000000"/>
                </a:solidFill>
                <a:latin typeface="Times New Roman" panose="02020603050405020304" pitchFamily="18" charset="0"/>
                <a:ea typeface="Calibri" panose="020F0502020204030204" pitchFamily="34" charset="0"/>
              </a:rPr>
              <a:t>, E. (2010). (Un)drawing the veil? Evidence-Based policy making on Civil Servant’s Reskilling and Capacity Building. Supranational trends and a national case. Paper presented in the 2</a:t>
            </a:r>
            <a:r>
              <a:rPr lang="en-US" sz="1300" baseline="30000" dirty="0">
                <a:solidFill>
                  <a:srgbClr val="000000"/>
                </a:solidFill>
                <a:latin typeface="Times New Roman" panose="02020603050405020304" pitchFamily="18" charset="0"/>
                <a:ea typeface="Calibri" panose="020F0502020204030204" pitchFamily="34" charset="0"/>
              </a:rPr>
              <a:t>nd</a:t>
            </a:r>
            <a:r>
              <a:rPr lang="en-US" sz="1300" dirty="0">
                <a:solidFill>
                  <a:srgbClr val="000000"/>
                </a:solidFill>
                <a:latin typeface="Times New Roman" panose="02020603050405020304" pitchFamily="18" charset="0"/>
                <a:ea typeface="Calibri" panose="020F0502020204030204" pitchFamily="34" charset="0"/>
              </a:rPr>
              <a:t> UNDP/ RCPAR on Regional Policy Roundtable </a:t>
            </a:r>
            <a:r>
              <a:rPr lang="en-US" sz="1300" i="1" dirty="0">
                <a:solidFill>
                  <a:srgbClr val="000000"/>
                </a:solidFill>
                <a:latin typeface="Times New Roman" panose="02020603050405020304" pitchFamily="18" charset="0"/>
                <a:ea typeface="Calibri" panose="020F0502020204030204" pitchFamily="34" charset="0"/>
              </a:rPr>
              <a:t>‘Towards a new generation of governance reforms in eastern Europe and Central Asia’</a:t>
            </a:r>
            <a:r>
              <a:rPr lang="en-US" sz="1300" dirty="0">
                <a:solidFill>
                  <a:srgbClr val="000000"/>
                </a:solidFill>
                <a:latin typeface="Times New Roman" panose="02020603050405020304" pitchFamily="18" charset="0"/>
                <a:ea typeface="Calibri" panose="020F0502020204030204" pitchFamily="34" charset="0"/>
              </a:rPr>
              <a:t>. 26-27 October, Astana/Kazakhstan. Retrieved on 26-11-2018 from website: </a:t>
            </a:r>
            <a:r>
              <a:rPr lang="en-US" sz="1300" u="sng" dirty="0">
                <a:solidFill>
                  <a:srgbClr val="000000"/>
                </a:solidFill>
                <a:latin typeface="Times New Roman" panose="02020603050405020304" pitchFamily="18" charset="0"/>
                <a:ea typeface="Calibri" panose="020F0502020204030204" pitchFamily="34" charset="0"/>
                <a:hlinkClick r:id="rId3"/>
              </a:rPr>
              <a:t>http://www.rcpar.org/mediaupload/events/2010RegionalForum/papadakisRCPAR-ASTANAroundtable.pdf</a:t>
            </a:r>
            <a:r>
              <a:rPr lang="en-US" sz="1300" dirty="0">
                <a:solidFill>
                  <a:srgbClr val="000000"/>
                </a:solidFill>
                <a:latin typeface="Times New Roman" panose="02020603050405020304" pitchFamily="18" charset="0"/>
                <a:ea typeface="Calibri" panose="020F0502020204030204" pitchFamily="34" charset="0"/>
              </a:rPr>
              <a:t>.</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l-GR" sz="1300" dirty="0">
                <a:solidFill>
                  <a:srgbClr val="000000"/>
                </a:solidFill>
                <a:latin typeface="Times New Roman" panose="02020603050405020304" pitchFamily="18" charset="0"/>
                <a:ea typeface="Calibri" panose="020F0502020204030204" pitchFamily="34" charset="0"/>
              </a:rPr>
              <a:t>Παπαδάκης, Ν., Φραγκούλης, Γ., Πανδής, Π. (2012). Εντοπισμός και Ανάλυση Βέλτιστων Πρακτικών σε Ευρωπαϊκές Εθνικές Περιπτώσεις: Έμφαση σε Ζητήματα Ανίχνευσης και Ταυτοποίησης Αναγκών - </a:t>
            </a:r>
            <a:r>
              <a:rPr lang="en-US" sz="1300" dirty="0">
                <a:solidFill>
                  <a:srgbClr val="000000"/>
                </a:solidFill>
                <a:latin typeface="Times New Roman" panose="02020603050405020304" pitchFamily="18" charset="0"/>
                <a:ea typeface="Calibri" panose="020F0502020204030204" pitchFamily="34" charset="0"/>
              </a:rPr>
              <a:t>Needs Assessment</a:t>
            </a:r>
            <a:r>
              <a:rPr lang="el-GR" sz="1300" dirty="0">
                <a:solidFill>
                  <a:srgbClr val="000000"/>
                </a:solidFill>
                <a:latin typeface="Times New Roman" panose="02020603050405020304" pitchFamily="18" charset="0"/>
                <a:ea typeface="Calibri" panose="020F0502020204030204" pitchFamily="34" charset="0"/>
              </a:rPr>
              <a:t> - Αναφορικά με την Εκπαίδευση και Επιμόρφωση Στελεχών Κοινωνικών Φορέων και ΜΚΟ, όπως και στις Πρακτικές Βέλτιστης Συσχέτισης </a:t>
            </a:r>
            <a:r>
              <a:rPr lang="el-GR" sz="1300" dirty="0" err="1">
                <a:solidFill>
                  <a:srgbClr val="000000"/>
                </a:solidFill>
                <a:latin typeface="Times New Roman" panose="02020603050405020304" pitchFamily="18" charset="0"/>
                <a:ea typeface="Calibri" panose="020F0502020204030204" pitchFamily="34" charset="0"/>
              </a:rPr>
              <a:t>Θεματοποιημένης</a:t>
            </a:r>
            <a:r>
              <a:rPr lang="el-GR" sz="1300" dirty="0">
                <a:solidFill>
                  <a:srgbClr val="000000"/>
                </a:solidFill>
                <a:latin typeface="Times New Roman" panose="02020603050405020304" pitchFamily="18" charset="0"/>
                <a:ea typeface="Calibri" panose="020F0502020204030204" pitchFamily="34" charset="0"/>
              </a:rPr>
              <a:t> Επιμόρφωσης - </a:t>
            </a:r>
            <a:r>
              <a:rPr lang="en-US" sz="1300" dirty="0">
                <a:solidFill>
                  <a:srgbClr val="000000"/>
                </a:solidFill>
                <a:latin typeface="Times New Roman" panose="02020603050405020304" pitchFamily="18" charset="0"/>
                <a:ea typeface="Calibri" panose="020F0502020204030204" pitchFamily="34" charset="0"/>
              </a:rPr>
              <a:t>Modularized Training</a:t>
            </a:r>
            <a:r>
              <a:rPr lang="el-GR" sz="1300" dirty="0">
                <a:solidFill>
                  <a:srgbClr val="000000"/>
                </a:solidFill>
                <a:latin typeface="Times New Roman" panose="02020603050405020304" pitchFamily="18" charset="0"/>
                <a:ea typeface="Calibri" panose="020F0502020204030204" pitchFamily="34" charset="0"/>
              </a:rPr>
              <a:t> - και Μαθησιακών Αποτελεσμάτων σε Γνώσεις, Ικανότητες και Δεξιότητες - </a:t>
            </a:r>
            <a:r>
              <a:rPr lang="en-US" sz="1300" dirty="0">
                <a:solidFill>
                  <a:srgbClr val="000000"/>
                </a:solidFill>
                <a:latin typeface="Times New Roman" panose="02020603050405020304" pitchFamily="18" charset="0"/>
                <a:ea typeface="Calibri" panose="020F0502020204030204" pitchFamily="34" charset="0"/>
              </a:rPr>
              <a:t>Learning Outcomes</a:t>
            </a:r>
            <a:r>
              <a:rPr lang="el-GR" sz="1300" dirty="0">
                <a:solidFill>
                  <a:srgbClr val="000000"/>
                </a:solidFill>
                <a:latin typeface="Times New Roman" panose="02020603050405020304" pitchFamily="18" charset="0"/>
                <a:ea typeface="Calibri" panose="020F0502020204030204" pitchFamily="34" charset="0"/>
              </a:rPr>
              <a:t>. Στο Κοινωνικό </a:t>
            </a:r>
            <a:r>
              <a:rPr lang="el-GR" sz="1300" dirty="0" err="1">
                <a:solidFill>
                  <a:srgbClr val="000000"/>
                </a:solidFill>
                <a:latin typeface="Times New Roman" panose="02020603050405020304" pitchFamily="18" charset="0"/>
                <a:ea typeface="Calibri" panose="020F0502020204030204" pitchFamily="34" charset="0"/>
              </a:rPr>
              <a:t>Πολύκεντρο</a:t>
            </a:r>
            <a:r>
              <a:rPr lang="el-GR" sz="1300" dirty="0">
                <a:solidFill>
                  <a:srgbClr val="000000"/>
                </a:solidFill>
                <a:latin typeface="Times New Roman" panose="02020603050405020304" pitchFamily="18" charset="0"/>
                <a:ea typeface="Calibri" panose="020F0502020204030204" pitchFamily="34" charset="0"/>
              </a:rPr>
              <a:t>-ΑΔΕΔΥ, </a:t>
            </a:r>
            <a:r>
              <a:rPr lang="el-GR" sz="1300" i="1" dirty="0">
                <a:solidFill>
                  <a:srgbClr val="000000"/>
                </a:solidFill>
                <a:latin typeface="Times New Roman" panose="02020603050405020304" pitchFamily="18" charset="0"/>
                <a:ea typeface="Calibri" panose="020F0502020204030204" pitchFamily="34" charset="0"/>
              </a:rPr>
              <a:t>Πρόγραμμα «Εκπαίδευσης Εκπαιδευτών». Συνοδευτικό Εκπαιδευτικό Υλικό</a:t>
            </a:r>
            <a:r>
              <a:rPr lang="el-GR" sz="1300" dirty="0">
                <a:solidFill>
                  <a:srgbClr val="000000"/>
                </a:solidFill>
                <a:latin typeface="Times New Roman" panose="02020603050405020304" pitchFamily="18" charset="0"/>
                <a:ea typeface="Calibri" panose="020F0502020204030204" pitchFamily="34" charset="0"/>
              </a:rPr>
              <a:t>. </a:t>
            </a:r>
            <a:r>
              <a:rPr lang="en-US" sz="1300" dirty="0" err="1">
                <a:solidFill>
                  <a:srgbClr val="000000"/>
                </a:solidFill>
                <a:latin typeface="Times New Roman" panose="02020603050405020304" pitchFamily="18" charset="0"/>
                <a:ea typeface="Calibri" panose="020F0502020204030204" pitchFamily="34" charset="0"/>
              </a:rPr>
              <a:t>Αθήν</a:t>
            </a:r>
            <a:r>
              <a:rPr lang="en-US" sz="1300" dirty="0">
                <a:solidFill>
                  <a:srgbClr val="000000"/>
                </a:solidFill>
                <a:latin typeface="Times New Roman" panose="02020603050405020304" pitchFamily="18" charset="0"/>
                <a:ea typeface="Calibri" panose="020F0502020204030204" pitchFamily="34" charset="0"/>
              </a:rPr>
              <a:t>α: Κοινωνικό Πολύκεντρο-ΑΔΕΔΥ.</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Times New Roman" panose="02020603050405020304" pitchFamily="18" charset="0"/>
              </a:rPr>
              <a:t>Patton, M. Q. (2002). </a:t>
            </a:r>
            <a:r>
              <a:rPr lang="en-US" sz="1300" i="1" dirty="0">
                <a:solidFill>
                  <a:srgbClr val="000000"/>
                </a:solidFill>
                <a:latin typeface="Times New Roman" panose="02020603050405020304" pitchFamily="18" charset="0"/>
                <a:ea typeface="Times New Roman" panose="02020603050405020304" pitchFamily="18" charset="0"/>
              </a:rPr>
              <a:t>Qualitative Research and Evaluation Methods</a:t>
            </a:r>
            <a:r>
              <a:rPr lang="en-US" sz="1300" dirty="0">
                <a:solidFill>
                  <a:srgbClr val="000000"/>
                </a:solidFill>
                <a:latin typeface="Times New Roman" panose="02020603050405020304" pitchFamily="18" charset="0"/>
                <a:ea typeface="Times New Roman" panose="02020603050405020304" pitchFamily="18" charset="0"/>
              </a:rPr>
              <a:t>. Thousand Oaks, CA: Sage Publications. </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Calibri" panose="020F0502020204030204" pitchFamily="34" charset="0"/>
              </a:rPr>
              <a:t>Rhodes, R. (1996). The New Governance: Governing without Government, </a:t>
            </a:r>
            <a:r>
              <a:rPr lang="en-US" sz="1300" i="1" dirty="0">
                <a:solidFill>
                  <a:srgbClr val="000000"/>
                </a:solidFill>
                <a:latin typeface="Times New Roman" panose="02020603050405020304" pitchFamily="18" charset="0"/>
                <a:ea typeface="Calibri" panose="020F0502020204030204" pitchFamily="34" charset="0"/>
              </a:rPr>
              <a:t>Political Studies</a:t>
            </a:r>
            <a:r>
              <a:rPr lang="en-US" sz="1300" dirty="0">
                <a:solidFill>
                  <a:srgbClr val="000000"/>
                </a:solidFill>
                <a:latin typeface="Times New Roman" panose="02020603050405020304" pitchFamily="18" charset="0"/>
                <a:ea typeface="Calibri" panose="020F0502020204030204" pitchFamily="34" charset="0"/>
              </a:rPr>
              <a:t> 44, 652-667. </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Times New Roman" panose="02020603050405020304" pitchFamily="18" charset="0"/>
              </a:rPr>
              <a:t>Robson</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C</a:t>
            </a:r>
            <a:r>
              <a:rPr lang="el-GR" sz="1300" dirty="0">
                <a:solidFill>
                  <a:srgbClr val="000000"/>
                </a:solidFill>
                <a:latin typeface="Times New Roman" panose="02020603050405020304" pitchFamily="18" charset="0"/>
                <a:ea typeface="Times New Roman" panose="02020603050405020304" pitchFamily="18" charset="0"/>
              </a:rPr>
              <a:t>. (2010). </a:t>
            </a:r>
            <a:r>
              <a:rPr lang="el-GR" sz="1300" i="1" dirty="0">
                <a:solidFill>
                  <a:srgbClr val="000000"/>
                </a:solidFill>
                <a:latin typeface="Times New Roman" panose="02020603050405020304" pitchFamily="18" charset="0"/>
                <a:ea typeface="Times New Roman" panose="02020603050405020304" pitchFamily="18" charset="0"/>
              </a:rPr>
              <a:t>Η Έρευνα του Πραγματικού Κόσμου</a:t>
            </a:r>
            <a:r>
              <a:rPr lang="el-GR" sz="1300" dirty="0">
                <a:solidFill>
                  <a:srgbClr val="000000"/>
                </a:solidFill>
                <a:latin typeface="Times New Roman" panose="02020603050405020304" pitchFamily="18" charset="0"/>
                <a:ea typeface="Times New Roman" panose="02020603050405020304" pitchFamily="18" charset="0"/>
              </a:rPr>
              <a:t>. (2</a:t>
            </a:r>
            <a:r>
              <a:rPr lang="el-GR" sz="1300" baseline="30000" dirty="0">
                <a:solidFill>
                  <a:srgbClr val="000000"/>
                </a:solidFill>
                <a:latin typeface="Times New Roman" panose="02020603050405020304" pitchFamily="18" charset="0"/>
                <a:ea typeface="Times New Roman" panose="02020603050405020304" pitchFamily="18" charset="0"/>
              </a:rPr>
              <a:t>η</a:t>
            </a:r>
            <a:r>
              <a:rPr lang="el-GR" sz="1300" dirty="0">
                <a:solidFill>
                  <a:srgbClr val="000000"/>
                </a:solidFill>
                <a:latin typeface="Times New Roman" panose="02020603050405020304" pitchFamily="18" charset="0"/>
                <a:ea typeface="Times New Roman" panose="02020603050405020304" pitchFamily="18" charset="0"/>
              </a:rPr>
              <a:t> </a:t>
            </a:r>
            <a:r>
              <a:rPr lang="el-GR" sz="1300" dirty="0" err="1">
                <a:solidFill>
                  <a:srgbClr val="000000"/>
                </a:solidFill>
                <a:latin typeface="Times New Roman" panose="02020603050405020304" pitchFamily="18" charset="0"/>
                <a:ea typeface="Times New Roman" panose="02020603050405020304" pitchFamily="18" charset="0"/>
              </a:rPr>
              <a:t>εκδ</a:t>
            </a:r>
            <a:r>
              <a:rPr lang="el-GR" sz="1300" dirty="0">
                <a:solidFill>
                  <a:srgbClr val="000000"/>
                </a:solidFill>
                <a:latin typeface="Times New Roman" panose="02020603050405020304" pitchFamily="18" charset="0"/>
                <a:ea typeface="Times New Roman" panose="02020603050405020304" pitchFamily="18" charset="0"/>
              </a:rPr>
              <a:t>. </a:t>
            </a:r>
            <a:r>
              <a:rPr lang="el-GR" sz="1300" dirty="0" err="1">
                <a:solidFill>
                  <a:srgbClr val="000000"/>
                </a:solidFill>
                <a:latin typeface="Times New Roman" panose="02020603050405020304" pitchFamily="18" charset="0"/>
                <a:ea typeface="Times New Roman" panose="02020603050405020304" pitchFamily="18" charset="0"/>
              </a:rPr>
              <a:t>συμπλ</a:t>
            </a:r>
            <a:r>
              <a:rPr lang="el-GR" sz="1300" dirty="0">
                <a:solidFill>
                  <a:srgbClr val="000000"/>
                </a:solidFill>
                <a:latin typeface="Times New Roman" panose="02020603050405020304" pitchFamily="18" charset="0"/>
                <a:ea typeface="Times New Roman" panose="02020603050405020304" pitchFamily="18" charset="0"/>
              </a:rPr>
              <a:t>.). Αθήνα: </a:t>
            </a:r>
            <a:r>
              <a:rPr lang="en-US" sz="1300" dirty="0">
                <a:solidFill>
                  <a:srgbClr val="000000"/>
                </a:solidFill>
                <a:latin typeface="Times New Roman" panose="02020603050405020304" pitchFamily="18" charset="0"/>
                <a:ea typeface="Times New Roman" panose="02020603050405020304" pitchFamily="18" charset="0"/>
              </a:rPr>
              <a:t>Gutenberg</a:t>
            </a:r>
            <a:r>
              <a:rPr lang="el-GR" sz="1300" dirty="0">
                <a:solidFill>
                  <a:srgbClr val="000000"/>
                </a:solidFill>
                <a:latin typeface="Times New Roman" panose="02020603050405020304" pitchFamily="18" charset="0"/>
                <a:ea typeface="Times New Roman" panose="02020603050405020304" pitchFamily="18" charset="0"/>
              </a:rPr>
              <a:t>.</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Times New Roman" panose="02020603050405020304" pitchFamily="18" charset="0"/>
              </a:rPr>
              <a:t>Stoker</a:t>
            </a:r>
            <a:r>
              <a:rPr lang="en-GB" sz="1300" dirty="0">
                <a:solidFill>
                  <a:srgbClr val="000000"/>
                </a:solidFill>
                <a:latin typeface="Times New Roman" panose="02020603050405020304" pitchFamily="18" charset="0"/>
                <a:ea typeface="Times New Roman" panose="02020603050405020304" pitchFamily="18" charset="0"/>
              </a:rPr>
              <a:t>, G.</a:t>
            </a:r>
            <a:r>
              <a:rPr lang="en-GB" sz="1300" dirty="0">
                <a:solidFill>
                  <a:srgbClr val="1A171B"/>
                </a:solidFill>
                <a:latin typeface="Times New Roman" panose="02020603050405020304" pitchFamily="18" charset="0"/>
                <a:ea typeface="Times New Roman" panose="02020603050405020304" pitchFamily="18" charset="0"/>
              </a:rPr>
              <a:t> (1998). </a:t>
            </a:r>
            <a:r>
              <a:rPr lang="en-US" sz="1300" dirty="0">
                <a:solidFill>
                  <a:srgbClr val="1A171B"/>
                </a:solidFill>
                <a:latin typeface="Times New Roman" panose="02020603050405020304" pitchFamily="18" charset="0"/>
                <a:ea typeface="Times New Roman" panose="02020603050405020304" pitchFamily="18" charset="0"/>
              </a:rPr>
              <a:t>Governance as Theory</a:t>
            </a:r>
            <a:r>
              <a:rPr lang="en-GB" sz="1300" dirty="0">
                <a:solidFill>
                  <a:srgbClr val="1A171B"/>
                </a:solidFill>
                <a:latin typeface="Times New Roman" panose="02020603050405020304" pitchFamily="18" charset="0"/>
                <a:ea typeface="Times New Roman" panose="02020603050405020304" pitchFamily="18" charset="0"/>
              </a:rPr>
              <a:t>: </a:t>
            </a:r>
            <a:r>
              <a:rPr lang="en-US" sz="1300" dirty="0">
                <a:solidFill>
                  <a:srgbClr val="1A171B"/>
                </a:solidFill>
                <a:latin typeface="Times New Roman" panose="02020603050405020304" pitchFamily="18" charset="0"/>
                <a:ea typeface="Times New Roman" panose="02020603050405020304" pitchFamily="18" charset="0"/>
              </a:rPr>
              <a:t>Five Propositions. </a:t>
            </a:r>
            <a:r>
              <a:rPr lang="en-US" sz="1300" i="1" dirty="0">
                <a:solidFill>
                  <a:srgbClr val="1A171B"/>
                </a:solidFill>
                <a:latin typeface="Times New Roman" panose="02020603050405020304" pitchFamily="18" charset="0"/>
                <a:ea typeface="Times New Roman" panose="02020603050405020304" pitchFamily="18" charset="0"/>
              </a:rPr>
              <a:t>International Social Science Journal</a:t>
            </a:r>
            <a:r>
              <a:rPr lang="en-US" sz="1300" dirty="0">
                <a:solidFill>
                  <a:srgbClr val="1A171B"/>
                </a:solidFill>
                <a:latin typeface="Times New Roman" panose="02020603050405020304" pitchFamily="18" charset="0"/>
                <a:ea typeface="Times New Roman" panose="02020603050405020304" pitchFamily="18" charset="0"/>
              </a:rPr>
              <a:t> 155, 17-28.</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n-US" sz="1300" dirty="0">
                <a:solidFill>
                  <a:srgbClr val="000000"/>
                </a:solidFill>
                <a:latin typeface="Times New Roman" panose="02020603050405020304" pitchFamily="18" charset="0"/>
                <a:ea typeface="Times New Roman" panose="02020603050405020304" pitchFamily="18" charset="0"/>
              </a:rPr>
              <a:t>Thurmond, V. (2001). The Point of Triangulation. </a:t>
            </a:r>
            <a:r>
              <a:rPr lang="en-US" sz="1300" i="1" dirty="0">
                <a:solidFill>
                  <a:srgbClr val="000000"/>
                </a:solidFill>
                <a:latin typeface="Times New Roman" panose="02020603050405020304" pitchFamily="18" charset="0"/>
                <a:ea typeface="Times New Roman" panose="02020603050405020304" pitchFamily="18" charset="0"/>
              </a:rPr>
              <a:t>Journal of Nursing Scholarship </a:t>
            </a:r>
            <a:r>
              <a:rPr lang="en-US" sz="1300" dirty="0">
                <a:solidFill>
                  <a:srgbClr val="000000"/>
                </a:solidFill>
                <a:latin typeface="Times New Roman" panose="02020603050405020304" pitchFamily="18" charset="0"/>
                <a:ea typeface="Times New Roman" panose="02020603050405020304" pitchFamily="18" charset="0"/>
              </a:rPr>
              <a:t>33(3), 254-256. </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l-GR" sz="1300" dirty="0">
                <a:solidFill>
                  <a:srgbClr val="000000"/>
                </a:solidFill>
                <a:latin typeface="Times New Roman" panose="02020603050405020304" pitchFamily="18" charset="0"/>
                <a:ea typeface="Times New Roman" panose="02020603050405020304" pitchFamily="18" charset="0"/>
              </a:rPr>
              <a:t>Τζαγκαράκης, Σ. Ι., </a:t>
            </a:r>
            <a:r>
              <a:rPr lang="el-GR" sz="1300" dirty="0" err="1">
                <a:solidFill>
                  <a:srgbClr val="000000"/>
                </a:solidFill>
                <a:latin typeface="Times New Roman" panose="02020603050405020304" pitchFamily="18" charset="0"/>
                <a:ea typeface="Times New Roman" panose="02020603050405020304" pitchFamily="18" charset="0"/>
              </a:rPr>
              <a:t>Καμέκης</a:t>
            </a:r>
            <a:r>
              <a:rPr lang="el-GR" sz="1300" dirty="0">
                <a:solidFill>
                  <a:srgbClr val="000000"/>
                </a:solidFill>
                <a:latin typeface="Times New Roman" panose="02020603050405020304" pitchFamily="18" charset="0"/>
                <a:ea typeface="Times New Roman" panose="02020603050405020304" pitchFamily="18" charset="0"/>
              </a:rPr>
              <a:t>, Α. &amp; </a:t>
            </a:r>
            <a:r>
              <a:rPr lang="el-GR" sz="1300" dirty="0" err="1">
                <a:solidFill>
                  <a:srgbClr val="000000"/>
                </a:solidFill>
                <a:latin typeface="Times New Roman" panose="02020603050405020304" pitchFamily="18" charset="0"/>
                <a:ea typeface="Times New Roman" panose="02020603050405020304" pitchFamily="18" charset="0"/>
              </a:rPr>
              <a:t>Χουρδάκης</a:t>
            </a:r>
            <a:r>
              <a:rPr lang="el-GR" sz="1300" dirty="0">
                <a:solidFill>
                  <a:srgbClr val="000000"/>
                </a:solidFill>
                <a:latin typeface="Times New Roman" panose="02020603050405020304" pitchFamily="18" charset="0"/>
                <a:ea typeface="Times New Roman" panose="02020603050405020304" pitchFamily="18" charset="0"/>
              </a:rPr>
              <a:t>, Μ. (2017). Οι Διαστάσεις της Βιωσιμότητας και της Περιφερειακής Διακυβέρνησης μέσα από το Πρίσμα της Ποιοτικής Έρευνας. Στο Ν. Παπαδάκης &amp; Κ. Λάβδας (</a:t>
            </a:r>
            <a:r>
              <a:rPr lang="el-GR" sz="1300" dirty="0" err="1">
                <a:solidFill>
                  <a:srgbClr val="000000"/>
                </a:solidFill>
                <a:latin typeface="Times New Roman" panose="02020603050405020304" pitchFamily="18" charset="0"/>
                <a:ea typeface="Times New Roman" panose="02020603050405020304" pitchFamily="18" charset="0"/>
              </a:rPr>
              <a:t>Επιμ</a:t>
            </a:r>
            <a:r>
              <a:rPr lang="el-GR" sz="1300" dirty="0">
                <a:solidFill>
                  <a:srgbClr val="000000"/>
                </a:solidFill>
                <a:latin typeface="Times New Roman" panose="02020603050405020304" pitchFamily="18" charset="0"/>
                <a:ea typeface="Times New Roman" panose="02020603050405020304" pitchFamily="18" charset="0"/>
              </a:rPr>
              <a:t>.), </a:t>
            </a:r>
            <a:r>
              <a:rPr lang="el-GR" sz="1300" i="1" dirty="0">
                <a:solidFill>
                  <a:srgbClr val="000000"/>
                </a:solidFill>
                <a:latin typeface="Times New Roman" panose="02020603050405020304" pitchFamily="18" charset="0"/>
                <a:ea typeface="Times New Roman" panose="02020603050405020304" pitchFamily="18" charset="0"/>
              </a:rPr>
              <a:t>Διακυβέρνηση, Βιωσιμότητα και Καινοτομία σε Περιφερειακό Επίπεδο (Πρακτικά Συνεδρίου)</a:t>
            </a:r>
            <a:r>
              <a:rPr lang="el-GR" sz="1300" dirty="0">
                <a:solidFill>
                  <a:srgbClr val="000000"/>
                </a:solidFill>
                <a:latin typeface="Times New Roman" panose="02020603050405020304" pitchFamily="18" charset="0"/>
                <a:ea typeface="Times New Roman" panose="02020603050405020304" pitchFamily="18" charset="0"/>
              </a:rPr>
              <a:t>. Ηράκλειο: Εκτυπωτικό Κέντρο Πανεπιστημίου Κρήτης, 63-83.</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r>
              <a:rPr lang="el-GR" sz="1300" dirty="0">
                <a:solidFill>
                  <a:srgbClr val="000000"/>
                </a:solidFill>
                <a:latin typeface="Times New Roman" panose="02020603050405020304" pitchFamily="18" charset="0"/>
                <a:ea typeface="Times New Roman" panose="02020603050405020304" pitchFamily="18" charset="0"/>
              </a:rPr>
              <a:t>Φραγκούλης, Γ., Παπαδάκης, Ν., Πανδής, Π. (2012). Ο Ρόλος και </a:t>
            </a:r>
            <a:r>
              <a:rPr lang="en-US" sz="1300" dirty="0">
                <a:solidFill>
                  <a:srgbClr val="000000"/>
                </a:solidFill>
                <a:latin typeface="Times New Roman" panose="02020603050405020304" pitchFamily="18" charset="0"/>
                <a:ea typeface="Times New Roman" panose="02020603050405020304" pitchFamily="18" charset="0"/>
              </a:rPr>
              <a:t>o</a:t>
            </a:r>
            <a:r>
              <a:rPr lang="el-GR" sz="1300" dirty="0">
                <a:solidFill>
                  <a:srgbClr val="000000"/>
                </a:solidFill>
                <a:latin typeface="Times New Roman" panose="02020603050405020304" pitchFamily="18" charset="0"/>
                <a:ea typeface="Times New Roman" panose="02020603050405020304" pitchFamily="18" charset="0"/>
              </a:rPr>
              <a:t>ι Στρατηγικές της </a:t>
            </a:r>
            <a:r>
              <a:rPr lang="en-US" sz="1300" dirty="0">
                <a:solidFill>
                  <a:srgbClr val="000000"/>
                </a:solidFill>
                <a:latin typeface="Times New Roman" panose="02020603050405020304" pitchFamily="18" charset="0"/>
                <a:ea typeface="Times New Roman" panose="02020603050405020304" pitchFamily="18" charset="0"/>
              </a:rPr>
              <a:t>European Commission</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DG</a:t>
            </a:r>
            <a:r>
              <a:rPr lang="el-GR" sz="1300"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EAC</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SGIB</a:t>
            </a:r>
            <a:r>
              <a:rPr lang="el-GR" sz="1300" dirty="0">
                <a:solidFill>
                  <a:srgbClr val="000000"/>
                </a:solidFill>
                <a:latin typeface="Times New Roman" panose="02020603050405020304" pitchFamily="18" charset="0"/>
                <a:ea typeface="Times New Roman" panose="02020603050405020304" pitchFamily="18" charset="0"/>
              </a:rPr>
              <a:t> και </a:t>
            </a:r>
            <a:r>
              <a:rPr lang="en-US" sz="1300" dirty="0">
                <a:solidFill>
                  <a:srgbClr val="000000"/>
                </a:solidFill>
                <a:latin typeface="Times New Roman" panose="02020603050405020304" pitchFamily="18" charset="0"/>
                <a:ea typeface="Times New Roman" panose="02020603050405020304" pitchFamily="18" charset="0"/>
              </a:rPr>
              <a:t>ETCG</a:t>
            </a:r>
            <a:r>
              <a:rPr lang="el-GR" sz="1300" dirty="0">
                <a:solidFill>
                  <a:srgbClr val="000000"/>
                </a:solidFill>
                <a:latin typeface="Times New Roman" panose="02020603050405020304" pitchFamily="18" charset="0"/>
                <a:ea typeface="Times New Roman" panose="02020603050405020304" pitchFamily="18" charset="0"/>
              </a:rPr>
              <a:t>), του </a:t>
            </a:r>
            <a:r>
              <a:rPr lang="en-US" sz="1300" dirty="0">
                <a:solidFill>
                  <a:srgbClr val="000000"/>
                </a:solidFill>
                <a:latin typeface="Times New Roman" panose="02020603050405020304" pitchFamily="18" charset="0"/>
                <a:ea typeface="Times New Roman" panose="02020603050405020304" pitchFamily="18" charset="0"/>
              </a:rPr>
              <a:t>European Institute of Public Administration</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EIPA</a:t>
            </a:r>
            <a:r>
              <a:rPr lang="el-GR" sz="1300" dirty="0">
                <a:solidFill>
                  <a:srgbClr val="000000"/>
                </a:solidFill>
                <a:latin typeface="Times New Roman" panose="02020603050405020304" pitchFamily="18" charset="0"/>
                <a:ea typeface="Times New Roman" panose="02020603050405020304" pitchFamily="18" charset="0"/>
              </a:rPr>
              <a:t>) και η Συσχέτιση με την Ευρύτερη Ατζέντα για τα Σύγχρονα Διοικητικά Πρότυπα Διοικητικής Μεταρρύθμισης του </a:t>
            </a:r>
            <a:r>
              <a:rPr lang="en-US" sz="1300" dirty="0">
                <a:solidFill>
                  <a:srgbClr val="000000"/>
                </a:solidFill>
                <a:latin typeface="Times New Roman" panose="02020603050405020304" pitchFamily="18" charset="0"/>
                <a:ea typeface="Times New Roman" panose="02020603050405020304" pitchFamily="18" charset="0"/>
              </a:rPr>
              <a:t>United Nations DP</a:t>
            </a:r>
            <a:r>
              <a:rPr lang="el-GR" sz="1300" dirty="0">
                <a:solidFill>
                  <a:srgbClr val="000000"/>
                </a:solidFill>
                <a:latin typeface="Times New Roman" panose="02020603050405020304" pitchFamily="18" charset="0"/>
                <a:ea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rPr>
              <a:t>BRC </a:t>
            </a:r>
            <a:r>
              <a:rPr lang="el-GR" sz="1300" dirty="0">
                <a:solidFill>
                  <a:srgbClr val="000000"/>
                </a:solidFill>
                <a:latin typeface="Times New Roman" panose="02020603050405020304" pitchFamily="18" charset="0"/>
                <a:ea typeface="Times New Roman" panose="02020603050405020304" pitchFamily="18" charset="0"/>
              </a:rPr>
              <a:t>και </a:t>
            </a:r>
            <a:r>
              <a:rPr lang="en-US" sz="1300" dirty="0">
                <a:solidFill>
                  <a:srgbClr val="000000"/>
                </a:solidFill>
                <a:latin typeface="Times New Roman" panose="02020603050405020304" pitchFamily="18" charset="0"/>
                <a:ea typeface="Times New Roman" panose="02020603050405020304" pitchFamily="18" charset="0"/>
              </a:rPr>
              <a:t>RCPAR</a:t>
            </a:r>
            <a:r>
              <a:rPr lang="el-GR" sz="1300" dirty="0">
                <a:solidFill>
                  <a:srgbClr val="000000"/>
                </a:solidFill>
                <a:latin typeface="Times New Roman" panose="02020603050405020304" pitchFamily="18" charset="0"/>
                <a:ea typeface="Times New Roman" panose="02020603050405020304" pitchFamily="18" charset="0"/>
              </a:rPr>
              <a:t>). Κάποιες Επισημάνσεις. Στο Κοινωνικό </a:t>
            </a:r>
            <a:r>
              <a:rPr lang="el-GR" sz="1300" dirty="0" err="1">
                <a:solidFill>
                  <a:srgbClr val="000000"/>
                </a:solidFill>
                <a:latin typeface="Times New Roman" panose="02020603050405020304" pitchFamily="18" charset="0"/>
                <a:ea typeface="Times New Roman" panose="02020603050405020304" pitchFamily="18" charset="0"/>
              </a:rPr>
              <a:t>Πολύκεντρο</a:t>
            </a:r>
            <a:r>
              <a:rPr lang="el-GR" sz="1300" dirty="0">
                <a:solidFill>
                  <a:srgbClr val="000000"/>
                </a:solidFill>
                <a:latin typeface="Times New Roman" panose="02020603050405020304" pitchFamily="18" charset="0"/>
                <a:ea typeface="Times New Roman" panose="02020603050405020304" pitchFamily="18" charset="0"/>
              </a:rPr>
              <a:t>-ΑΔΕΔΥ, </a:t>
            </a:r>
            <a:r>
              <a:rPr lang="el-GR" sz="1300" i="1" dirty="0">
                <a:solidFill>
                  <a:srgbClr val="000000"/>
                </a:solidFill>
                <a:latin typeface="Times New Roman" panose="02020603050405020304" pitchFamily="18" charset="0"/>
                <a:ea typeface="Times New Roman" panose="02020603050405020304" pitchFamily="18" charset="0"/>
              </a:rPr>
              <a:t>Πρόγραμμα «Εκπαίδευσης Εκπαιδευτών». Συνοδευτικό Εκπαιδευτικό Υλικό</a:t>
            </a:r>
            <a:r>
              <a:rPr lang="el-GR" sz="1300" dirty="0">
                <a:solidFill>
                  <a:srgbClr val="000000"/>
                </a:solidFill>
                <a:latin typeface="Times New Roman" panose="02020603050405020304" pitchFamily="18" charset="0"/>
                <a:ea typeface="Times New Roman" panose="02020603050405020304" pitchFamily="18" charset="0"/>
              </a:rPr>
              <a:t>. Αθήνα: Κοινωνικό </a:t>
            </a:r>
            <a:r>
              <a:rPr lang="el-GR" sz="1300" dirty="0" err="1">
                <a:solidFill>
                  <a:srgbClr val="000000"/>
                </a:solidFill>
                <a:latin typeface="Times New Roman" panose="02020603050405020304" pitchFamily="18" charset="0"/>
                <a:ea typeface="Times New Roman" panose="02020603050405020304" pitchFamily="18" charset="0"/>
              </a:rPr>
              <a:t>Πολύκεντρο</a:t>
            </a:r>
            <a:r>
              <a:rPr lang="el-GR" sz="1300" dirty="0">
                <a:solidFill>
                  <a:srgbClr val="000000"/>
                </a:solidFill>
                <a:latin typeface="Times New Roman" panose="02020603050405020304" pitchFamily="18" charset="0"/>
                <a:ea typeface="Times New Roman" panose="02020603050405020304" pitchFamily="18" charset="0"/>
              </a:rPr>
              <a:t>-ΑΔΕΔΥ.</a:t>
            </a:r>
            <a:endParaRPr lang="el-GR" sz="1300" dirty="0">
              <a:solidFill>
                <a:srgbClr val="000000"/>
              </a:solidFill>
              <a:latin typeface="Times New Roman" panose="02020603050405020304" pitchFamily="18" charset="0"/>
              <a:ea typeface="Calibri" panose="020F0502020204030204" pitchFamily="34" charset="0"/>
            </a:endParaRPr>
          </a:p>
          <a:p>
            <a:pPr marL="180340" indent="-180340" algn="just">
              <a:spcAft>
                <a:spcPts val="0"/>
              </a:spcAft>
            </a:pPr>
            <a:endParaRPr lang="el-GR" sz="1400" dirty="0">
              <a:solidFill>
                <a:srgbClr val="000000"/>
              </a:solidFill>
              <a:latin typeface="Times New Roman" panose="02020603050405020304" pitchFamily="18" charset="0"/>
              <a:ea typeface="Calibri" panose="020F0502020204030204" pitchFamily="34" charset="0"/>
            </a:endParaRPr>
          </a:p>
          <a:p>
            <a:pPr marL="0" indent="0" algn="just">
              <a:lnSpc>
                <a:spcPct val="107000"/>
              </a:lnSpc>
              <a:spcAft>
                <a:spcPts val="0"/>
              </a:spcAft>
              <a:buNone/>
            </a:pPr>
            <a:endParaRPr lang="el-GR" sz="1400" b="1" dirty="0">
              <a:latin typeface="Times New Roman" panose="02020603050405020304" pitchFamily="18" charset="0"/>
              <a:ea typeface="Calibri" panose="020F0502020204030204" pitchFamily="34" charset="0"/>
            </a:endParaRPr>
          </a:p>
          <a:p>
            <a:pPr marL="0" lvl="0" indent="0" algn="just">
              <a:buNone/>
              <a:tabLst>
                <a:tab pos="352425" algn="l"/>
              </a:tabLst>
            </a:pPr>
            <a:endParaRPr lang="el-GR" sz="1600" b="1" dirty="0">
              <a:solidFill>
                <a:prstClr val="black"/>
              </a:solidFill>
              <a:cs typeface="Times New Roman" pitchFamily="18" charset="0"/>
            </a:endParaRPr>
          </a:p>
          <a:p>
            <a:pPr marL="0" indent="0" algn="just">
              <a:lnSpc>
                <a:spcPct val="107000"/>
              </a:lnSpc>
              <a:spcAft>
                <a:spcPts val="0"/>
              </a:spcAft>
              <a:buNone/>
            </a:pPr>
            <a:endParaRPr lang="el-GR" sz="2000" b="1" dirty="0">
              <a:latin typeface="Times New Roman" panose="02020603050405020304" pitchFamily="18" charset="0"/>
              <a:ea typeface="Calibri" panose="020F0502020204030204" pitchFamily="34" charset="0"/>
            </a:endParaRPr>
          </a:p>
          <a:p>
            <a:pPr marL="0" indent="0" algn="just">
              <a:buNone/>
              <a:tabLst>
                <a:tab pos="352425" algn="l"/>
              </a:tabLst>
            </a:pPr>
            <a:endParaRPr lang="el-GR" sz="1400" dirty="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46</a:t>
            </a:fld>
            <a:endParaRPr lang="el-GR"/>
          </a:p>
        </p:txBody>
      </p:sp>
    </p:spTree>
    <p:extLst>
      <p:ext uri="{BB962C8B-B14F-4D97-AF65-F5344CB8AC3E}">
        <p14:creationId xmlns:p14="http://schemas.microsoft.com/office/powerpoint/2010/main" xmlns="" val="208575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1566358" cy="6256421"/>
          </a:xfrm>
        </p:spPr>
        <p:txBody>
          <a:bodyPr>
            <a:noAutofit/>
          </a:bodyPr>
          <a:lstStyle/>
          <a:p>
            <a:pPr marL="0" indent="0">
              <a:buNone/>
            </a:pPr>
            <a:r>
              <a:rPr lang="el-GR" sz="2200" b="1" u="sng" dirty="0" smtClean="0">
                <a:latin typeface="Times New Roman" pitchFamily="18" charset="0"/>
                <a:cs typeface="Times New Roman" pitchFamily="18" charset="0"/>
              </a:rPr>
              <a:t>Εισαγωγικές Επισημάνσεις</a:t>
            </a:r>
            <a:r>
              <a:rPr lang="en-US" sz="2200" b="1" u="sng" dirty="0" smtClean="0">
                <a:latin typeface="Times New Roman" pitchFamily="18" charset="0"/>
                <a:cs typeface="Times New Roman" pitchFamily="18" charset="0"/>
              </a:rPr>
              <a:t> II</a:t>
            </a:r>
            <a:endParaRPr lang="el-GR" sz="2200" b="1" u="sng" dirty="0" smtClean="0">
              <a:latin typeface="Times New Roman" pitchFamily="18" charset="0"/>
              <a:cs typeface="Times New Roman" pitchFamily="18" charset="0"/>
            </a:endParaRPr>
          </a:p>
          <a:p>
            <a:pPr marL="0" lvl="0" indent="0" algn="just">
              <a:lnSpc>
                <a:spcPct val="107000"/>
              </a:lnSpc>
              <a:buNone/>
            </a:pPr>
            <a:endParaRPr lang="el-GR" sz="1800" dirty="0" smtClean="0">
              <a:latin typeface="Times New Roman" pitchFamily="18" charset="0"/>
              <a:cs typeface="Times New Roman" pitchFamily="18" charset="0"/>
            </a:endParaRPr>
          </a:p>
          <a:p>
            <a:pPr lvl="0" algn="just">
              <a:lnSpc>
                <a:spcPct val="107000"/>
              </a:lnSpc>
              <a:buFont typeface="Wingdings" panose="05000000000000000000" pitchFamily="2" charset="2"/>
              <a:buChar char="§"/>
            </a:pPr>
            <a:r>
              <a:rPr lang="el-GR" sz="2000" dirty="0" smtClean="0">
                <a:latin typeface="Times New Roman" pitchFamily="18" charset="0"/>
                <a:cs typeface="Times New Roman" pitchFamily="18" charset="0"/>
              </a:rPr>
              <a:t>Έτσι, </a:t>
            </a:r>
            <a:r>
              <a:rPr lang="el-GR" sz="2000" dirty="0" smtClean="0">
                <a:solidFill>
                  <a:prstClr val="black"/>
                </a:solidFill>
                <a:latin typeface="Times New Roman" panose="02020603050405020304" pitchFamily="18" charset="0"/>
                <a:ea typeface="Calibri" panose="020F0502020204030204" pitchFamily="34" charset="0"/>
              </a:rPr>
              <a:t>«</a:t>
            </a:r>
            <a:r>
              <a:rPr lang="el-GR" sz="2000" i="1" dirty="0" smtClean="0">
                <a:solidFill>
                  <a:prstClr val="black"/>
                </a:solidFill>
                <a:latin typeface="Times New Roman" panose="02020603050405020304" pitchFamily="18" charset="0"/>
                <a:ea typeface="Calibri" panose="020F0502020204030204" pitchFamily="34" charset="0"/>
              </a:rPr>
              <a:t>Η </a:t>
            </a:r>
            <a:r>
              <a:rPr lang="el-GR" sz="2000" i="1" dirty="0">
                <a:solidFill>
                  <a:prstClr val="black"/>
                </a:solidFill>
                <a:latin typeface="Times New Roman" panose="02020603050405020304" pitchFamily="18" charset="0"/>
                <a:ea typeface="Calibri" panose="020F0502020204030204" pitchFamily="34" charset="0"/>
              </a:rPr>
              <a:t>διακυβέρνηση, ως «διαδικασία της διοίκησης», γενικώς αναφέρεται στη διαδικασία, μέσω της οποίας τα στοιχεία της κοινωνίας ασκούν δύναμη και εξουσία, επηρεάζοντας και θεσπίζοντας πολιτικές και αποφάσεις, που επιδρούν στη δημόσια ζωή. Η διακυβέρνηση περιλαμβάνει κανόνες, διαδικασίες και συμπεριφορές που σχετίζονται με διαδικαστικές, διαρθρωτικές,  λειτουργικές και  οργανικές πτυχές της διακυβέρνησης»</a:t>
            </a:r>
            <a:r>
              <a:rPr lang="el-GR" sz="2000" dirty="0">
                <a:solidFill>
                  <a:prstClr val="black"/>
                </a:solidFill>
                <a:latin typeface="Times New Roman" panose="02020603050405020304" pitchFamily="18" charset="0"/>
                <a:ea typeface="Calibri" panose="020F0502020204030204" pitchFamily="34" charset="0"/>
              </a:rPr>
              <a:t> (</a:t>
            </a:r>
            <a:r>
              <a:rPr lang="el-GR" sz="2000" dirty="0" err="1">
                <a:solidFill>
                  <a:prstClr val="black"/>
                </a:solidFill>
                <a:latin typeface="Times New Roman" panose="02020603050405020304" pitchFamily="18" charset="0"/>
                <a:ea typeface="Calibri" panose="020F0502020204030204" pitchFamily="34" charset="0"/>
              </a:rPr>
              <a:t>Benz</a:t>
            </a:r>
            <a:r>
              <a:rPr lang="el-GR" sz="2000" dirty="0">
                <a:solidFill>
                  <a:prstClr val="black"/>
                </a:solidFill>
                <a:latin typeface="Times New Roman" panose="02020603050405020304" pitchFamily="18" charset="0"/>
                <a:ea typeface="Calibri" panose="020F0502020204030204" pitchFamily="34" charset="0"/>
              </a:rPr>
              <a:t>, 2010 όπ. αναφ. στο ETF, 2013: 6). </a:t>
            </a:r>
            <a:endParaRPr lang="el-GR" sz="2000" dirty="0" smtClean="0">
              <a:solidFill>
                <a:prstClr val="black"/>
              </a:solidFill>
              <a:latin typeface="Times New Roman" panose="02020603050405020304" pitchFamily="18" charset="0"/>
              <a:ea typeface="Calibri" panose="020F0502020204030204" pitchFamily="34" charset="0"/>
            </a:endParaRPr>
          </a:p>
          <a:p>
            <a:pPr lvl="0" algn="just">
              <a:lnSpc>
                <a:spcPct val="107000"/>
              </a:lnSpc>
              <a:buFont typeface="Wingdings" panose="05000000000000000000" pitchFamily="2" charset="2"/>
              <a:buChar char="§"/>
            </a:pPr>
            <a:r>
              <a:rPr lang="el-GR" sz="2000" dirty="0" smtClean="0">
                <a:solidFill>
                  <a:srgbClr val="000000"/>
                </a:solidFill>
                <a:latin typeface="Times New Roman" panose="02020603050405020304" pitchFamily="18" charset="0"/>
              </a:rPr>
              <a:t>Ωστόσο, στο πλαίσιο των σύγχρονων και μεταβαλλόμενων κοινωνιών, η </a:t>
            </a:r>
            <a:r>
              <a:rPr lang="el-GR" sz="2000" dirty="0">
                <a:solidFill>
                  <a:srgbClr val="000000"/>
                </a:solidFill>
                <a:latin typeface="Times New Roman" panose="02020603050405020304" pitchFamily="18" charset="0"/>
              </a:rPr>
              <a:t>ανάγκη για εκσυγχρονισμό των μοντέλων διακυβέρνησης καθίσταται </a:t>
            </a:r>
            <a:r>
              <a:rPr lang="el-GR" sz="2000" dirty="0" smtClean="0">
                <a:solidFill>
                  <a:srgbClr val="000000"/>
                </a:solidFill>
                <a:latin typeface="Times New Roman" panose="02020603050405020304" pitchFamily="18" charset="0"/>
              </a:rPr>
              <a:t>παραπάνω από αναγκαία. </a:t>
            </a:r>
          </a:p>
          <a:p>
            <a:pPr lvl="0" algn="just">
              <a:lnSpc>
                <a:spcPct val="107000"/>
              </a:lnSpc>
              <a:buFont typeface="Wingdings" panose="05000000000000000000" pitchFamily="2" charset="2"/>
              <a:buChar char="§"/>
            </a:pPr>
            <a:r>
              <a:rPr lang="el-GR" sz="2000" dirty="0" smtClean="0">
                <a:solidFill>
                  <a:srgbClr val="000000"/>
                </a:solidFill>
                <a:latin typeface="Times New Roman" panose="02020603050405020304" pitchFamily="18" charset="0"/>
              </a:rPr>
              <a:t>Σημαίνοντα ρόλο στην ανάδειξη νέων μορφών διακυβέρνησης διαδραματίζουν </a:t>
            </a:r>
            <a:r>
              <a:rPr lang="el-GR" sz="2000" dirty="0">
                <a:solidFill>
                  <a:srgbClr val="000000"/>
                </a:solidFill>
                <a:latin typeface="Times New Roman" panose="02020603050405020304" pitchFamily="18" charset="0"/>
              </a:rPr>
              <a:t>η έννοια της «</a:t>
            </a:r>
            <a:r>
              <a:rPr lang="el-GR" sz="2000" dirty="0" smtClean="0">
                <a:solidFill>
                  <a:srgbClr val="000000"/>
                </a:solidFill>
                <a:latin typeface="Times New Roman" panose="02020603050405020304" pitchFamily="18" charset="0"/>
              </a:rPr>
              <a:t>βιωσιμότητας» και της βιώσιμης ανάπτυξης, η οποία στηρίζεται στους κάτωθι 3 </a:t>
            </a:r>
            <a:r>
              <a:rPr lang="el-GR" sz="2000" dirty="0" err="1" smtClean="0">
                <a:solidFill>
                  <a:srgbClr val="000000"/>
                </a:solidFill>
                <a:latin typeface="Times New Roman" panose="02020603050405020304" pitchFamily="18" charset="0"/>
              </a:rPr>
              <a:t>αλληλοσυναρτώμενους</a:t>
            </a:r>
            <a:r>
              <a:rPr lang="el-GR" sz="2000" dirty="0" smtClean="0">
                <a:solidFill>
                  <a:srgbClr val="000000"/>
                </a:solidFill>
                <a:latin typeface="Times New Roman" panose="02020603050405020304" pitchFamily="18" charset="0"/>
              </a:rPr>
              <a:t> πυλώνες:</a:t>
            </a:r>
          </a:p>
          <a:p>
            <a:pPr marL="0" lvl="0" indent="630238" algn="just">
              <a:lnSpc>
                <a:spcPct val="107000"/>
              </a:lnSpc>
              <a:buNone/>
            </a:pPr>
            <a:r>
              <a:rPr lang="en-US" sz="2000" b="1" dirty="0" err="1" smtClean="0">
                <a:solidFill>
                  <a:srgbClr val="000000"/>
                </a:solidFill>
                <a:latin typeface="Times New Roman" panose="02020603050405020304" pitchFamily="18" charset="0"/>
              </a:rPr>
              <a:t>i</a:t>
            </a:r>
            <a:r>
              <a:rPr lang="en-US" sz="2000" b="1" dirty="0" smtClean="0">
                <a:solidFill>
                  <a:srgbClr val="000000"/>
                </a:solidFill>
                <a:latin typeface="Times New Roman" panose="02020603050405020304" pitchFamily="18" charset="0"/>
              </a:rPr>
              <a:t>. </a:t>
            </a:r>
            <a:r>
              <a:rPr lang="el-GR" sz="2000" b="1" dirty="0">
                <a:solidFill>
                  <a:srgbClr val="000000"/>
                </a:solidFill>
                <a:latin typeface="Times New Roman" panose="02020603050405020304" pitchFamily="18" charset="0"/>
              </a:rPr>
              <a:t>π</a:t>
            </a:r>
            <a:r>
              <a:rPr lang="el-GR" sz="2000" b="1" dirty="0" smtClean="0">
                <a:solidFill>
                  <a:srgbClr val="000000"/>
                </a:solidFill>
                <a:latin typeface="Times New Roman" panose="02020603050405020304" pitchFamily="18" charset="0"/>
              </a:rPr>
              <a:t>εριβαλλοντικός ,  </a:t>
            </a:r>
            <a:r>
              <a:rPr lang="en-US" sz="2000" b="1" dirty="0" smtClean="0">
                <a:solidFill>
                  <a:srgbClr val="000000"/>
                </a:solidFill>
                <a:latin typeface="Times New Roman" panose="02020603050405020304" pitchFamily="18" charset="0"/>
              </a:rPr>
              <a:t>ii. </a:t>
            </a:r>
            <a:r>
              <a:rPr lang="el-GR" sz="2000" b="1" dirty="0" smtClean="0">
                <a:solidFill>
                  <a:srgbClr val="000000"/>
                </a:solidFill>
                <a:latin typeface="Times New Roman" panose="02020603050405020304" pitchFamily="18" charset="0"/>
              </a:rPr>
              <a:t>οικονομικός,  </a:t>
            </a:r>
            <a:r>
              <a:rPr lang="en-US" sz="2000" b="1" dirty="0" smtClean="0">
                <a:solidFill>
                  <a:srgbClr val="000000"/>
                </a:solidFill>
                <a:latin typeface="Times New Roman" panose="02020603050405020304" pitchFamily="18" charset="0"/>
              </a:rPr>
              <a:t>iii.</a:t>
            </a:r>
            <a:r>
              <a:rPr lang="el-GR" sz="2000" b="1" dirty="0" smtClean="0">
                <a:solidFill>
                  <a:srgbClr val="000000"/>
                </a:solidFill>
                <a:latin typeface="Times New Roman" panose="02020603050405020304" pitchFamily="18" charset="0"/>
              </a:rPr>
              <a:t> κοινωνικός</a:t>
            </a:r>
          </a:p>
          <a:p>
            <a:pPr>
              <a:buFont typeface="Wingdings" panose="05000000000000000000" pitchFamily="2" charset="2"/>
              <a:buChar char="ü"/>
            </a:pPr>
            <a:r>
              <a:rPr lang="el-GR" sz="2000" dirty="0">
                <a:solidFill>
                  <a:prstClr val="black"/>
                </a:solidFill>
                <a:latin typeface="Times New Roman" panose="02020603050405020304" pitchFamily="18" charset="0"/>
                <a:ea typeface="Calibri" panose="020F0502020204030204" pitchFamily="34" charset="0"/>
              </a:rPr>
              <a:t>σ</a:t>
            </a:r>
            <a:r>
              <a:rPr lang="el-GR" sz="2000" dirty="0" smtClean="0">
                <a:solidFill>
                  <a:prstClr val="black"/>
                </a:solidFill>
                <a:latin typeface="Times New Roman" panose="02020603050405020304" pitchFamily="18" charset="0"/>
                <a:ea typeface="Calibri" panose="020F0502020204030204" pitchFamily="34" charset="0"/>
              </a:rPr>
              <a:t>υνιστώντας </a:t>
            </a:r>
            <a:r>
              <a:rPr lang="el-GR" sz="2000" dirty="0">
                <a:solidFill>
                  <a:prstClr val="black"/>
                </a:solidFill>
                <a:latin typeface="Times New Roman" panose="02020603050405020304" pitchFamily="18" charset="0"/>
                <a:ea typeface="Calibri" panose="020F0502020204030204" pitchFamily="34" charset="0"/>
              </a:rPr>
              <a:t>το νέο πρότυπο διακυβέρνησης τόσο σε κεντρικό όσο και σε περιφερειακό </a:t>
            </a:r>
            <a:r>
              <a:rPr lang="el-GR" sz="2000" dirty="0" smtClean="0">
                <a:solidFill>
                  <a:prstClr val="black"/>
                </a:solidFill>
                <a:latin typeface="Times New Roman" panose="02020603050405020304" pitchFamily="18" charset="0"/>
                <a:ea typeface="Calibri" panose="020F0502020204030204" pitchFamily="34" charset="0"/>
              </a:rPr>
              <a:t>επίπεδο και</a:t>
            </a:r>
          </a:p>
          <a:p>
            <a:pPr>
              <a:buFont typeface="Wingdings" panose="05000000000000000000" pitchFamily="2" charset="2"/>
              <a:buChar char="ü"/>
            </a:pPr>
            <a:r>
              <a:rPr lang="el-GR" sz="2000" dirty="0" smtClean="0">
                <a:solidFill>
                  <a:prstClr val="black"/>
                </a:solidFill>
                <a:latin typeface="Times New Roman" panose="02020603050405020304" pitchFamily="18" charset="0"/>
                <a:ea typeface="Calibri" panose="020F0502020204030204" pitchFamily="34" charset="0"/>
              </a:rPr>
              <a:t>συμβάλλοντας </a:t>
            </a:r>
            <a:r>
              <a:rPr lang="el-GR" sz="2000" dirty="0" smtClean="0">
                <a:latin typeface="Times New Roman" panose="02020603050405020304" pitchFamily="18" charset="0"/>
                <a:ea typeface="Calibri" panose="020F0502020204030204" pitchFamily="34" charset="0"/>
              </a:rPr>
              <a:t>επιπλέον </a:t>
            </a:r>
            <a:r>
              <a:rPr lang="el-GR" sz="2000" dirty="0">
                <a:latin typeface="Times New Roman" panose="02020603050405020304" pitchFamily="18" charset="0"/>
                <a:ea typeface="Calibri" panose="020F0502020204030204" pitchFamily="34" charset="0"/>
              </a:rPr>
              <a:t>στην ενδυνάμωση της αποκεντρωμένης διοίκησης, της περιφερειακής καινοτομίας και ανάπτυξης (βλ. αναλυτικά Παπαδάκης &amp; Λάβδας, 2017: 11-12; </a:t>
            </a:r>
            <a:r>
              <a:rPr lang="en-US" sz="2000" dirty="0">
                <a:latin typeface="Times New Roman" panose="02020603050405020304" pitchFamily="18" charset="0"/>
                <a:ea typeface="Calibri" panose="020F0502020204030204" pitchFamily="34" charset="0"/>
              </a:rPr>
              <a:t>Papadakis et al</a:t>
            </a:r>
            <a:r>
              <a:rPr lang="el-GR" sz="2000" dirty="0">
                <a:latin typeface="Times New Roman" panose="02020603050405020304" pitchFamily="18" charset="0"/>
                <a:ea typeface="Calibri" panose="020F0502020204030204" pitchFamily="34" charset="0"/>
              </a:rPr>
              <a:t>., 2018: 281-282).</a:t>
            </a:r>
            <a:endParaRPr lang="el-GR" sz="20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5</a:t>
            </a:fld>
            <a:endParaRPr lang="el-GR"/>
          </a:p>
        </p:txBody>
      </p:sp>
    </p:spTree>
    <p:extLst>
      <p:ext uri="{BB962C8B-B14F-4D97-AF65-F5344CB8AC3E}">
        <p14:creationId xmlns:p14="http://schemas.microsoft.com/office/powerpoint/2010/main" xmlns="" val="659564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566358" cy="6522720"/>
          </a:xfrm>
        </p:spPr>
        <p:txBody>
          <a:bodyPr>
            <a:noAutofit/>
          </a:bodyPr>
          <a:lstStyle/>
          <a:p>
            <a:pPr marL="0" indent="0">
              <a:buNone/>
            </a:pPr>
            <a:r>
              <a:rPr lang="el-GR" sz="2200" b="1" u="sng" dirty="0" smtClean="0">
                <a:latin typeface="Times New Roman" pitchFamily="18" charset="0"/>
                <a:cs typeface="Times New Roman" pitchFamily="18" charset="0"/>
              </a:rPr>
              <a:t>Εισαγωγικές Επισημάνσεις</a:t>
            </a:r>
            <a:r>
              <a:rPr lang="en-US" sz="2200" b="1" u="sng" dirty="0" smtClean="0">
                <a:latin typeface="Times New Roman" pitchFamily="18" charset="0"/>
                <a:cs typeface="Times New Roman" pitchFamily="18" charset="0"/>
              </a:rPr>
              <a:t> III</a:t>
            </a:r>
            <a:endParaRPr lang="el-GR" sz="2200" b="1" u="sng" dirty="0" smtClean="0">
              <a:latin typeface="Times New Roman" pitchFamily="18" charset="0"/>
              <a:cs typeface="Times New Roman" pitchFamily="18" charset="0"/>
            </a:endParaRPr>
          </a:p>
          <a:p>
            <a:pPr marL="0" lvl="0" indent="0" algn="just">
              <a:lnSpc>
                <a:spcPct val="107000"/>
              </a:lnSpc>
              <a:buNone/>
            </a:pPr>
            <a:endParaRPr lang="el-GR" sz="1800" dirty="0" smtClean="0">
              <a:latin typeface="Times New Roman" pitchFamily="18" charset="0"/>
              <a:cs typeface="Times New Roman" pitchFamily="18" charset="0"/>
            </a:endParaRPr>
          </a:p>
          <a:p>
            <a:pPr algn="just">
              <a:lnSpc>
                <a:spcPct val="107000"/>
              </a:lnSpc>
              <a:spcAft>
                <a:spcPts val="0"/>
              </a:spcAft>
            </a:pPr>
            <a:r>
              <a:rPr lang="el-GR" sz="1700" dirty="0" smtClean="0">
                <a:latin typeface="Times New Roman" panose="02020603050405020304" pitchFamily="18" charset="0"/>
                <a:ea typeface="Calibri" panose="020F0502020204030204" pitchFamily="34" charset="0"/>
              </a:rPr>
              <a:t>Καθοριστικό </a:t>
            </a:r>
            <a:r>
              <a:rPr lang="el-GR" sz="1700" dirty="0">
                <a:latin typeface="Times New Roman" panose="02020603050405020304" pitchFamily="18" charset="0"/>
                <a:ea typeface="Calibri" panose="020F0502020204030204" pitchFamily="34" charset="0"/>
              </a:rPr>
              <a:t>ρόλο για την αποτελεσματική διακυβέρνηση στην κατεύθυνση της βιώσιμης ανάπτυξης στη Δημόσια Διοίκηση και στην Τοπική Αυτοδιοίκηση αποτελεί </a:t>
            </a:r>
            <a:r>
              <a:rPr lang="el-GR" sz="1700" b="1" dirty="0">
                <a:latin typeface="Times New Roman" panose="02020603050405020304" pitchFamily="18" charset="0"/>
                <a:ea typeface="Calibri" panose="020F0502020204030204" pitchFamily="34" charset="0"/>
              </a:rPr>
              <a:t>η σχέση μεταξύ της διακυβέρνησης, της ανάπτυξης ανθρώπινου δυναμικού και της διοικητικής ικανότητας και η διάκριση μεταξύ των ικανοτήτων και των αρμοδιοτήτων </a:t>
            </a:r>
            <a:r>
              <a:rPr lang="el-GR" sz="1700" dirty="0">
                <a:latin typeface="Times New Roman" panose="02020603050405020304" pitchFamily="18" charset="0"/>
                <a:ea typeface="Calibri" panose="020F0502020204030204" pitchFamily="34" charset="0"/>
              </a:rPr>
              <a:t>(βλ. αναλυτικά Παπαδάκης κ.ά., 2018, </a:t>
            </a:r>
            <a:r>
              <a:rPr lang="en-US" sz="1700" dirty="0">
                <a:latin typeface="Times New Roman" panose="02020603050405020304" pitchFamily="18" charset="0"/>
                <a:ea typeface="Calibri" panose="020F0502020204030204" pitchFamily="34" charset="0"/>
              </a:rPr>
              <a:t>Papadakis</a:t>
            </a:r>
            <a:r>
              <a:rPr lang="el-GR" sz="1700" dirty="0">
                <a:latin typeface="Times New Roman" panose="02020603050405020304" pitchFamily="18" charset="0"/>
                <a:ea typeface="Calibri" panose="020F0502020204030204" pitchFamily="34" charset="0"/>
              </a:rPr>
              <a:t> &amp; </a:t>
            </a:r>
            <a:r>
              <a:rPr lang="en-US" sz="1700" dirty="0" err="1">
                <a:latin typeface="Times New Roman" panose="02020603050405020304" pitchFamily="18" charset="0"/>
                <a:ea typeface="Calibri" panose="020F0502020204030204" pitchFamily="34" charset="0"/>
              </a:rPr>
              <a:t>Pechlivanides</a:t>
            </a:r>
            <a:r>
              <a:rPr lang="el-GR" sz="1700" dirty="0">
                <a:latin typeface="Times New Roman" panose="02020603050405020304" pitchFamily="18" charset="0"/>
                <a:ea typeface="Calibri" panose="020F0502020204030204" pitchFamily="34" charset="0"/>
              </a:rPr>
              <a:t>, 2010). </a:t>
            </a:r>
            <a:endParaRPr lang="el-GR" sz="1700" dirty="0" smtClean="0">
              <a:latin typeface="Times New Roman" panose="02020603050405020304" pitchFamily="18" charset="0"/>
              <a:ea typeface="Calibri" panose="020F0502020204030204" pitchFamily="34" charset="0"/>
            </a:endParaRPr>
          </a:p>
          <a:p>
            <a:pPr algn="just">
              <a:lnSpc>
                <a:spcPct val="107000"/>
              </a:lnSpc>
              <a:spcAft>
                <a:spcPts val="0"/>
              </a:spcAft>
            </a:pPr>
            <a:r>
              <a:rPr lang="el-GR" sz="1700" dirty="0">
                <a:solidFill>
                  <a:srgbClr val="000000"/>
                </a:solidFill>
                <a:latin typeface="Times New Roman" panose="02020603050405020304" pitchFamily="18" charset="0"/>
              </a:rPr>
              <a:t>Η</a:t>
            </a:r>
            <a:r>
              <a:rPr lang="el-GR" sz="1700" dirty="0" smtClean="0">
                <a:solidFill>
                  <a:srgbClr val="000000"/>
                </a:solidFill>
                <a:latin typeface="Times New Roman" panose="02020603050405020304" pitchFamily="18" charset="0"/>
              </a:rPr>
              <a:t> </a:t>
            </a:r>
            <a:r>
              <a:rPr lang="el-GR" sz="1700" dirty="0">
                <a:solidFill>
                  <a:srgbClr val="000000"/>
                </a:solidFill>
                <a:latin typeface="Times New Roman" panose="02020603050405020304" pitchFamily="18" charset="0"/>
              </a:rPr>
              <a:t>παροχή κατάρτισης-επιμόρφωσης των στελεχών της Δημόσιας Διοίκησης και της </a:t>
            </a:r>
            <a:r>
              <a:rPr lang="el-GR" sz="1700" dirty="0" smtClean="0">
                <a:solidFill>
                  <a:srgbClr val="000000"/>
                </a:solidFill>
                <a:latin typeface="Times New Roman" panose="02020603050405020304" pitchFamily="18" charset="0"/>
              </a:rPr>
              <a:t>Τοπικής Αυτοδιοίκησης </a:t>
            </a:r>
            <a:r>
              <a:rPr lang="el-GR" sz="1700" dirty="0">
                <a:solidFill>
                  <a:srgbClr val="000000"/>
                </a:solidFill>
                <a:latin typeface="Times New Roman" panose="02020603050405020304" pitchFamily="18" charset="0"/>
              </a:rPr>
              <a:t>από τη μία οφείλει να χαρακτηρίζει ένα σύγχρονο μοντέλο Δημόσιας Διοίκησης (</a:t>
            </a:r>
            <a:r>
              <a:rPr lang="en-US" sz="1700" dirty="0">
                <a:solidFill>
                  <a:srgbClr val="000000"/>
                </a:solidFill>
                <a:latin typeface="Times New Roman" panose="02020603050405020304" pitchFamily="18" charset="0"/>
              </a:rPr>
              <a:t>Cardona</a:t>
            </a:r>
            <a:r>
              <a:rPr lang="el-GR" sz="1700" dirty="0">
                <a:solidFill>
                  <a:srgbClr val="000000"/>
                </a:solidFill>
                <a:latin typeface="Times New Roman" panose="02020603050405020304" pitchFamily="18" charset="0"/>
              </a:rPr>
              <a:t>, 2009: 2), και από την άλλη αποτελεί μείζονα συνιστώσα απόκτησης ή/και </a:t>
            </a:r>
            <a:r>
              <a:rPr lang="el-GR" sz="1700" dirty="0" err="1">
                <a:solidFill>
                  <a:srgbClr val="000000"/>
                </a:solidFill>
                <a:latin typeface="Times New Roman" panose="02020603050405020304" pitchFamily="18" charset="0"/>
              </a:rPr>
              <a:t>επικαιροποίησης</a:t>
            </a:r>
            <a:r>
              <a:rPr lang="el-GR" sz="1700" dirty="0">
                <a:solidFill>
                  <a:srgbClr val="000000"/>
                </a:solidFill>
                <a:latin typeface="Times New Roman" panose="02020603050405020304" pitchFamily="18" charset="0"/>
              </a:rPr>
              <a:t> των ικανοτήτων που σχετίζονται ή συνδέονται με την ενδυνάμωση της διοικητικής ικανότητας του ανθρώπινου δυναμικού (</a:t>
            </a:r>
            <a:r>
              <a:rPr lang="en-US" sz="1700" dirty="0" err="1">
                <a:solidFill>
                  <a:srgbClr val="000000"/>
                </a:solidFill>
                <a:latin typeface="Times New Roman" panose="02020603050405020304" pitchFamily="18" charset="0"/>
              </a:rPr>
              <a:t>Adomonis</a:t>
            </a:r>
            <a:r>
              <a:rPr lang="el-GR" sz="1700" dirty="0">
                <a:solidFill>
                  <a:srgbClr val="000000"/>
                </a:solidFill>
                <a:latin typeface="Times New Roman" panose="02020603050405020304" pitchFamily="18" charset="0"/>
              </a:rPr>
              <a:t>, 2009:3), </a:t>
            </a:r>
            <a:endParaRPr lang="el-GR" sz="1700" dirty="0" smtClean="0">
              <a:solidFill>
                <a:srgbClr val="000000"/>
              </a:solidFill>
              <a:latin typeface="Times New Roman" panose="02020603050405020304" pitchFamily="18" charset="0"/>
            </a:endParaRPr>
          </a:p>
          <a:p>
            <a:pPr algn="just">
              <a:lnSpc>
                <a:spcPct val="107000"/>
              </a:lnSpc>
              <a:spcAft>
                <a:spcPts val="0"/>
              </a:spcAft>
            </a:pPr>
            <a:r>
              <a:rPr lang="el-GR" sz="1700" dirty="0" smtClean="0">
                <a:solidFill>
                  <a:srgbClr val="000000"/>
                </a:solidFill>
                <a:latin typeface="Times New Roman" panose="02020603050405020304" pitchFamily="18" charset="0"/>
              </a:rPr>
              <a:t>ενισχύοντας</a:t>
            </a:r>
            <a:r>
              <a:rPr lang="el-GR" sz="1700" dirty="0">
                <a:solidFill>
                  <a:srgbClr val="000000"/>
                </a:solidFill>
                <a:latin typeface="Times New Roman" panose="02020603050405020304" pitchFamily="18" charset="0"/>
              </a:rPr>
              <a:t>, παράλληλα, τον βαθμό αποτελεσματικότητάς τους, και κατ’ επέκταση την προώθηση της βιώσιμης ανάπτυξης στην Τοπική Αυτοδιοίκηση (Δρακάκη κ.ά., 2017: 102). </a:t>
            </a:r>
            <a:endParaRPr lang="el-GR" sz="1700" dirty="0">
              <a:latin typeface="Times New Roman" panose="02020603050405020304" pitchFamily="18" charset="0"/>
              <a:ea typeface="Calibri" panose="020F0502020204030204" pitchFamily="34" charset="0"/>
            </a:endParaRPr>
          </a:p>
          <a:p>
            <a:pPr algn="just">
              <a:lnSpc>
                <a:spcPct val="107000"/>
              </a:lnSpc>
              <a:spcAft>
                <a:spcPts val="0"/>
              </a:spcAft>
            </a:pPr>
            <a:r>
              <a:rPr lang="el-GR" sz="1700" dirty="0">
                <a:solidFill>
                  <a:srgbClr val="000000"/>
                </a:solidFill>
                <a:latin typeface="Times New Roman" panose="02020603050405020304" pitchFamily="18" charset="0"/>
              </a:rPr>
              <a:t>Σ’ αυτό το </a:t>
            </a:r>
            <a:r>
              <a:rPr lang="el-GR" sz="1700" dirty="0" smtClean="0">
                <a:solidFill>
                  <a:srgbClr val="000000"/>
                </a:solidFill>
                <a:latin typeface="Times New Roman" panose="02020603050405020304" pitchFamily="18" charset="0"/>
              </a:rPr>
              <a:t>πλαίσιο, η  </a:t>
            </a:r>
            <a:r>
              <a:rPr lang="el-GR" sz="1700" dirty="0">
                <a:solidFill>
                  <a:srgbClr val="000000"/>
                </a:solidFill>
                <a:latin typeface="Times New Roman" panose="02020603050405020304" pitchFamily="18" charset="0"/>
              </a:rPr>
              <a:t>κατάρτιση-</a:t>
            </a:r>
            <a:r>
              <a:rPr lang="en-US" sz="1700" dirty="0">
                <a:solidFill>
                  <a:srgbClr val="000000"/>
                </a:solidFill>
                <a:latin typeface="Times New Roman" panose="02020603050405020304" pitchFamily="18" charset="0"/>
              </a:rPr>
              <a:t>reskilling</a:t>
            </a:r>
            <a:r>
              <a:rPr lang="el-GR" sz="1700" dirty="0">
                <a:solidFill>
                  <a:srgbClr val="000000"/>
                </a:solidFill>
                <a:latin typeface="Times New Roman" panose="02020603050405020304" pitchFamily="18" charset="0"/>
              </a:rPr>
              <a:t> των στελεχών της Τοπικής Αυτοδιοίκησης και της Δημόσιας </a:t>
            </a:r>
            <a:r>
              <a:rPr lang="el-GR" sz="1700" dirty="0" smtClean="0">
                <a:solidFill>
                  <a:srgbClr val="000000"/>
                </a:solidFill>
                <a:latin typeface="Times New Roman" panose="02020603050405020304" pitchFamily="18" charset="0"/>
              </a:rPr>
              <a:t>Διοίκησης: </a:t>
            </a:r>
            <a:r>
              <a:rPr lang="en-US" sz="1700" dirty="0" err="1" smtClean="0">
                <a:solidFill>
                  <a:srgbClr val="000000"/>
                </a:solidFill>
                <a:latin typeface="Times New Roman" panose="02020603050405020304" pitchFamily="18" charset="0"/>
              </a:rPr>
              <a:t>i</a:t>
            </a:r>
            <a:r>
              <a:rPr lang="el-GR" sz="1700" dirty="0">
                <a:solidFill>
                  <a:srgbClr val="000000"/>
                </a:solidFill>
                <a:latin typeface="Times New Roman" panose="02020603050405020304" pitchFamily="18" charset="0"/>
              </a:rPr>
              <a:t>. είναι κυρίως </a:t>
            </a:r>
            <a:r>
              <a:rPr lang="el-GR" sz="1700" dirty="0" err="1">
                <a:solidFill>
                  <a:srgbClr val="000000"/>
                </a:solidFill>
                <a:latin typeface="Times New Roman" panose="02020603050405020304" pitchFamily="18" charset="0"/>
              </a:rPr>
              <a:t>ομαδοκεντρική</a:t>
            </a:r>
            <a:r>
              <a:rPr lang="el-GR" sz="1700" dirty="0">
                <a:solidFill>
                  <a:srgbClr val="000000"/>
                </a:solidFill>
                <a:latin typeface="Times New Roman" panose="02020603050405020304" pitchFamily="18" charset="0"/>
              </a:rPr>
              <a:t> και </a:t>
            </a:r>
            <a:r>
              <a:rPr lang="en-US" sz="1700" dirty="0">
                <a:solidFill>
                  <a:srgbClr val="000000"/>
                </a:solidFill>
                <a:latin typeface="Times New Roman" panose="02020603050405020304" pitchFamily="18" charset="0"/>
              </a:rPr>
              <a:t>ii</a:t>
            </a:r>
            <a:r>
              <a:rPr lang="el-GR" sz="1700" dirty="0">
                <a:solidFill>
                  <a:srgbClr val="000000"/>
                </a:solidFill>
                <a:latin typeface="Times New Roman" panose="02020603050405020304" pitchFamily="18" charset="0"/>
              </a:rPr>
              <a:t>. βασίζεται στις εμπειρίες και στις ανάγκες των στελεχών που εργάζονται στην εκάστοτε δημόσια υπηρεσία (ILO, 2007</a:t>
            </a:r>
            <a:r>
              <a:rPr lang="el-GR" sz="1700" dirty="0" smtClean="0">
                <a:solidFill>
                  <a:srgbClr val="000000"/>
                </a:solidFill>
                <a:latin typeface="Times New Roman" panose="02020603050405020304" pitchFamily="18" charset="0"/>
              </a:rPr>
              <a:t>). </a:t>
            </a:r>
          </a:p>
          <a:p>
            <a:pPr algn="just">
              <a:lnSpc>
                <a:spcPct val="107000"/>
              </a:lnSpc>
              <a:spcAft>
                <a:spcPts val="0"/>
              </a:spcAft>
            </a:pPr>
            <a:r>
              <a:rPr lang="el-GR" sz="1700" b="1" dirty="0" smtClean="0">
                <a:solidFill>
                  <a:srgbClr val="000000"/>
                </a:solidFill>
                <a:latin typeface="Times New Roman" panose="02020603050405020304" pitchFamily="18" charset="0"/>
              </a:rPr>
              <a:t>Ενώ ο σχεδιασμός των αντίστοιχων προγραμμάτων κατάρτισης χρειάζεται να βασίζεται στο </a:t>
            </a:r>
            <a:r>
              <a:rPr lang="el-GR" sz="1700" b="1" dirty="0">
                <a:solidFill>
                  <a:srgbClr val="000000"/>
                </a:solidFill>
                <a:latin typeface="Times New Roman" panose="02020603050405020304" pitchFamily="18" charset="0"/>
              </a:rPr>
              <a:t>τρίπτυχο: διάγνωση αναγκών σε δεξιότητες (</a:t>
            </a:r>
            <a:r>
              <a:rPr lang="en-US" sz="1700" b="1" dirty="0">
                <a:solidFill>
                  <a:srgbClr val="000000"/>
                </a:solidFill>
                <a:latin typeface="Times New Roman" panose="02020603050405020304" pitchFamily="18" charset="0"/>
              </a:rPr>
              <a:t>needs</a:t>
            </a:r>
            <a:r>
              <a:rPr lang="el-GR" sz="1700" b="1" dirty="0">
                <a:solidFill>
                  <a:srgbClr val="000000"/>
                </a:solidFill>
                <a:latin typeface="Times New Roman" panose="02020603050405020304" pitchFamily="18" charset="0"/>
              </a:rPr>
              <a:t>-</a:t>
            </a:r>
            <a:r>
              <a:rPr lang="en-US" sz="1700" b="1" dirty="0">
                <a:solidFill>
                  <a:srgbClr val="000000"/>
                </a:solidFill>
                <a:latin typeface="Times New Roman" panose="02020603050405020304" pitchFamily="18" charset="0"/>
              </a:rPr>
              <a:t>in</a:t>
            </a:r>
            <a:r>
              <a:rPr lang="el-GR" sz="1700" b="1" dirty="0">
                <a:solidFill>
                  <a:srgbClr val="000000"/>
                </a:solidFill>
                <a:latin typeface="Times New Roman" panose="02020603050405020304" pitchFamily="18" charset="0"/>
              </a:rPr>
              <a:t>-</a:t>
            </a:r>
            <a:r>
              <a:rPr lang="en-US" sz="1700" b="1" dirty="0">
                <a:solidFill>
                  <a:srgbClr val="000000"/>
                </a:solidFill>
                <a:latin typeface="Times New Roman" panose="02020603050405020304" pitchFamily="18" charset="0"/>
              </a:rPr>
              <a:t>skills</a:t>
            </a:r>
            <a:r>
              <a:rPr lang="el-GR" sz="1700" b="1" dirty="0">
                <a:solidFill>
                  <a:srgbClr val="000000"/>
                </a:solidFill>
                <a:latin typeface="Times New Roman" panose="02020603050405020304" pitchFamily="18" charset="0"/>
              </a:rPr>
              <a:t> assessment) – κατάρτιση – αξιολόγηση δεξιοτήτων και μαθησιακών αποτελεσμάτων (Παπαδάκης κ.ά., 2012: 11)</a:t>
            </a:r>
            <a:r>
              <a:rPr lang="el-GR" sz="1700" b="1" i="1" dirty="0">
                <a:solidFill>
                  <a:srgbClr val="000000"/>
                </a:solidFill>
                <a:latin typeface="Times New Roman" panose="02020603050405020304" pitchFamily="18" charset="0"/>
              </a:rPr>
              <a:t>.</a:t>
            </a:r>
            <a:r>
              <a:rPr lang="el-GR" sz="1700" b="1" dirty="0">
                <a:solidFill>
                  <a:srgbClr val="000000"/>
                </a:solidFill>
                <a:latin typeface="Times New Roman" panose="02020603050405020304" pitchFamily="18" charset="0"/>
              </a:rPr>
              <a:t> </a:t>
            </a:r>
            <a:endParaRPr lang="el-GR" sz="17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6</a:t>
            </a:fld>
            <a:endParaRPr lang="el-GR"/>
          </a:p>
        </p:txBody>
      </p:sp>
    </p:spTree>
    <p:extLst>
      <p:ext uri="{BB962C8B-B14F-4D97-AF65-F5344CB8AC3E}">
        <p14:creationId xmlns:p14="http://schemas.microsoft.com/office/powerpoint/2010/main" xmlns="" val="64158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3044" y="71121"/>
            <a:ext cx="11566358" cy="6522720"/>
          </a:xfrm>
        </p:spPr>
        <p:txBody>
          <a:bodyPr>
            <a:noAutofit/>
          </a:bodyPr>
          <a:lstStyle/>
          <a:p>
            <a:pPr marL="0" indent="0" algn="ctr">
              <a:buNone/>
            </a:pPr>
            <a:endParaRPr lang="el-GR" sz="22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endParaRPr lang="el-GR" sz="2400" b="1" u="sng" dirty="0" smtClean="0">
              <a:latin typeface="Times New Roman" pitchFamily="18" charset="0"/>
              <a:cs typeface="Times New Roman" pitchFamily="18" charset="0"/>
            </a:endParaRPr>
          </a:p>
          <a:p>
            <a:pPr marL="0" indent="0" algn="ctr">
              <a:buNone/>
            </a:pPr>
            <a:endParaRPr lang="el-GR" sz="2400" b="1" u="sng" dirty="0">
              <a:latin typeface="Times New Roman" pitchFamily="18" charset="0"/>
              <a:cs typeface="Times New Roman" pitchFamily="18" charset="0"/>
            </a:endParaRPr>
          </a:p>
          <a:p>
            <a:pPr marL="0" indent="0" algn="ctr">
              <a:buNone/>
            </a:pPr>
            <a:r>
              <a:rPr lang="el-GR" sz="2300" b="1" u="sng" dirty="0" smtClean="0">
                <a:latin typeface="Times New Roman" pitchFamily="18" charset="0"/>
                <a:cs typeface="Times New Roman" pitchFamily="18" charset="0"/>
              </a:rPr>
              <a:t>ΜΕΡΟΣ </a:t>
            </a:r>
            <a:r>
              <a:rPr lang="el-GR" sz="2300" b="1" u="sng" dirty="0">
                <a:latin typeface="Times New Roman" pitchFamily="18" charset="0"/>
                <a:cs typeface="Times New Roman" pitchFamily="18" charset="0"/>
              </a:rPr>
              <a:t>Ι</a:t>
            </a:r>
            <a:endParaRPr lang="el-GR" sz="2300" b="1" u="sng" dirty="0" smtClean="0">
              <a:latin typeface="Times New Roman" pitchFamily="18" charset="0"/>
              <a:cs typeface="Times New Roman" pitchFamily="18" charset="0"/>
            </a:endParaRPr>
          </a:p>
          <a:p>
            <a:pPr marL="0" indent="0" algn="ctr">
              <a:buNone/>
            </a:pPr>
            <a:endParaRPr lang="el-GR" sz="2200" b="1" u="sng" dirty="0">
              <a:latin typeface="Times New Roman" pitchFamily="18" charset="0"/>
              <a:cs typeface="Times New Roman" pitchFamily="18" charset="0"/>
            </a:endParaRPr>
          </a:p>
          <a:p>
            <a:pPr marL="0" indent="0" algn="ctr">
              <a:buNone/>
            </a:pPr>
            <a:r>
              <a:rPr lang="el-GR" sz="2200" b="1" dirty="0" smtClean="0">
                <a:latin typeface="Times New Roman" pitchFamily="18" charset="0"/>
                <a:cs typeface="Times New Roman" pitchFamily="18" charset="0"/>
              </a:rPr>
              <a:t>Το Ερευνητικό Πρόγραμμα </a:t>
            </a:r>
          </a:p>
          <a:p>
            <a:pPr marL="0" indent="0" algn="ctr">
              <a:buNone/>
            </a:pPr>
            <a:r>
              <a:rPr lang="el-GR" sz="2200" b="1" dirty="0" smtClean="0">
                <a:latin typeface="Times New Roman" pitchFamily="18" charset="0"/>
                <a:cs typeface="Times New Roman" pitchFamily="18" charset="0"/>
              </a:rPr>
              <a:t>«Διακυβέρνηση, Βιωσιμότητα και Περιφερειακή Καινοτομία» (ΚΑ 4289). </a:t>
            </a:r>
            <a:endParaRPr lang="el-GR" sz="2200" b="1" dirty="0">
              <a:latin typeface="Times New Roman" pitchFamily="18" charset="0"/>
              <a:cs typeface="Times New Roman" pitchFamily="18" charset="0"/>
            </a:endParaRPr>
          </a:p>
          <a:p>
            <a:pPr marL="0" indent="0" algn="ctr">
              <a:buNone/>
            </a:pPr>
            <a:r>
              <a:rPr lang="el-GR" sz="2200" b="1" dirty="0" smtClean="0">
                <a:latin typeface="Times New Roman" pitchFamily="18" charset="0"/>
                <a:cs typeface="Times New Roman" pitchFamily="18" charset="0"/>
              </a:rPr>
              <a:t>Βασικά Χαρακτηριστικά</a:t>
            </a:r>
            <a:endParaRPr lang="el-GR" sz="22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7</a:t>
            </a:fld>
            <a:endParaRPr lang="el-GR"/>
          </a:p>
        </p:txBody>
      </p:sp>
    </p:spTree>
    <p:extLst>
      <p:ext uri="{BB962C8B-B14F-4D97-AF65-F5344CB8AC3E}">
        <p14:creationId xmlns:p14="http://schemas.microsoft.com/office/powerpoint/2010/main" xmlns="" val="4119405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336884"/>
            <a:ext cx="11566358" cy="6256421"/>
          </a:xfrm>
        </p:spPr>
        <p:txBody>
          <a:bodyPr>
            <a:noAutofit/>
          </a:bodyPr>
          <a:lstStyle/>
          <a:p>
            <a:pPr marL="457200" indent="-457200">
              <a:buAutoNum type="arabicPeriod"/>
            </a:pPr>
            <a:r>
              <a:rPr lang="el-GR" sz="2200" b="1" u="sng" dirty="0" smtClean="0">
                <a:latin typeface="Times New Roman" pitchFamily="18" charset="0"/>
                <a:cs typeface="Times New Roman" pitchFamily="18" charset="0"/>
              </a:rPr>
              <a:t>Το Έργο – Βασικά Χαρακτηριστικά</a:t>
            </a:r>
          </a:p>
          <a:p>
            <a:pPr algn="just" hangingPunct="0">
              <a:lnSpc>
                <a:spcPct val="114000"/>
              </a:lnSpc>
              <a:spcBef>
                <a:spcPts val="300"/>
              </a:spcBef>
              <a:spcAft>
                <a:spcPts val="300"/>
              </a:spcAft>
              <a:buFont typeface="Wingdings" pitchFamily="2" charset="2"/>
              <a:buChar char="§"/>
            </a:pPr>
            <a:r>
              <a:rPr lang="el-GR" sz="1800" dirty="0" smtClean="0">
                <a:latin typeface="Times New Roman" pitchFamily="18" charset="0"/>
                <a:cs typeface="Times New Roman" pitchFamily="18" charset="0"/>
              </a:rPr>
              <a:t>Το Ερευνητικό Έργο «Διακυβέρνηση, Βιωσιμότητα και Περιφερειακή Καινοτομία» (ΚΑ 4289), </a:t>
            </a:r>
            <a:r>
              <a:rPr lang="el-GR" sz="1800" b="1" dirty="0" smtClean="0">
                <a:latin typeface="Times New Roman" pitchFamily="18" charset="0"/>
                <a:cs typeface="Times New Roman" pitchFamily="18" charset="0"/>
              </a:rPr>
              <a:t>υλοποιήθηκε στο πλαίσιο Προγραμματικής Συμφωνίας μεταξύ Περιφέρειας Κρήτης και Πανεπιστημίου Κρήτης και χρηματοδοτήθηκε εξ ολοκλήρου από την Περιφέρεια Κρήτης</a:t>
            </a:r>
            <a:r>
              <a:rPr lang="el-GR" sz="1800" dirty="0" smtClean="0">
                <a:latin typeface="Times New Roman" pitchFamily="18" charset="0"/>
                <a:cs typeface="Times New Roman" pitchFamily="18" charset="0"/>
              </a:rPr>
              <a:t>. </a:t>
            </a:r>
          </a:p>
          <a:p>
            <a:pPr algn="just" hangingPunct="0">
              <a:lnSpc>
                <a:spcPct val="114000"/>
              </a:lnSpc>
              <a:spcBef>
                <a:spcPts val="300"/>
              </a:spcBef>
              <a:spcAft>
                <a:spcPts val="300"/>
              </a:spcAft>
              <a:buFont typeface="Wingdings" pitchFamily="2" charset="2"/>
              <a:buChar char="§"/>
            </a:pPr>
            <a:r>
              <a:rPr lang="el-GR" sz="1800" b="1" dirty="0" smtClean="0">
                <a:latin typeface="Times New Roman" pitchFamily="18" charset="0"/>
                <a:cs typeface="Times New Roman" pitchFamily="18" charset="0"/>
              </a:rPr>
              <a:t>Το Έργο είχε διάρκεια από 19/10/2015 έως 18/04/2018.</a:t>
            </a:r>
          </a:p>
          <a:p>
            <a:pPr algn="just" hangingPunct="0">
              <a:lnSpc>
                <a:spcPct val="114000"/>
              </a:lnSpc>
              <a:spcBef>
                <a:spcPts val="300"/>
              </a:spcBef>
              <a:spcAft>
                <a:spcPts val="300"/>
              </a:spcAft>
              <a:buFont typeface="Wingdings" pitchFamily="2" charset="2"/>
              <a:buChar char="§"/>
            </a:pPr>
            <a:r>
              <a:rPr lang="el-GR" sz="1800" dirty="0" smtClean="0">
                <a:latin typeface="Times New Roman" pitchFamily="18" charset="0"/>
                <a:cs typeface="Times New Roman" pitchFamily="18" charset="0"/>
              </a:rPr>
              <a:t>Υλοποιήθηκε από το </a:t>
            </a:r>
            <a:r>
              <a:rPr lang="el-GR" sz="1800" b="1" dirty="0" smtClean="0">
                <a:latin typeface="Times New Roman" pitchFamily="18" charset="0"/>
                <a:cs typeface="Times New Roman" pitchFamily="18" charset="0"/>
              </a:rPr>
              <a:t>Κέντρο Πολιτικής Έρευνας &amp; Τεκμηρίωσης (ΚΕΠΕΤ) </a:t>
            </a:r>
            <a:r>
              <a:rPr lang="el-GR" sz="1800" dirty="0" smtClean="0">
                <a:latin typeface="Times New Roman" pitchFamily="18" charset="0"/>
                <a:cs typeface="Times New Roman" pitchFamily="18" charset="0"/>
              </a:rPr>
              <a:t>και το </a:t>
            </a:r>
            <a:r>
              <a:rPr lang="el-GR" sz="1800" b="1" dirty="0" smtClean="0">
                <a:latin typeface="Times New Roman" pitchFamily="18" charset="0"/>
                <a:cs typeface="Times New Roman" pitchFamily="18" charset="0"/>
              </a:rPr>
              <a:t>Κέντρο Ανθρωπίνων  Δικαιωμάτων (ΚΕΑΔΙΚ) </a:t>
            </a:r>
            <a:r>
              <a:rPr lang="el-GR" sz="1800" dirty="0" smtClean="0">
                <a:latin typeface="Times New Roman" pitchFamily="18" charset="0"/>
                <a:cs typeface="Times New Roman" pitchFamily="18" charset="0"/>
              </a:rPr>
              <a:t>του Τμήματος Πολιτικής Επιστήμης του Πανεπιστημίου Κρήτης  και περιελάμβανε </a:t>
            </a:r>
            <a:r>
              <a:rPr lang="el-GR" sz="1800" b="1" dirty="0" smtClean="0">
                <a:latin typeface="Times New Roman" pitchFamily="18" charset="0"/>
                <a:cs typeface="Times New Roman" pitchFamily="18" charset="0"/>
              </a:rPr>
              <a:t>8 Ενότητες Εργασίες με 31 Παραδοτέα.</a:t>
            </a:r>
          </a:p>
          <a:p>
            <a:pPr algn="just" hangingPunct="0">
              <a:lnSpc>
                <a:spcPct val="114000"/>
              </a:lnSpc>
              <a:spcBef>
                <a:spcPts val="300"/>
              </a:spcBef>
              <a:spcAft>
                <a:spcPts val="300"/>
              </a:spcAft>
              <a:buFont typeface="Wingdings" pitchFamily="2" charset="2"/>
              <a:buChar char="§"/>
            </a:pPr>
            <a:r>
              <a:rPr lang="el-GR" sz="1800" b="1" dirty="0" smtClean="0">
                <a:latin typeface="Times New Roman" pitchFamily="18" charset="0"/>
                <a:cs typeface="Times New Roman" pitchFamily="18" charset="0"/>
              </a:rPr>
              <a:t>Αντικείμενο του Έργου: </a:t>
            </a:r>
            <a:r>
              <a:rPr lang="el-GR" sz="1800" dirty="0" smtClean="0">
                <a:latin typeface="Times New Roman" pitchFamily="18" charset="0"/>
                <a:cs typeface="Times New Roman" pitchFamily="18" charset="0"/>
              </a:rPr>
              <a:t>Η διερεύνηση της πολυεπίπεδης σχέσης μεταξύ διακυβέρνησης και βιώσιμης ανάπτυξης (με έμφαση σε ζητήματα περιφερειακής καινοτομίας), σε επίπεδο Περιφέρειας Κρήτης.  </a:t>
            </a:r>
          </a:p>
          <a:p>
            <a:pPr algn="just" hangingPunct="0">
              <a:lnSpc>
                <a:spcPct val="114000"/>
              </a:lnSpc>
              <a:spcBef>
                <a:spcPts val="300"/>
              </a:spcBef>
              <a:spcAft>
                <a:spcPts val="300"/>
              </a:spcAft>
              <a:buFont typeface="Wingdings" pitchFamily="2" charset="2"/>
              <a:buChar char="§"/>
            </a:pPr>
            <a:r>
              <a:rPr lang="el-GR" sz="1800" b="1" dirty="0" smtClean="0">
                <a:latin typeface="Times New Roman" pitchFamily="18" charset="0"/>
                <a:cs typeface="Times New Roman" pitchFamily="18" charset="0"/>
              </a:rPr>
              <a:t>Βασική στόχευση </a:t>
            </a:r>
            <a:r>
              <a:rPr lang="el-GR" sz="1800" dirty="0" smtClean="0">
                <a:latin typeface="Times New Roman" pitchFamily="18" charset="0"/>
                <a:cs typeface="Times New Roman" pitchFamily="18" charset="0"/>
              </a:rPr>
              <a:t>αποτέλεσε η </a:t>
            </a:r>
            <a:r>
              <a:rPr lang="el-GR" sz="1800" dirty="0" err="1" smtClean="0">
                <a:latin typeface="Times New Roman" pitchFamily="18" charset="0"/>
                <a:cs typeface="Times New Roman" pitchFamily="18" charset="0"/>
              </a:rPr>
              <a:t>πολυπαραμετρική</a:t>
            </a:r>
            <a:r>
              <a:rPr lang="el-GR" sz="1800" dirty="0" smtClean="0">
                <a:latin typeface="Times New Roman" pitchFamily="18" charset="0"/>
                <a:cs typeface="Times New Roman" pitchFamily="18" charset="0"/>
              </a:rPr>
              <a:t> (ποσοτική και ποιοτική) έρευνα σε 7 κρίσιμα πεδία πολιτικής, η διάγνωση αναγκών, η ανάπτυξη μελέτης σκοπιμότητας ενός προγράμματος μεταπτυχιακής εκπαίδευσης, ο πλήρης σχεδιασμός και η υλοποίηση επιμορφωτικού προγράμματος αιρετών και υπηρεσιακών στελεχών και των 2 βαθμών Αυτοδιοίκησης και η συγκρότηση ερευνητικά εδραιωμένων προτάσεων πολιτικής με βάση τις αρχές της βιωσιμότητας, της χρηστής διακυβέρνησης και της περιφερειακής</a:t>
            </a:r>
            <a:r>
              <a:rPr lang="el-GR" sz="1800" b="1"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καινοτομίας</a:t>
            </a:r>
            <a:r>
              <a:rPr lang="el-GR" sz="1800" b="1"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και με απώτερο στόχο την συμβολή στην οικονομική ανάπτυξη και την κοινωνική συνοχή στην Περιφέρεια Κρήτης.  </a:t>
            </a:r>
          </a:p>
          <a:p>
            <a:pPr algn="just" hangingPunct="0">
              <a:lnSpc>
                <a:spcPct val="114000"/>
              </a:lnSpc>
              <a:spcBef>
                <a:spcPts val="300"/>
              </a:spcBef>
              <a:spcAft>
                <a:spcPts val="300"/>
              </a:spcAft>
              <a:buFont typeface="Wingdings" pitchFamily="2" charset="2"/>
              <a:buChar char="§"/>
            </a:pPr>
            <a:r>
              <a:rPr lang="el-GR" sz="1800" b="1" dirty="0" smtClean="0">
                <a:latin typeface="Times New Roman" pitchFamily="18" charset="0"/>
                <a:cs typeface="Times New Roman" pitchFamily="18" charset="0"/>
              </a:rPr>
              <a:t>Ομάδα Έργου: </a:t>
            </a:r>
            <a:r>
              <a:rPr lang="el-GR" sz="1800" dirty="0" smtClean="0">
                <a:latin typeface="Times New Roman" pitchFamily="18" charset="0"/>
                <a:cs typeface="Times New Roman" pitchFamily="18" charset="0"/>
              </a:rPr>
              <a:t>Απαρτίστηκε από 16 επιστήμονες από 5 Τμήματα του Πανεπιστημίου Κρήτης και από το Ίδρυμα Τεχνολογίας και Έρευνας (ΙΤΕ) και 1 διεθνή εμπειρογνώμονα και συγκεκριμένα τον  Δρ Πάνο </a:t>
            </a:r>
            <a:r>
              <a:rPr lang="el-GR" sz="1800" dirty="0" err="1" smtClean="0">
                <a:latin typeface="Times New Roman" pitchFamily="18" charset="0"/>
                <a:cs typeface="Times New Roman" pitchFamily="18" charset="0"/>
              </a:rPr>
              <a:t>Λιβεράκο</a:t>
            </a:r>
            <a:r>
              <a:rPr lang="el-G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Senior Expert</a:t>
            </a:r>
            <a:r>
              <a:rPr lang="el-GR" sz="1800" dirty="0" smtClean="0">
                <a:latin typeface="Times New Roman" pitchFamily="18" charset="0"/>
                <a:cs typeface="Times New Roman" pitchFamily="18" charset="0"/>
              </a:rPr>
              <a:t> στο </a:t>
            </a:r>
            <a:r>
              <a:rPr lang="en-US" sz="1800" dirty="0" smtClean="0">
                <a:latin typeface="Times New Roman" pitchFamily="18" charset="0"/>
                <a:cs typeface="Times New Roman" pitchFamily="18" charset="0"/>
              </a:rPr>
              <a:t>UNDP</a:t>
            </a:r>
            <a:r>
              <a:rPr lang="el-G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Regional Hub for Civil Service</a:t>
            </a:r>
            <a:r>
              <a:rPr lang="el-GR" sz="1800" dirty="0" smtClean="0">
                <a:latin typeface="Times New Roman" pitchFamily="18" charset="0"/>
                <a:cs typeface="Times New Roman" pitchFamily="18" charset="0"/>
              </a:rPr>
              <a:t> στην Κεντρική Ασία.  </a:t>
            </a:r>
          </a:p>
          <a:p>
            <a:pPr marL="457200" indent="-457200">
              <a:buNone/>
            </a:pPr>
            <a:endParaRPr lang="el-GR" sz="2000" b="1"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8</a:t>
            </a:fld>
            <a:endParaRPr lang="el-GR"/>
          </a:p>
        </p:txBody>
      </p:sp>
    </p:spTree>
    <p:extLst>
      <p:ext uri="{BB962C8B-B14F-4D97-AF65-F5344CB8AC3E}">
        <p14:creationId xmlns:p14="http://schemas.microsoft.com/office/powerpoint/2010/main" xmlns="" val="59147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6884" y="101600"/>
            <a:ext cx="11566358" cy="6491705"/>
          </a:xfrm>
        </p:spPr>
        <p:txBody>
          <a:bodyPr>
            <a:noAutofit/>
          </a:bodyPr>
          <a:lstStyle/>
          <a:p>
            <a:pPr marL="0" indent="0" algn="just">
              <a:lnSpc>
                <a:spcPct val="114000"/>
              </a:lnSpc>
              <a:buNone/>
              <a:tabLst>
                <a:tab pos="352425" algn="l"/>
              </a:tabLst>
            </a:pPr>
            <a:r>
              <a:rPr lang="el-GR" sz="1400" b="1" dirty="0" smtClean="0">
                <a:latin typeface="Times New Roman" pitchFamily="18" charset="0"/>
                <a:cs typeface="Times New Roman" pitchFamily="18" charset="0"/>
              </a:rPr>
              <a:t>Σ</a:t>
            </a:r>
            <a:r>
              <a:rPr lang="el-GR" sz="1400" b="1" dirty="0">
                <a:latin typeface="Times New Roman" pitchFamily="18" charset="0"/>
                <a:cs typeface="Times New Roman" pitchFamily="18" charset="0"/>
              </a:rPr>
              <a:t>υ</a:t>
            </a:r>
            <a:r>
              <a:rPr lang="el-GR" sz="1400" b="1" dirty="0" smtClean="0">
                <a:latin typeface="Times New Roman" pitchFamily="18" charset="0"/>
                <a:cs typeface="Times New Roman" pitchFamily="18" charset="0"/>
              </a:rPr>
              <a:t>γκεκριμένα:</a:t>
            </a:r>
          </a:p>
          <a:p>
            <a:pPr marL="176213" indent="-176213" algn="just">
              <a:lnSpc>
                <a:spcPct val="114000"/>
              </a:lnSpc>
              <a:buFont typeface="Wingdings" pitchFamily="2" charset="2"/>
              <a:buChar char="§"/>
              <a:tabLst>
                <a:tab pos="352425" algn="l"/>
              </a:tabLst>
            </a:pPr>
            <a:r>
              <a:rPr lang="el-GR" sz="1400" b="1"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Αντικείμενο του ΄Ερευνητικού Έργου (ΚΑ 4289) αποτέλεσε η αλληλεπίδραση μεταξύ υποδειγμάτων διακυβέρνησης και βιωσιμότητας.</a:t>
            </a:r>
          </a:p>
          <a:p>
            <a:pPr marL="176213" indent="-176213" algn="just">
              <a:lnSpc>
                <a:spcPct val="114000"/>
              </a:lnSpc>
              <a:buFont typeface="Wingdings" pitchFamily="2" charset="2"/>
              <a:buChar char="§"/>
              <a:tabLst>
                <a:tab pos="352425" algn="l"/>
              </a:tabLst>
            </a:pPr>
            <a:r>
              <a:rPr lang="el-GR" sz="1400" b="1" u="sng" dirty="0" smtClean="0">
                <a:latin typeface="Times New Roman" pitchFamily="18" charset="0"/>
                <a:cs typeface="Times New Roman" pitchFamily="18" charset="0"/>
              </a:rPr>
              <a:t>Το Έργο περιελάμβανε μεταξύ άλλων: </a:t>
            </a:r>
          </a:p>
          <a:p>
            <a:pPr algn="just">
              <a:lnSpc>
                <a:spcPct val="114000"/>
              </a:lnSpc>
              <a:spcAft>
                <a:spcPts val="0"/>
              </a:spcAft>
              <a:buFont typeface="Wingdings" panose="05000000000000000000" pitchFamily="2" charset="2"/>
              <a:buChar char="Ø"/>
            </a:pPr>
            <a:r>
              <a:rPr lang="el-GR" sz="1400" dirty="0" smtClean="0">
                <a:solidFill>
                  <a:srgbClr val="000000"/>
                </a:solidFill>
                <a:latin typeface="Times New Roman" panose="02020603050405020304" pitchFamily="18" charset="0"/>
                <a:ea typeface="Calibri" panose="020F0502020204030204" pitchFamily="34" charset="0"/>
              </a:rPr>
              <a:t>Ένα </a:t>
            </a:r>
            <a:r>
              <a:rPr lang="el-GR" sz="1400" b="1" dirty="0" smtClean="0">
                <a:solidFill>
                  <a:srgbClr val="000000"/>
                </a:solidFill>
                <a:latin typeface="Times New Roman" panose="02020603050405020304" pitchFamily="18" charset="0"/>
                <a:ea typeface="Calibri" panose="020F0502020204030204" pitchFamily="34" charset="0"/>
              </a:rPr>
              <a:t>Πρόγραμμα </a:t>
            </a:r>
            <a:r>
              <a:rPr lang="el-GR" sz="1400" b="1" dirty="0">
                <a:solidFill>
                  <a:srgbClr val="000000"/>
                </a:solidFill>
                <a:latin typeface="Times New Roman" panose="02020603050405020304" pitchFamily="18" charset="0"/>
                <a:ea typeface="Calibri" panose="020F0502020204030204" pitchFamily="34" charset="0"/>
              </a:rPr>
              <a:t>Επιμόρφωσης Στελεχών της Τοπικής Αυτοδιοίκησης της Κρήτης</a:t>
            </a:r>
            <a:r>
              <a:rPr lang="el-GR" sz="1400" dirty="0">
                <a:solidFill>
                  <a:srgbClr val="000000"/>
                </a:solidFill>
                <a:latin typeface="Times New Roman" panose="02020603050405020304" pitchFamily="18" charset="0"/>
                <a:ea typeface="Calibri" panose="020F0502020204030204" pitchFamily="34" charset="0"/>
              </a:rPr>
              <a:t>, </a:t>
            </a:r>
            <a:r>
              <a:rPr lang="el-GR" sz="1400" dirty="0" smtClean="0">
                <a:solidFill>
                  <a:srgbClr val="000000"/>
                </a:solidFill>
                <a:latin typeface="Times New Roman" panose="02020603050405020304" pitchFamily="18" charset="0"/>
                <a:ea typeface="Calibri" panose="020F0502020204030204" pitchFamily="34" charset="0"/>
              </a:rPr>
              <a:t>που βασίστηκε </a:t>
            </a:r>
            <a:r>
              <a:rPr lang="el-GR" sz="1400" dirty="0">
                <a:solidFill>
                  <a:srgbClr val="000000"/>
                </a:solidFill>
                <a:latin typeface="Times New Roman" panose="02020603050405020304" pitchFamily="18" charset="0"/>
                <a:ea typeface="Calibri" panose="020F0502020204030204" pitchFamily="34" charset="0"/>
              </a:rPr>
              <a:t>στη διάγνωση </a:t>
            </a:r>
            <a:r>
              <a:rPr lang="el-GR" sz="1400" dirty="0" smtClean="0">
                <a:solidFill>
                  <a:srgbClr val="000000"/>
                </a:solidFill>
                <a:latin typeface="Times New Roman" panose="02020603050405020304" pitchFamily="18" charset="0"/>
                <a:ea typeface="Calibri" panose="020F0502020204030204" pitchFamily="34" charset="0"/>
              </a:rPr>
              <a:t>αναγκών, </a:t>
            </a:r>
            <a:r>
              <a:rPr lang="el-GR" sz="1400" dirty="0" err="1" smtClean="0">
                <a:solidFill>
                  <a:srgbClr val="000000"/>
                </a:solidFill>
                <a:latin typeface="Times New Roman" panose="02020603050405020304" pitchFamily="18" charset="0"/>
                <a:ea typeface="Calibri" panose="020F0502020204030204" pitchFamily="34" charset="0"/>
              </a:rPr>
              <a:t>περιελάμβανε</a:t>
            </a:r>
            <a:r>
              <a:rPr lang="el-GR" sz="1400" dirty="0" smtClean="0">
                <a:solidFill>
                  <a:srgbClr val="000000"/>
                </a:solidFill>
                <a:latin typeface="Times New Roman" panose="02020603050405020304" pitchFamily="18" charset="0"/>
                <a:ea typeface="Calibri" panose="020F0502020204030204" pitchFamily="34" charset="0"/>
              </a:rPr>
              <a:t> </a:t>
            </a:r>
            <a:r>
              <a:rPr lang="el-GR" sz="1400" dirty="0">
                <a:solidFill>
                  <a:srgbClr val="000000"/>
                </a:solidFill>
                <a:latin typeface="Times New Roman" panose="02020603050405020304" pitchFamily="18" charset="0"/>
                <a:ea typeface="Calibri" panose="020F0502020204030204" pitchFamily="34" charset="0"/>
              </a:rPr>
              <a:t>σχεδιασμό και υλοποίηση, και πραγματοποιήθηκε με βάση τους μαθησιακούς στόχους και τα αναμενόμενα μαθησιακά αποτελέσματα που είχαν τεθεί στο πλαίσιο σχεδιασμού του Επιμορφωτικού Προγράμματος και του μαθησιακού-επιμορφωτικού υλικού που είχε παραχθεί, ειδικά για τις ανάγκες του Επιμορφωτικού Προγράμματος Στελεχών από την Ερευνητική Ομάδα του Έργου, βάσει της διάγνωσης αναγκών (</a:t>
            </a:r>
            <a:r>
              <a:rPr lang="en-US" sz="1400" dirty="0">
                <a:solidFill>
                  <a:srgbClr val="000000"/>
                </a:solidFill>
                <a:latin typeface="Times New Roman" panose="02020603050405020304" pitchFamily="18" charset="0"/>
                <a:ea typeface="Calibri" panose="020F0502020204030204" pitchFamily="34" charset="0"/>
              </a:rPr>
              <a:t>needs assessment</a:t>
            </a:r>
            <a:r>
              <a:rPr lang="el-GR" sz="1400" dirty="0">
                <a:solidFill>
                  <a:srgbClr val="000000"/>
                </a:solidFill>
                <a:latin typeface="Times New Roman" panose="02020603050405020304" pitchFamily="18" charset="0"/>
                <a:ea typeface="Calibri" panose="020F0502020204030204" pitchFamily="34" charset="0"/>
              </a:rPr>
              <a:t>) που είχε διεξαχθεί στο πλαίσιο της Έρευνας Πεδίου </a:t>
            </a:r>
            <a:r>
              <a:rPr lang="el-GR" sz="1400" dirty="0" smtClean="0">
                <a:solidFill>
                  <a:srgbClr val="000000"/>
                </a:solidFill>
                <a:latin typeface="Times New Roman" panose="02020603050405020304" pitchFamily="18" charset="0"/>
                <a:ea typeface="Calibri" panose="020F0502020204030204" pitchFamily="34" charset="0"/>
              </a:rPr>
              <a:t>(</a:t>
            </a:r>
            <a:r>
              <a:rPr lang="el-GR" sz="1400" dirty="0">
                <a:solidFill>
                  <a:srgbClr val="000000"/>
                </a:solidFill>
                <a:latin typeface="Times New Roman" panose="02020603050405020304" pitchFamily="18" charset="0"/>
                <a:ea typeface="Calibri" panose="020F0502020204030204" pitchFamily="34" charset="0"/>
              </a:rPr>
              <a:t>Παπαδάκης &amp; Λάβδας, 2017: </a:t>
            </a:r>
            <a:r>
              <a:rPr lang="el-GR" sz="1400" dirty="0" smtClean="0">
                <a:solidFill>
                  <a:srgbClr val="000000"/>
                </a:solidFill>
                <a:latin typeface="Times New Roman" panose="02020603050405020304" pitchFamily="18" charset="0"/>
                <a:ea typeface="Calibri" panose="020F0502020204030204" pitchFamily="34" charset="0"/>
              </a:rPr>
              <a:t>10);</a:t>
            </a:r>
          </a:p>
          <a:p>
            <a:pPr algn="just">
              <a:lnSpc>
                <a:spcPct val="114000"/>
              </a:lnSpc>
              <a:spcAft>
                <a:spcPts val="0"/>
              </a:spcAft>
              <a:buFont typeface="Wingdings" panose="05000000000000000000" pitchFamily="2" charset="2"/>
              <a:buChar char="Ø"/>
            </a:pPr>
            <a:r>
              <a:rPr lang="el-GR" sz="1400" dirty="0">
                <a:solidFill>
                  <a:srgbClr val="000000"/>
                </a:solidFill>
                <a:latin typeface="Times New Roman" panose="02020603050405020304" pitchFamily="18" charset="0"/>
                <a:ea typeface="Times New Roman" panose="02020603050405020304" pitchFamily="18" charset="0"/>
              </a:rPr>
              <a:t>Μ</a:t>
            </a:r>
            <a:r>
              <a:rPr lang="el-GR" sz="1400" dirty="0" smtClean="0">
                <a:solidFill>
                  <a:srgbClr val="000000"/>
                </a:solidFill>
                <a:latin typeface="Times New Roman" panose="02020603050405020304" pitchFamily="18" charset="0"/>
                <a:ea typeface="Times New Roman" panose="02020603050405020304" pitchFamily="18" charset="0"/>
              </a:rPr>
              <a:t>ία </a:t>
            </a:r>
            <a:r>
              <a:rPr lang="el-GR" sz="1400" dirty="0">
                <a:solidFill>
                  <a:srgbClr val="000000"/>
                </a:solidFill>
                <a:latin typeface="Times New Roman" panose="02020603050405020304" pitchFamily="18" charset="0"/>
                <a:ea typeface="Times New Roman" panose="02020603050405020304" pitchFamily="18" charset="0"/>
              </a:rPr>
              <a:t>συνεκτική και αναλυτική μελέτη σκοπιμότητας και τον σχεδιασμό (συμπεριλαμβανομένων Οδηγού Προγράμματος Μεταπτυχιακής Εκπαίδευσης, </a:t>
            </a:r>
            <a:r>
              <a:rPr lang="en-US" sz="1400" dirty="0">
                <a:solidFill>
                  <a:srgbClr val="000000"/>
                </a:solidFill>
                <a:latin typeface="Times New Roman" panose="02020603050405020304" pitchFamily="18" charset="0"/>
                <a:ea typeface="Times New Roman" panose="02020603050405020304" pitchFamily="18" charset="0"/>
              </a:rPr>
              <a:t>syllabus</a:t>
            </a:r>
            <a:r>
              <a:rPr lang="el-GR" sz="1400" dirty="0">
                <a:solidFill>
                  <a:srgbClr val="000000"/>
                </a:solidFill>
                <a:latin typeface="Times New Roman" panose="02020603050405020304" pitchFamily="18" charset="0"/>
                <a:ea typeface="Times New Roman" panose="02020603050405020304" pitchFamily="18" charset="0"/>
              </a:rPr>
              <a:t> και μαθησιακού υλικού) ενός </a:t>
            </a:r>
            <a:r>
              <a:rPr lang="el-GR" sz="1400" b="1" dirty="0">
                <a:solidFill>
                  <a:srgbClr val="000000"/>
                </a:solidFill>
                <a:latin typeface="Times New Roman" panose="02020603050405020304" pitchFamily="18" charset="0"/>
                <a:ea typeface="Times New Roman" panose="02020603050405020304" pitchFamily="18" charset="0"/>
              </a:rPr>
              <a:t>προτεινόμενου Προγράμματος Μεταπτυχιακών Σπουδών με τίτλο «Διακυβέρνηση, Βιωσιμότητα και Περιφερειακή Καινοτομία»</a:t>
            </a:r>
            <a:r>
              <a:rPr lang="el-GR" sz="1400" dirty="0">
                <a:solidFill>
                  <a:srgbClr val="000000"/>
                </a:solidFill>
                <a:latin typeface="Times New Roman" panose="02020603050405020304" pitchFamily="18" charset="0"/>
                <a:ea typeface="Times New Roman" panose="02020603050405020304" pitchFamily="18" charset="0"/>
              </a:rPr>
              <a:t>, με στόχο την περαιτέρω εκπαίδευση και την εξειδίκευση του ανθρώπινου δυναμικού, με έμφαση στα στελέχη του Α΄ και Β΄ Βαθμού της Τοπικής Αυτοδιοίκησης (βλ. αναλυτικά ΚΕΠΕΤ &amp; ΚΕΑΔΙΚ, 2016α, ΚΕΠΕΤ &amp; ΚΕΑΔΙΚ, 2017γ</a:t>
            </a:r>
            <a:r>
              <a:rPr lang="el-GR" sz="1400" dirty="0" smtClean="0">
                <a:solidFill>
                  <a:srgbClr val="000000"/>
                </a:solidFill>
                <a:latin typeface="Times New Roman" panose="02020603050405020304" pitchFamily="18" charset="0"/>
                <a:ea typeface="Times New Roman" panose="02020603050405020304" pitchFamily="18" charset="0"/>
              </a:rPr>
              <a:t>);</a:t>
            </a:r>
          </a:p>
          <a:p>
            <a:pPr algn="just">
              <a:lnSpc>
                <a:spcPct val="114000"/>
              </a:lnSpc>
              <a:spcAft>
                <a:spcPts val="0"/>
              </a:spcAft>
              <a:buFont typeface="Wingdings" panose="05000000000000000000" pitchFamily="2" charset="2"/>
              <a:buChar char="Ø"/>
            </a:pPr>
            <a:r>
              <a:rPr lang="el-GR" sz="1400" b="1" dirty="0" smtClean="0">
                <a:solidFill>
                  <a:srgbClr val="000000"/>
                </a:solidFill>
                <a:latin typeface="Times New Roman" panose="02020603050405020304" pitchFamily="18" charset="0"/>
                <a:ea typeface="Times New Roman" panose="02020603050405020304" pitchFamily="18" charset="0"/>
              </a:rPr>
              <a:t>Τρεις (3) Πρωτογενείς Έρευνες</a:t>
            </a:r>
            <a:r>
              <a:rPr lang="el-GR" sz="1400" dirty="0" smtClean="0">
                <a:solidFill>
                  <a:srgbClr val="000000"/>
                </a:solidFill>
                <a:latin typeface="Times New Roman" panose="02020603050405020304" pitchFamily="18" charset="0"/>
                <a:ea typeface="Times New Roman" panose="02020603050405020304" pitchFamily="18" charset="0"/>
              </a:rPr>
              <a:t>, ήτοι:</a:t>
            </a:r>
          </a:p>
          <a:p>
            <a:pPr algn="just">
              <a:lnSpc>
                <a:spcPct val="114000"/>
              </a:lnSpc>
              <a:spcAft>
                <a:spcPts val="0"/>
              </a:spcAft>
              <a:buFont typeface="Wingdings" panose="05000000000000000000" pitchFamily="2" charset="2"/>
              <a:buChar char="ü"/>
            </a:pPr>
            <a:r>
              <a:rPr lang="el-GR" sz="1400" dirty="0" smtClean="0">
                <a:solidFill>
                  <a:srgbClr val="000000"/>
                </a:solidFill>
                <a:latin typeface="Times New Roman" panose="02020603050405020304" pitchFamily="18" charset="0"/>
                <a:ea typeface="Times New Roman" panose="02020603050405020304" pitchFamily="18" charset="0"/>
              </a:rPr>
              <a:t> </a:t>
            </a:r>
            <a:r>
              <a:rPr lang="el-GR" sz="1400" b="1" dirty="0" smtClean="0">
                <a:solidFill>
                  <a:srgbClr val="000000"/>
                </a:solidFill>
                <a:latin typeface="Times New Roman" panose="02020603050405020304" pitchFamily="18" charset="0"/>
                <a:ea typeface="Times New Roman" panose="02020603050405020304" pitchFamily="18" charset="0"/>
              </a:rPr>
              <a:t>2 Ποσοτικές Έρευνες </a:t>
            </a:r>
            <a:r>
              <a:rPr lang="el-GR" sz="1400" dirty="0" smtClean="0">
                <a:solidFill>
                  <a:srgbClr val="000000"/>
                </a:solidFill>
                <a:latin typeface="Times New Roman" panose="02020603050405020304" pitchFamily="18" charset="0"/>
                <a:ea typeface="Times New Roman" panose="02020603050405020304" pitchFamily="18" charset="0"/>
              </a:rPr>
              <a:t>(στους 7 Πυλώνες- πεδία πολιτικής) (βλ. αναλυτικά ΚΕΠΕΤ &amp; ΚΕΑΔΙΚ σε συνεργασία με το Εργαστήριο Κοινωνικής Στατιστικής και Πολιτικής Έρευνας του Τμήματος Πολιτικής Επιστήμης του Π.Κ./Δαφέρμος κ.ά., 2016; Μονάδα Ερευνών Κοινής Γνώμης Π.Κ. σε συνεργασία με τα ΚΕΠΕΤ &amp; ΚΕΑΔΙΚ Π.Κ./</a:t>
            </a:r>
            <a:r>
              <a:rPr lang="el-GR" sz="1400" dirty="0" err="1" smtClean="0">
                <a:solidFill>
                  <a:srgbClr val="000000"/>
                </a:solidFill>
                <a:latin typeface="Times New Roman" panose="02020603050405020304" pitchFamily="18" charset="0"/>
                <a:ea typeface="Times New Roman" panose="02020603050405020304" pitchFamily="18" charset="0"/>
              </a:rPr>
              <a:t>Τζουβελέκας</a:t>
            </a:r>
            <a:r>
              <a:rPr lang="el-GR" sz="1400" dirty="0" smtClean="0">
                <a:solidFill>
                  <a:srgbClr val="000000"/>
                </a:solidFill>
                <a:latin typeface="Times New Roman" panose="02020603050405020304" pitchFamily="18" charset="0"/>
                <a:ea typeface="Times New Roman" panose="02020603050405020304" pitchFamily="18" charset="0"/>
              </a:rPr>
              <a:t> κ.ά., 2016) και </a:t>
            </a:r>
          </a:p>
          <a:p>
            <a:pPr algn="just">
              <a:lnSpc>
                <a:spcPct val="114000"/>
              </a:lnSpc>
              <a:spcAft>
                <a:spcPts val="0"/>
              </a:spcAft>
              <a:buFont typeface="Wingdings" panose="05000000000000000000" pitchFamily="2" charset="2"/>
              <a:buChar char="ü"/>
            </a:pPr>
            <a:r>
              <a:rPr lang="el-GR" sz="1400" b="1" dirty="0" smtClean="0">
                <a:solidFill>
                  <a:srgbClr val="000000"/>
                </a:solidFill>
                <a:latin typeface="Times New Roman" panose="02020603050405020304" pitchFamily="18" charset="0"/>
                <a:ea typeface="Times New Roman" panose="02020603050405020304" pitchFamily="18" charset="0"/>
              </a:rPr>
              <a:t>1 Ποιοτική Έρευνα (</a:t>
            </a:r>
            <a:r>
              <a:rPr lang="el-GR" sz="1400" dirty="0" smtClean="0">
                <a:solidFill>
                  <a:srgbClr val="000000"/>
                </a:solidFill>
                <a:latin typeface="Times New Roman" panose="02020603050405020304" pitchFamily="18" charset="0"/>
                <a:ea typeface="Times New Roman" panose="02020603050405020304" pitchFamily="18" charset="0"/>
              </a:rPr>
              <a:t>διάγνωση αναγκών-</a:t>
            </a:r>
            <a:r>
              <a:rPr lang="en-US" sz="1400" dirty="0" smtClean="0">
                <a:solidFill>
                  <a:srgbClr val="000000"/>
                </a:solidFill>
                <a:latin typeface="Times New Roman" panose="02020603050405020304" pitchFamily="18" charset="0"/>
                <a:ea typeface="Times New Roman" panose="02020603050405020304" pitchFamily="18" charset="0"/>
              </a:rPr>
              <a:t>needs assessment</a:t>
            </a:r>
            <a:r>
              <a:rPr lang="el-GR" sz="1400" dirty="0" smtClean="0">
                <a:solidFill>
                  <a:srgbClr val="000000"/>
                </a:solidFill>
                <a:latin typeface="Times New Roman" panose="02020603050405020304" pitchFamily="18" charset="0"/>
                <a:ea typeface="Times New Roman" panose="02020603050405020304" pitchFamily="18" charset="0"/>
              </a:rPr>
              <a:t>, με τη χρήση </a:t>
            </a:r>
            <a:r>
              <a:rPr lang="el-GR" sz="1400" dirty="0" err="1" smtClean="0">
                <a:solidFill>
                  <a:srgbClr val="000000"/>
                </a:solidFill>
                <a:latin typeface="Times New Roman" panose="02020603050405020304" pitchFamily="18" charset="0"/>
                <a:ea typeface="Times New Roman" panose="02020603050405020304" pitchFamily="18" charset="0"/>
              </a:rPr>
              <a:t>ημι</a:t>
            </a:r>
            <a:r>
              <a:rPr lang="el-GR" sz="1400" dirty="0" smtClean="0">
                <a:solidFill>
                  <a:srgbClr val="000000"/>
                </a:solidFill>
                <a:latin typeface="Times New Roman" panose="02020603050405020304" pitchFamily="18" charset="0"/>
                <a:ea typeface="Times New Roman" panose="02020603050405020304" pitchFamily="18" charset="0"/>
              </a:rPr>
              <a:t>-δομημένων συνεντεύξεων σε αιρετά και υπηρεσιακά στελέχη της Τοπικής Αυτοδιοίκησης, Εκπροσώπους Παραγωγικών Φορέων και Κοινωνικών Εταίρων</a:t>
            </a:r>
            <a:r>
              <a:rPr lang="el-GR" sz="1400" b="1" dirty="0" smtClean="0">
                <a:solidFill>
                  <a:srgbClr val="000000"/>
                </a:solidFill>
                <a:latin typeface="Times New Roman" panose="02020603050405020304" pitchFamily="18" charset="0"/>
                <a:ea typeface="Times New Roman" panose="02020603050405020304" pitchFamily="18" charset="0"/>
              </a:rPr>
              <a:t>)</a:t>
            </a:r>
            <a:r>
              <a:rPr lang="el-GR" sz="1400" dirty="0" smtClean="0">
                <a:solidFill>
                  <a:srgbClr val="000000"/>
                </a:solidFill>
                <a:latin typeface="Times New Roman" panose="02020603050405020304" pitchFamily="18" charset="0"/>
                <a:ea typeface="Times New Roman" panose="02020603050405020304" pitchFamily="18" charset="0"/>
              </a:rPr>
              <a:t> (βλ. αναλυτικά ΚΕΠΕΤ &amp; ΚΕΑΔΙΚ, 2016β), καθώς και </a:t>
            </a:r>
          </a:p>
          <a:p>
            <a:pPr algn="just">
              <a:lnSpc>
                <a:spcPct val="114000"/>
              </a:lnSpc>
              <a:spcAft>
                <a:spcPts val="0"/>
              </a:spcAft>
              <a:buFont typeface="Wingdings" panose="05000000000000000000" pitchFamily="2" charset="2"/>
              <a:buChar char="ü"/>
            </a:pPr>
            <a:r>
              <a:rPr lang="el-GR" sz="1400" b="1" dirty="0" smtClean="0">
                <a:solidFill>
                  <a:srgbClr val="000000"/>
                </a:solidFill>
                <a:latin typeface="Times New Roman" panose="02020603050405020304" pitchFamily="18" charset="0"/>
                <a:ea typeface="Times New Roman" panose="02020603050405020304" pitchFamily="18" charset="0"/>
              </a:rPr>
              <a:t>Δευτερογενής Ποσοτική Έρευνα</a:t>
            </a:r>
            <a:r>
              <a:rPr lang="el-GR" sz="1400" dirty="0" smtClean="0">
                <a:solidFill>
                  <a:srgbClr val="000000"/>
                </a:solidFill>
                <a:latin typeface="Times New Roman" panose="02020603050405020304" pitchFamily="18" charset="0"/>
                <a:ea typeface="Times New Roman" panose="02020603050405020304" pitchFamily="18" charset="0"/>
              </a:rPr>
              <a:t>, στο πλαίσιο της μεθοδολογικής στρατηγικής του Έργου (βλ. αναλυτικά ΚΕΠΕΤ &amp; ΚΕΑΔΙ</a:t>
            </a:r>
            <a:r>
              <a:rPr lang="en-US" sz="1400" dirty="0" smtClean="0">
                <a:solidFill>
                  <a:srgbClr val="000000"/>
                </a:solidFill>
                <a:latin typeface="Times New Roman" panose="02020603050405020304" pitchFamily="18" charset="0"/>
                <a:ea typeface="Times New Roman" panose="02020603050405020304" pitchFamily="18" charset="0"/>
              </a:rPr>
              <a:t>K</a:t>
            </a:r>
            <a:r>
              <a:rPr lang="el-GR" sz="1400" dirty="0" smtClean="0">
                <a:solidFill>
                  <a:srgbClr val="000000"/>
                </a:solidFill>
                <a:latin typeface="Times New Roman" panose="02020603050405020304" pitchFamily="18" charset="0"/>
                <a:ea typeface="Times New Roman" panose="02020603050405020304" pitchFamily="18" charset="0"/>
              </a:rPr>
              <a:t>, 2016γ, 2016δ);</a:t>
            </a:r>
            <a:endParaRPr lang="el-GR" sz="1400" dirty="0" smtClean="0">
              <a:latin typeface="Times New Roman" panose="02020603050405020304" pitchFamily="18" charset="0"/>
              <a:ea typeface="Times New Roman" panose="02020603050405020304" pitchFamily="18" charset="0"/>
            </a:endParaRPr>
          </a:p>
          <a:p>
            <a:pPr marL="0" indent="0" algn="just">
              <a:lnSpc>
                <a:spcPct val="114000"/>
              </a:lnSpc>
              <a:buNone/>
              <a:tabLst>
                <a:tab pos="352425" algn="l"/>
              </a:tabLst>
            </a:pPr>
            <a:endParaRPr lang="el-GR" sz="1400"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FBE7161A-06A7-4EF3-A24D-FF91D6DE6071}" type="slidenum">
              <a:rPr lang="el-GR" smtClean="0"/>
              <a:pPr/>
              <a:t>9</a:t>
            </a:fld>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1327</TotalTime>
  <Words>9693</Words>
  <Application>Microsoft Office PowerPoint</Application>
  <PresentationFormat>Προσαρμογή</PresentationFormat>
  <Paragraphs>465</Paragraphs>
  <Slides>46</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nikolaos</cp:lastModifiedBy>
  <cp:revision>105</cp:revision>
  <dcterms:created xsi:type="dcterms:W3CDTF">2018-09-27T11:38:11Z</dcterms:created>
  <dcterms:modified xsi:type="dcterms:W3CDTF">2021-06-29T16:49:05Z</dcterms:modified>
</cp:coreProperties>
</file>