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303" r:id="rId4"/>
    <p:sldId id="305" r:id="rId5"/>
    <p:sldId id="306" r:id="rId6"/>
    <p:sldId id="301" r:id="rId7"/>
    <p:sldId id="304" r:id="rId8"/>
    <p:sldId id="30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0418" autoAdjust="0"/>
  </p:normalViewPr>
  <p:slideViewPr>
    <p:cSldViewPr snapToGrid="0">
      <p:cViewPr varScale="1">
        <p:scale>
          <a:sx n="88" d="100"/>
          <a:sy n="88" d="100"/>
        </p:scale>
        <p:origin x="49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86250-9006-4EF6-945E-4A1A0E8891CA}" type="datetimeFigureOut">
              <a:rPr lang="en-US" smtClean="0"/>
              <a:t>2020-02-20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7FB8B-CF41-4778-B0F3-F49F4DE36C6E}" type="slidenum">
              <a:rPr lang="en-US" smtClean="0"/>
              <a:t>‹#›</a:t>
            </a:fld>
            <a:endParaRPr lang="en-US"/>
          </a:p>
        </p:txBody>
      </p:sp>
    </p:spTree>
    <p:extLst>
      <p:ext uri="{BB962C8B-B14F-4D97-AF65-F5344CB8AC3E}">
        <p14:creationId xmlns:p14="http://schemas.microsoft.com/office/powerpoint/2010/main" val="242152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7FB8B-CF41-4778-B0F3-F49F4DE36C6E}" type="slidenum">
              <a:rPr lang="en-US" smtClean="0"/>
              <a:t>1</a:t>
            </a:fld>
            <a:endParaRPr lang="en-US"/>
          </a:p>
        </p:txBody>
      </p:sp>
    </p:spTree>
    <p:extLst>
      <p:ext uri="{BB962C8B-B14F-4D97-AF65-F5344CB8AC3E}">
        <p14:creationId xmlns:p14="http://schemas.microsoft.com/office/powerpoint/2010/main" val="181840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u="none" strike="noStrike" kern="1200" dirty="0" smtClean="0">
                <a:solidFill>
                  <a:schemeClr val="tx1"/>
                </a:solidFill>
                <a:effectLst/>
                <a:latin typeface="+mn-lt"/>
                <a:ea typeface="+mn-ea"/>
                <a:cs typeface="+mn-cs"/>
              </a:rPr>
              <a:t>Ιδρύθηκε το 1994, το πρώτο στην Ελλάδα,  και εφέτος το κέντρο συμπληρώνει 25 χρόνια αδιάλειπτης λειτουργίας.    Στο ενεργητικό του έχει πολλές επιτυχίες. Έχει φέρει εις πέρας πάνω από 90 έργα  (πάνω από 40 Ευρωπαϊκά) και έχει συνεισφέρει καθοριστικά στην τεκμηρίωση πολιτιστικών αγαθών διεθνώς, αφού έπαιξε καθοριστικό ρόλο στη δημιουργία του διεθνούς ISO Standard CIDOC CRM (ΧΧΧ). Έχει αναπτύξει πολλές και σταθερές διεθνείς συνεργασίες  και συμμετέχει ενεργά σε πολλά και σημαντικά Ευρωπαϊκά έργα που είναι σε εξέλιξη.</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C7FB8B-CF41-4778-B0F3-F49F4DE36C6E}" type="slidenum">
              <a:rPr lang="en-US" smtClean="0"/>
              <a:t>2</a:t>
            </a:fld>
            <a:endParaRPr lang="en-US"/>
          </a:p>
        </p:txBody>
      </p:sp>
    </p:spTree>
    <p:extLst>
      <p:ext uri="{BB962C8B-B14F-4D97-AF65-F5344CB8AC3E}">
        <p14:creationId xmlns:p14="http://schemas.microsoft.com/office/powerpoint/2010/main" val="3348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7FB8B-CF41-4778-B0F3-F49F4DE36C6E}" type="slidenum">
              <a:rPr lang="en-US" smtClean="0"/>
              <a:t>6</a:t>
            </a:fld>
            <a:endParaRPr lang="en-US"/>
          </a:p>
        </p:txBody>
      </p:sp>
    </p:spTree>
    <p:extLst>
      <p:ext uri="{BB962C8B-B14F-4D97-AF65-F5344CB8AC3E}">
        <p14:creationId xmlns:p14="http://schemas.microsoft.com/office/powerpoint/2010/main" val="1755630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8" name="Picture 4" descr="Φωτογραφία του Antonis Psistakis."/>
          <p:cNvPicPr>
            <a:picLocks noChangeAspect="1" noChangeArrowheads="1"/>
          </p:cNvPicPr>
          <p:nvPr/>
        </p:nvPicPr>
        <p:blipFill rotWithShape="1">
          <a:blip r:embed="rId2">
            <a:extLst>
              <a:ext uri="{28A0092B-C50C-407E-A947-70E740481C1C}">
                <a14:useLocalDpi xmlns:a14="http://schemas.microsoft.com/office/drawing/2010/main" val="0"/>
              </a:ext>
            </a:extLst>
          </a:blip>
          <a:srcRect l="2" t="2" r="33262" b="20345"/>
          <a:stretch/>
        </p:blipFill>
        <p:spPr bwMode="auto">
          <a:xfrm>
            <a:off x="-145453" y="0"/>
            <a:ext cx="12336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6081656" y="761999"/>
            <a:ext cx="4905488" cy="5488329"/>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a:xfrm>
            <a:off x="6198795" y="909022"/>
            <a:ext cx="4673600" cy="15293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11154" y="2708476"/>
            <a:ext cx="4417807" cy="1702160"/>
          </a:xfrm>
        </p:spPr>
        <p:txBody>
          <a:bodyPr>
            <a:normAutofit/>
          </a:bodyPr>
          <a:lstStyle>
            <a:lvl1pPr>
              <a:defRPr sz="3600">
                <a:solidFill>
                  <a:srgbClr val="0070C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10545CFA-47CE-427D-A7F0-020FE1304B29}" type="slidenum">
              <a:rPr lang="en-US" smtClean="0"/>
              <a:t>‹#›</a:t>
            </a:fld>
            <a:endParaRPr lang="en-US"/>
          </a:p>
        </p:txBody>
      </p:sp>
      <p:sp>
        <p:nvSpPr>
          <p:cNvPr id="89" name="Rectangle 88"/>
          <p:cNvSpPr/>
          <p:nvPr/>
        </p:nvSpPr>
        <p:spPr>
          <a:xfrm>
            <a:off x="6201185" y="6088284"/>
            <a:ext cx="4673600" cy="817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4" name="Picture 2" descr="C:\Users\tzitzik\Documents\YandT\Y\university\logo\sima panepist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677" y="5486400"/>
            <a:ext cx="704123" cy="5276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1" y="5786399"/>
            <a:ext cx="676892" cy="20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9300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582400" y="224493"/>
            <a:ext cx="2844800" cy="365125"/>
          </a:xfrm>
          <a:prstGeom prst="rect">
            <a:avLst/>
          </a:prstGeom>
        </p:spPr>
        <p:txBody>
          <a:bodyPr/>
          <a:lstStyle/>
          <a:p>
            <a:fld id="{16E8C939-D847-4B78-92D0-84DC073861CA}" type="datetimeFigureOut">
              <a:rPr lang="en-US" smtClean="0"/>
              <a:t>2020-02-20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45CFA-47CE-427D-A7F0-020FE1304B29}" type="slidenum">
              <a:rPr lang="en-US" smtClean="0"/>
              <a:t>‹#›</a:t>
            </a:fld>
            <a:endParaRPr lang="en-US"/>
          </a:p>
        </p:txBody>
      </p:sp>
    </p:spTree>
    <p:extLst>
      <p:ext uri="{BB962C8B-B14F-4D97-AF65-F5344CB8AC3E}">
        <p14:creationId xmlns:p14="http://schemas.microsoft.com/office/powerpoint/2010/main" val="1266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582400" y="224493"/>
            <a:ext cx="2844800" cy="365125"/>
          </a:xfrm>
          <a:prstGeom prst="rect">
            <a:avLst/>
          </a:prstGeom>
        </p:spPr>
        <p:txBody>
          <a:bodyPr/>
          <a:lstStyle/>
          <a:p>
            <a:fld id="{16E8C939-D847-4B78-92D0-84DC073861CA}" type="datetimeFigureOut">
              <a:rPr lang="en-US" smtClean="0"/>
              <a:t>2020-02-20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45CFA-47CE-427D-A7F0-020FE1304B29}" type="slidenum">
              <a:rPr lang="en-US" smtClean="0"/>
              <a:t>‹#›</a:t>
            </a:fld>
            <a:endParaRPr lang="en-US"/>
          </a:p>
        </p:txBody>
      </p:sp>
    </p:spTree>
    <p:extLst>
      <p:ext uri="{BB962C8B-B14F-4D97-AF65-F5344CB8AC3E}">
        <p14:creationId xmlns:p14="http://schemas.microsoft.com/office/powerpoint/2010/main" val="323660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E8C939-D847-4B78-92D0-84DC073861CA}" type="datetimeFigureOut">
              <a:rPr lang="en-US" smtClean="0"/>
              <a:t>2020-02-20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45CFA-47CE-427D-A7F0-020FE1304B29}" type="slidenum">
              <a:rPr lang="en-US" smtClean="0"/>
              <a:t>‹#›</a:t>
            </a:fld>
            <a:endParaRPr lang="en-US"/>
          </a:p>
        </p:txBody>
      </p:sp>
    </p:spTree>
    <p:extLst>
      <p:ext uri="{BB962C8B-B14F-4D97-AF65-F5344CB8AC3E}">
        <p14:creationId xmlns:p14="http://schemas.microsoft.com/office/powerpoint/2010/main" val="226472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sz="1800">
                <a:solidFill>
                  <a:srgbClr val="000099"/>
                </a:solidFill>
              </a:defRPr>
            </a:lvl2pPr>
            <a:lvl3pPr>
              <a:defRPr sz="1600"/>
            </a:lvl3pPr>
            <a:lvl4pPr>
              <a:defRPr sz="14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1582400" y="224493"/>
            <a:ext cx="2844800" cy="365125"/>
          </a:xfrm>
          <a:prstGeom prst="rect">
            <a:avLst/>
          </a:prstGeom>
        </p:spPr>
        <p:txBody>
          <a:bodyPr/>
          <a:lstStyle/>
          <a:p>
            <a:fld id="{16E8C939-D847-4B78-92D0-84DC073861CA}" type="datetimeFigureOut">
              <a:rPr lang="en-US" smtClean="0"/>
              <a:t>2020-02-20</a:t>
            </a:fld>
            <a:endParaRPr lang="en-US"/>
          </a:p>
        </p:txBody>
      </p:sp>
      <p:sp>
        <p:nvSpPr>
          <p:cNvPr id="6" name="Slide Number Placeholder 5"/>
          <p:cNvSpPr>
            <a:spLocks noGrp="1"/>
          </p:cNvSpPr>
          <p:nvPr>
            <p:ph type="sldNum" sz="quarter" idx="12"/>
          </p:nvPr>
        </p:nvSpPr>
        <p:spPr/>
        <p:txBody>
          <a:bodyPr/>
          <a:lstStyle/>
          <a:p>
            <a:fld id="{10545CFA-47CE-427D-A7F0-020FE1304B29}" type="slidenum">
              <a:rPr lang="en-US" smtClean="0"/>
              <a:t>‹#›</a:t>
            </a:fld>
            <a:endParaRPr lang="en-US"/>
          </a:p>
        </p:txBody>
      </p:sp>
    </p:spTree>
    <p:extLst>
      <p:ext uri="{BB962C8B-B14F-4D97-AF65-F5344CB8AC3E}">
        <p14:creationId xmlns:p14="http://schemas.microsoft.com/office/powerpoint/2010/main" val="11088003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11582400" y="224493"/>
            <a:ext cx="2844800" cy="365125"/>
          </a:xfrm>
          <a:prstGeom prst="rect">
            <a:avLst/>
          </a:prstGeom>
        </p:spPr>
        <p:txBody>
          <a:bodyPr/>
          <a:lstStyle/>
          <a:p>
            <a:fld id="{16E8C939-D847-4B78-92D0-84DC073861CA}" type="datetimeFigureOut">
              <a:rPr lang="en-US" smtClean="0"/>
              <a:t>2020-02-20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45CFA-47CE-427D-A7F0-020FE1304B29}" type="slidenum">
              <a:rPr lang="en-US" smtClean="0"/>
              <a:t>‹#›</a:t>
            </a:fld>
            <a:endParaRPr lang="en-US"/>
          </a:p>
        </p:txBody>
      </p:sp>
    </p:spTree>
    <p:extLst>
      <p:ext uri="{BB962C8B-B14F-4D97-AF65-F5344CB8AC3E}">
        <p14:creationId xmlns:p14="http://schemas.microsoft.com/office/powerpoint/2010/main" val="279125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11582400" y="224493"/>
            <a:ext cx="2844800" cy="365125"/>
          </a:xfrm>
          <a:prstGeom prst="rect">
            <a:avLst/>
          </a:prstGeom>
        </p:spPr>
        <p:txBody>
          <a:bodyPr/>
          <a:lstStyle/>
          <a:p>
            <a:fld id="{16E8C939-D847-4B78-92D0-84DC073861CA}" type="datetimeFigureOut">
              <a:rPr lang="en-US" smtClean="0"/>
              <a:t>2020-02-20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45CFA-47CE-427D-A7F0-020FE1304B29}"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680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1582400" y="224493"/>
            <a:ext cx="2844800" cy="365125"/>
          </a:xfrm>
          <a:prstGeom prst="rect">
            <a:avLst/>
          </a:prstGeom>
        </p:spPr>
        <p:txBody>
          <a:bodyPr/>
          <a:lstStyle/>
          <a:p>
            <a:fld id="{16E8C939-D847-4B78-92D0-84DC073861CA}" type="datetimeFigureOut">
              <a:rPr lang="en-US" smtClean="0"/>
              <a:t>2020-02-20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45CFA-47CE-427D-A7F0-020FE1304B29}" type="slidenum">
              <a:rPr lang="en-US" smtClean="0"/>
              <a:t>‹#›</a:t>
            </a:fld>
            <a:endParaRPr lang="en-US"/>
          </a:p>
        </p:txBody>
      </p:sp>
    </p:spTree>
    <p:extLst>
      <p:ext uri="{BB962C8B-B14F-4D97-AF65-F5344CB8AC3E}">
        <p14:creationId xmlns:p14="http://schemas.microsoft.com/office/powerpoint/2010/main" val="135722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1582400" y="224493"/>
            <a:ext cx="2844800" cy="365125"/>
          </a:xfrm>
          <a:prstGeom prst="rect">
            <a:avLst/>
          </a:prstGeom>
        </p:spPr>
        <p:txBody>
          <a:bodyPr/>
          <a:lstStyle/>
          <a:p>
            <a:fld id="{16E8C939-D847-4B78-92D0-84DC073861CA}" type="datetimeFigureOut">
              <a:rPr lang="en-US" smtClean="0"/>
              <a:t>2020-02-20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45CFA-47CE-427D-A7F0-020FE1304B29}" type="slidenum">
              <a:rPr lang="en-US" smtClean="0"/>
              <a:t>‹#›</a:t>
            </a:fld>
            <a:endParaRPr lang="en-US"/>
          </a:p>
        </p:txBody>
      </p:sp>
    </p:spTree>
    <p:extLst>
      <p:ext uri="{BB962C8B-B14F-4D97-AF65-F5344CB8AC3E}">
        <p14:creationId xmlns:p14="http://schemas.microsoft.com/office/powerpoint/2010/main" val="162212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582400" y="224493"/>
            <a:ext cx="2844800" cy="365125"/>
          </a:xfrm>
          <a:prstGeom prst="rect">
            <a:avLst/>
          </a:prstGeom>
        </p:spPr>
        <p:txBody>
          <a:bodyPr/>
          <a:lstStyle/>
          <a:p>
            <a:fld id="{16E8C939-D847-4B78-92D0-84DC073861CA}" type="datetimeFigureOut">
              <a:rPr lang="en-US" smtClean="0"/>
              <a:t>2020-02-20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45CFA-47CE-427D-A7F0-020FE1304B29}" type="slidenum">
              <a:rPr lang="en-US" smtClean="0"/>
              <a:t>‹#›</a:t>
            </a:fld>
            <a:endParaRPr lang="en-US"/>
          </a:p>
        </p:txBody>
      </p:sp>
    </p:spTree>
    <p:extLst>
      <p:ext uri="{BB962C8B-B14F-4D97-AF65-F5344CB8AC3E}">
        <p14:creationId xmlns:p14="http://schemas.microsoft.com/office/powerpoint/2010/main" val="254842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a:xfrm>
            <a:off x="11582400" y="224493"/>
            <a:ext cx="2844800" cy="365125"/>
          </a:xfrm>
          <a:prstGeom prst="rect">
            <a:avLst/>
          </a:prstGeom>
        </p:spPr>
        <p:txBody>
          <a:bodyPr/>
          <a:lstStyle/>
          <a:p>
            <a:fld id="{16E8C939-D847-4B78-92D0-84DC073861CA}" type="datetimeFigureOut">
              <a:rPr lang="en-US" smtClean="0"/>
              <a:t>2020-02-20</a:t>
            </a:fld>
            <a:endParaRPr lang="en-US"/>
          </a:p>
        </p:txBody>
      </p:sp>
      <p:sp>
        <p:nvSpPr>
          <p:cNvPr id="7" name="Slide Number Placeholder 6"/>
          <p:cNvSpPr>
            <a:spLocks noGrp="1"/>
          </p:cNvSpPr>
          <p:nvPr>
            <p:ph type="sldNum" sz="quarter" idx="12"/>
          </p:nvPr>
        </p:nvSpPr>
        <p:spPr/>
        <p:txBody>
          <a:bodyPr/>
          <a:lstStyle/>
          <a:p>
            <a:fld id="{10545CFA-47CE-427D-A7F0-020FE1304B29}"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68666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11582400" y="224493"/>
            <a:ext cx="2844800" cy="365125"/>
          </a:xfrm>
          <a:prstGeom prst="rect">
            <a:avLst/>
          </a:prstGeom>
        </p:spPr>
        <p:txBody>
          <a:bodyPr/>
          <a:lstStyle/>
          <a:p>
            <a:fld id="{16E8C939-D847-4B78-92D0-84DC073861CA}" type="datetimeFigureOut">
              <a:rPr lang="en-US" smtClean="0"/>
              <a:t>2020-02-20</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0545CFA-47CE-427D-A7F0-020FE1304B29}" type="slidenum">
              <a:rPr lang="en-US" smtClean="0"/>
              <a:t>‹#›</a:t>
            </a:fld>
            <a:endParaRPr lang="en-US"/>
          </a:p>
        </p:txBody>
      </p:sp>
    </p:spTree>
    <p:extLst>
      <p:ext uri="{BB962C8B-B14F-4D97-AF65-F5344CB8AC3E}">
        <p14:creationId xmlns:p14="http://schemas.microsoft.com/office/powerpoint/2010/main" val="3023763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rgbClr val="FFFFFF"/>
            </a:gs>
            <a:gs pos="2000">
              <a:schemeClr val="bg1"/>
            </a:gs>
            <a:gs pos="0">
              <a:srgbClr val="0070C0"/>
            </a:gs>
            <a:gs pos="100000">
              <a:srgbClr val="800000"/>
            </a:gs>
          </a:gsLst>
          <a:lin ang="5400000" scaled="0"/>
          <a:tileRect/>
        </a:gradFill>
        <a:effectLst/>
      </p:bgPr>
    </p:bg>
    <p:spTree>
      <p:nvGrpSpPr>
        <p:cNvPr id="1" name=""/>
        <p:cNvGrpSpPr/>
        <p:nvPr/>
      </p:nvGrpSpPr>
      <p:grpSpPr>
        <a:xfrm>
          <a:off x="0" y="0"/>
          <a:ext cx="0" cy="0"/>
          <a:chOff x="0" y="0"/>
          <a:chExt cx="0" cy="0"/>
        </a:xfrm>
      </p:grpSpPr>
      <p:sp>
        <p:nvSpPr>
          <p:cNvPr id="66" name="Rectangle 65"/>
          <p:cNvSpPr/>
          <p:nvPr/>
        </p:nvSpPr>
        <p:spPr>
          <a:xfrm>
            <a:off x="609600" y="333488"/>
            <a:ext cx="109728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a:xfrm>
            <a:off x="0" y="6487076"/>
            <a:ext cx="12192000" cy="407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lumMod val="85000"/>
                    <a:lumOff val="15000"/>
                  </a:schemeClr>
                </a:solidFill>
              </a:rPr>
              <a:t>Yannis Tzitzikas</a:t>
            </a:r>
            <a:endParaRPr lang="en-US" sz="1100" dirty="0">
              <a:solidFill>
                <a:schemeClr val="tx1">
                  <a:lumMod val="85000"/>
                  <a:lumOff val="15000"/>
                </a:schemeClr>
              </a:solidFill>
            </a:endParaRPr>
          </a:p>
        </p:txBody>
      </p:sp>
      <p:sp>
        <p:nvSpPr>
          <p:cNvPr id="2" name="Title Placeholder 1"/>
          <p:cNvSpPr>
            <a:spLocks noGrp="1"/>
          </p:cNvSpPr>
          <p:nvPr>
            <p:ph type="title"/>
          </p:nvPr>
        </p:nvSpPr>
        <p:spPr>
          <a:xfrm>
            <a:off x="581058" y="762000"/>
            <a:ext cx="11268087" cy="648736"/>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10871200" cy="430862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11533392" y="6487077"/>
            <a:ext cx="658608" cy="365125"/>
          </a:xfrm>
          <a:prstGeom prst="rect">
            <a:avLst/>
          </a:prstGeom>
        </p:spPr>
        <p:txBody>
          <a:bodyPr vert="horz" lIns="91440" tIns="45720" rIns="91440" bIns="45720" rtlCol="0" anchor="ctr"/>
          <a:lstStyle>
            <a:lvl1pPr algn="r">
              <a:defRPr sz="1000" b="1">
                <a:solidFill>
                  <a:schemeClr val="tx1">
                    <a:lumMod val="85000"/>
                    <a:lumOff val="15000"/>
                  </a:schemeClr>
                </a:solidFill>
              </a:defRPr>
            </a:lvl1pPr>
          </a:lstStyle>
          <a:p>
            <a:fld id="{10545CFA-47CE-427D-A7F0-020FE1304B29}" type="slidenum">
              <a:rPr lang="en-US" smtClean="0"/>
              <a:t>‹#›</a:t>
            </a:fld>
            <a:endParaRPr lang="en-US"/>
          </a:p>
        </p:txBody>
      </p:sp>
      <p:pic>
        <p:nvPicPr>
          <p:cNvPr id="4" name="Picture 3"/>
          <p:cNvPicPr>
            <a:picLocks noChangeAspect="1"/>
          </p:cNvPicPr>
          <p:nvPr/>
        </p:nvPicPr>
        <p:blipFill>
          <a:blip r:embed="rId14"/>
          <a:stretch>
            <a:fillRect/>
          </a:stretch>
        </p:blipFill>
        <p:spPr>
          <a:xfrm>
            <a:off x="22258" y="6443871"/>
            <a:ext cx="1117600" cy="303251"/>
          </a:xfrm>
          <a:prstGeom prst="rect">
            <a:avLst/>
          </a:prstGeom>
        </p:spPr>
      </p:pic>
      <p:pic>
        <p:nvPicPr>
          <p:cNvPr id="7" name="Picture 6"/>
          <p:cNvPicPr>
            <a:picLocks noChangeAspect="1"/>
          </p:cNvPicPr>
          <p:nvPr userDrawn="1"/>
        </p:nvPicPr>
        <p:blipFill>
          <a:blip r:embed="rId15"/>
          <a:stretch>
            <a:fillRect/>
          </a:stretch>
        </p:blipFill>
        <p:spPr>
          <a:xfrm>
            <a:off x="1549451" y="6455313"/>
            <a:ext cx="285409" cy="276569"/>
          </a:xfrm>
          <a:prstGeom prst="rect">
            <a:avLst/>
          </a:prstGeom>
        </p:spPr>
      </p:pic>
      <p:pic>
        <p:nvPicPr>
          <p:cNvPr id="8" name="Picture 7"/>
          <p:cNvPicPr>
            <a:picLocks noChangeAspect="1"/>
          </p:cNvPicPr>
          <p:nvPr userDrawn="1"/>
        </p:nvPicPr>
        <p:blipFill>
          <a:blip r:embed="rId16"/>
          <a:stretch>
            <a:fillRect/>
          </a:stretch>
        </p:blipFill>
        <p:spPr>
          <a:xfrm>
            <a:off x="1162116" y="6470553"/>
            <a:ext cx="338280" cy="240450"/>
          </a:xfrm>
          <a:prstGeom prst="rect">
            <a:avLst/>
          </a:prstGeom>
        </p:spPr>
      </p:pic>
    </p:spTree>
    <p:extLst>
      <p:ext uri="{BB962C8B-B14F-4D97-AF65-F5344CB8AC3E}">
        <p14:creationId xmlns:p14="http://schemas.microsoft.com/office/powerpoint/2010/main" val="3877079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0070C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rgbClr val="002060"/>
        </a:buClr>
        <a:buSzPct val="76000"/>
        <a:buFont typeface="Wingdings" panose="05000000000000000000" pitchFamily="2" charset="2"/>
        <a:buChar char="q"/>
        <a:defRPr sz="2400" kern="1200">
          <a:solidFill>
            <a:schemeClr val="tx2"/>
          </a:solidFill>
          <a:latin typeface="+mn-lt"/>
          <a:ea typeface="+mn-ea"/>
          <a:cs typeface="+mn-cs"/>
        </a:defRPr>
      </a:lvl1pPr>
      <a:lvl2pPr marL="640080" indent="-274320" algn="l" defTabSz="914400" rtl="0" eaLnBrk="1" latinLnBrk="0" hangingPunct="1">
        <a:spcBef>
          <a:spcPct val="20000"/>
        </a:spcBef>
        <a:buClr>
          <a:srgbClr val="0070C0"/>
        </a:buClr>
        <a:buSzPct val="76000"/>
        <a:buFont typeface="Wingdings" panose="05000000000000000000" pitchFamily="2" charset="2"/>
        <a:buChar char="Ø"/>
        <a:defRPr sz="2200" kern="1200">
          <a:solidFill>
            <a:schemeClr val="tx2"/>
          </a:solidFill>
          <a:latin typeface="+mn-lt"/>
          <a:ea typeface="+mn-ea"/>
          <a:cs typeface="+mn-cs"/>
        </a:defRPr>
      </a:lvl2pPr>
      <a:lvl3pPr marL="914400" indent="-228600" algn="l" defTabSz="914400" rtl="0" eaLnBrk="1" latinLnBrk="0" hangingPunct="1">
        <a:spcBef>
          <a:spcPct val="20000"/>
        </a:spcBef>
        <a:buClr>
          <a:srgbClr val="00B0F0"/>
        </a:buClr>
        <a:buSzPct val="76000"/>
        <a:buFont typeface="Wingdings" panose="05000000000000000000" pitchFamily="2" charset="2"/>
        <a:buChar char="v"/>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cs.forth.gr/isl/cci"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www.cidoc-crm.org/" TargetMode="External"/><Relationship Id="rId3" Type="http://schemas.openxmlformats.org/officeDocument/2006/relationships/hyperlink" Target="https://www.ics.forth.gr/isl/monument-and-museum-information-systems" TargetMode="External"/><Relationship Id="rId7" Type="http://schemas.openxmlformats.org/officeDocument/2006/relationships/hyperlink" Target="https://projects.ics.forth.gr/isl/cci/news/FORTH-ICS-ISL-CCI-DeltioTypou-2008-05-26-CIDOC-CRM.pdf" TargetMode="External"/><Relationship Id="rId2" Type="http://schemas.openxmlformats.org/officeDocument/2006/relationships/hyperlink" Target="https://www.ics.forth.gr/isl/data-models-and-standards" TargetMode="External"/><Relationship Id="rId1" Type="http://schemas.openxmlformats.org/officeDocument/2006/relationships/slideLayout" Target="../slideLayouts/slideLayout2.xml"/><Relationship Id="rId6" Type="http://schemas.openxmlformats.org/officeDocument/2006/relationships/hyperlink" Target="https://www.ics.forth.gr/isl/x3ml-toolkit" TargetMode="External"/><Relationship Id="rId5" Type="http://schemas.openxmlformats.org/officeDocument/2006/relationships/hyperlink" Target="https://www.ics.forth.gr/isl/themas-thesaurus-management-system" TargetMode="External"/><Relationship Id="rId4" Type="http://schemas.openxmlformats.org/officeDocument/2006/relationships/hyperlink" Target="https://www.ics.forth.gr/isl/source-material-management-systems"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hyperlink" Target="https://www.ics.forth.gr/isl/isl/project/1454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users.ics.forth.gr/~marketak/" TargetMode="External"/><Relationship Id="rId3" Type="http://schemas.openxmlformats.org/officeDocument/2006/relationships/hyperlink" Target="https://www.ics.forth.gr/isl/isl/person/Tzitzikas/Yannis" TargetMode="External"/><Relationship Id="rId7" Type="http://schemas.openxmlformats.org/officeDocument/2006/relationships/hyperlink" Target="https://www.ics.forth.gr/isl/person/Angelakis/Dimitris" TargetMode="External"/><Relationship Id="rId2" Type="http://schemas.openxmlformats.org/officeDocument/2006/relationships/hyperlink" Target="https://www.ics.forth.gr/isl/isl/person/doerr/martin" TargetMode="External"/><Relationship Id="rId1" Type="http://schemas.openxmlformats.org/officeDocument/2006/relationships/slideLayout" Target="../slideLayouts/slideLayout4.xml"/><Relationship Id="rId6" Type="http://schemas.openxmlformats.org/officeDocument/2006/relationships/hyperlink" Target="https://www.ics.forth.gr/isl/person/Georgis/Christos" TargetMode="External"/><Relationship Id="rId5" Type="http://schemas.openxmlformats.org/officeDocument/2006/relationships/hyperlink" Target="https://www.ics.forth.gr/isl/person/Theodoridou/Maria" TargetMode="External"/><Relationship Id="rId10" Type="http://schemas.openxmlformats.org/officeDocument/2006/relationships/image" Target="../media/image10.png"/><Relationship Id="rId4" Type="http://schemas.openxmlformats.org/officeDocument/2006/relationships/hyperlink" Target="https://www.ics.forth.gr/isl/person/Bekiari/Chrysoula" TargetMode="External"/><Relationship Id="rId9" Type="http://schemas.openxmlformats.org/officeDocument/2006/relationships/hyperlink" Target="http://users.ics.forth.gr/~fafalio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cs.forth.gr/isl/cc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rojects.ics.forth.gr/isl/cci/demos/"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4960" y="6260633"/>
            <a:ext cx="2814814" cy="420479"/>
          </a:xfrm>
        </p:spPr>
        <p:txBody>
          <a:bodyPr>
            <a:noAutofit/>
          </a:bodyPr>
          <a:lstStyle/>
          <a:p>
            <a:pPr algn="ctr"/>
            <a:r>
              <a:rPr lang="en-US" sz="1800" dirty="0" smtClean="0">
                <a:hlinkClick r:id="rId3"/>
              </a:rPr>
              <a:t>www.ics.forth.gr/isl/cci</a:t>
            </a:r>
            <a:endParaRPr lang="en-US" sz="1800" dirty="0"/>
          </a:p>
        </p:txBody>
      </p:sp>
      <p:sp>
        <p:nvSpPr>
          <p:cNvPr id="3" name="Subtitle 2"/>
          <p:cNvSpPr>
            <a:spLocks noGrp="1"/>
          </p:cNvSpPr>
          <p:nvPr>
            <p:ph type="body" idx="1"/>
          </p:nvPr>
        </p:nvSpPr>
        <p:spPr>
          <a:xfrm>
            <a:off x="111280" y="5144918"/>
            <a:ext cx="8846069" cy="1115715"/>
          </a:xfrm>
        </p:spPr>
        <p:txBody>
          <a:bodyPr>
            <a:normAutofit fontScale="92500" lnSpcReduction="20000"/>
          </a:bodyPr>
          <a:lstStyle/>
          <a:p>
            <a:r>
              <a:rPr lang="en-US" sz="1800" b="1" dirty="0" smtClean="0"/>
              <a:t>Feb  24, 2020</a:t>
            </a:r>
          </a:p>
          <a:p>
            <a:r>
              <a:rPr lang="en-US" sz="1800" dirty="0"/>
              <a:t>Yannis </a:t>
            </a:r>
            <a:r>
              <a:rPr lang="en-US" sz="1800" dirty="0" smtClean="0"/>
              <a:t>Tzitzikas</a:t>
            </a:r>
          </a:p>
          <a:p>
            <a:r>
              <a:rPr lang="en-US" sz="1800" dirty="0" smtClean="0"/>
              <a:t>Associate Professor, Computer Science Department, University of Crete</a:t>
            </a:r>
          </a:p>
          <a:p>
            <a:r>
              <a:rPr lang="en-US" sz="1800" dirty="0" smtClean="0"/>
              <a:t>Researcher at FORTH-ICS, Head of CCI</a:t>
            </a:r>
          </a:p>
          <a:p>
            <a:endParaRPr lang="en-US" sz="1800" dirty="0"/>
          </a:p>
        </p:txBody>
      </p:sp>
      <p:pic>
        <p:nvPicPr>
          <p:cNvPr id="5" name="Picture 4"/>
          <p:cNvPicPr>
            <a:picLocks noChangeAspect="1"/>
          </p:cNvPicPr>
          <p:nvPr/>
        </p:nvPicPr>
        <p:blipFill>
          <a:blip r:embed="rId4"/>
          <a:stretch>
            <a:fillRect/>
          </a:stretch>
        </p:blipFill>
        <p:spPr>
          <a:xfrm>
            <a:off x="0" y="204282"/>
            <a:ext cx="1042426" cy="1010138"/>
          </a:xfrm>
          <a:prstGeom prst="rect">
            <a:avLst/>
          </a:prstGeom>
        </p:spPr>
      </p:pic>
      <p:sp>
        <p:nvSpPr>
          <p:cNvPr id="6" name="Title 3"/>
          <p:cNvSpPr txBox="1">
            <a:spLocks/>
          </p:cNvSpPr>
          <p:nvPr/>
        </p:nvSpPr>
        <p:spPr>
          <a:xfrm>
            <a:off x="1371601" y="1521103"/>
            <a:ext cx="9251004" cy="3317132"/>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b="0" kern="1200" cap="none" baseline="0">
                <a:solidFill>
                  <a:srgbClr val="0070C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2800" b="1" dirty="0" smtClean="0"/>
              <a:t>Κέντρο Πολιτισμικής Πληροφορικής</a:t>
            </a:r>
            <a:endParaRPr lang="en-US" sz="2800" b="1" dirty="0" smtClean="0"/>
          </a:p>
          <a:p>
            <a:pPr algn="ctr"/>
            <a:r>
              <a:rPr lang="el-GR" sz="2400" dirty="0" smtClean="0"/>
              <a:t>Εργαστήριο Πληροφοριακών Συστημάτων, Ινστιτούτο Πληροφορικής</a:t>
            </a:r>
          </a:p>
          <a:p>
            <a:pPr algn="ctr"/>
            <a:r>
              <a:rPr lang="el-GR" sz="2400" dirty="0" smtClean="0"/>
              <a:t>Ίδρυμα Τεχνολογίας Έρευνας</a:t>
            </a:r>
            <a:r>
              <a:rPr lang="en-US" sz="2400" dirty="0" smtClean="0"/>
              <a:t> </a:t>
            </a:r>
            <a:r>
              <a:rPr lang="el-GR" sz="2400" dirty="0" smtClean="0"/>
              <a:t>(ΙΤΕ)</a:t>
            </a:r>
          </a:p>
          <a:p>
            <a:pPr algn="ctr"/>
            <a:r>
              <a:rPr lang="el-GR" sz="2400" dirty="0" smtClean="0"/>
              <a:t/>
            </a:r>
            <a:br>
              <a:rPr lang="el-GR" sz="2400" dirty="0" smtClean="0"/>
            </a:br>
            <a:r>
              <a:rPr lang="en-US" sz="2000" dirty="0" smtClean="0">
                <a:solidFill>
                  <a:schemeClr val="bg1">
                    <a:lumMod val="50000"/>
                  </a:schemeClr>
                </a:solidFill>
              </a:rPr>
              <a:t>Centre for Cultural Informatics – CCI</a:t>
            </a:r>
            <a:endParaRPr lang="el-GR" sz="2000" dirty="0" smtClean="0">
              <a:solidFill>
                <a:schemeClr val="bg1">
                  <a:lumMod val="50000"/>
                </a:schemeClr>
              </a:solidFill>
            </a:endParaRPr>
          </a:p>
          <a:p>
            <a:pPr algn="ctr"/>
            <a:r>
              <a:rPr lang="en-US" sz="2000" dirty="0" smtClean="0">
                <a:solidFill>
                  <a:schemeClr val="bg1">
                    <a:lumMod val="50000"/>
                  </a:schemeClr>
                </a:solidFill>
              </a:rPr>
              <a:t>Information Systems Lab, Institute of </a:t>
            </a:r>
            <a:r>
              <a:rPr lang="en-US" sz="2000" dirty="0">
                <a:solidFill>
                  <a:schemeClr val="bg1">
                    <a:lumMod val="50000"/>
                  </a:schemeClr>
                </a:solidFill>
              </a:rPr>
              <a:t>C</a:t>
            </a:r>
            <a:r>
              <a:rPr lang="en-US" sz="2000" dirty="0" smtClean="0">
                <a:solidFill>
                  <a:schemeClr val="bg1">
                    <a:lumMod val="50000"/>
                  </a:schemeClr>
                </a:solidFill>
              </a:rPr>
              <a:t>omputer Science (ICS)</a:t>
            </a:r>
          </a:p>
          <a:p>
            <a:pPr algn="ctr"/>
            <a:r>
              <a:rPr lang="en-US" sz="2000" dirty="0">
                <a:solidFill>
                  <a:schemeClr val="bg1">
                    <a:lumMod val="50000"/>
                  </a:schemeClr>
                </a:solidFill>
              </a:rPr>
              <a:t>Foundation for Research and Technology – Hellas (FORTH</a:t>
            </a:r>
            <a:r>
              <a:rPr lang="en-US" sz="2000" dirty="0" smtClean="0">
                <a:solidFill>
                  <a:schemeClr val="bg1">
                    <a:lumMod val="50000"/>
                  </a:schemeClr>
                </a:solidFill>
              </a:rPr>
              <a:t>)</a:t>
            </a:r>
          </a:p>
          <a:p>
            <a:pPr algn="ctr"/>
            <a:endParaRPr lang="en-US" sz="2000" dirty="0">
              <a:solidFill>
                <a:schemeClr val="bg1">
                  <a:lumMod val="50000"/>
                </a:schemeClr>
              </a:solidFill>
            </a:endParaRPr>
          </a:p>
        </p:txBody>
      </p:sp>
    </p:spTree>
    <p:extLst>
      <p:ext uri="{BB962C8B-B14F-4D97-AF65-F5344CB8AC3E}">
        <p14:creationId xmlns:p14="http://schemas.microsoft.com/office/powerpoint/2010/main" val="215212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Κέντρο Πολιτισμικής Πληροφορικής</a:t>
            </a:r>
            <a:br>
              <a:rPr lang="el-GR" dirty="0"/>
            </a:br>
            <a:r>
              <a:rPr lang="en-US" dirty="0" smtClean="0"/>
              <a:t>(Centre for Cultural Informatics – CCI)</a:t>
            </a:r>
            <a:endParaRPr lang="en-US" dirty="0"/>
          </a:p>
        </p:txBody>
      </p:sp>
      <p:sp>
        <p:nvSpPr>
          <p:cNvPr id="3" name="Content Placeholder 2"/>
          <p:cNvSpPr>
            <a:spLocks noGrp="1"/>
          </p:cNvSpPr>
          <p:nvPr>
            <p:ph sz="half" idx="1"/>
          </p:nvPr>
        </p:nvSpPr>
        <p:spPr>
          <a:xfrm>
            <a:off x="405113" y="1825625"/>
            <a:ext cx="5757561" cy="4351338"/>
          </a:xfrm>
        </p:spPr>
        <p:txBody>
          <a:bodyPr>
            <a:normAutofit fontScale="92500" lnSpcReduction="10000"/>
          </a:bodyPr>
          <a:lstStyle/>
          <a:p>
            <a:r>
              <a:rPr lang="el-GR" dirty="0" smtClean="0">
                <a:solidFill>
                  <a:schemeClr val="tx1">
                    <a:lumMod val="75000"/>
                    <a:lumOff val="25000"/>
                  </a:schemeClr>
                </a:solidFill>
              </a:rPr>
              <a:t>25 χρόνια επιτυχημένης πορείας (1994- 2019)</a:t>
            </a:r>
          </a:p>
          <a:p>
            <a:pPr lvl="1"/>
            <a:r>
              <a:rPr lang="el-GR" dirty="0" smtClean="0">
                <a:solidFill>
                  <a:schemeClr val="tx1">
                    <a:lumMod val="75000"/>
                    <a:lumOff val="25000"/>
                  </a:schemeClr>
                </a:solidFill>
              </a:rPr>
              <a:t>Πρώτο και πρωτοπόρο στην πολιτισμική πληροφορική στην Ελλάδα</a:t>
            </a:r>
          </a:p>
          <a:p>
            <a:pPr lvl="1"/>
            <a:r>
              <a:rPr lang="el-GR" dirty="0" smtClean="0">
                <a:solidFill>
                  <a:schemeClr val="tx1">
                    <a:lumMod val="75000"/>
                    <a:lumOff val="25000"/>
                  </a:schemeClr>
                </a:solidFill>
              </a:rPr>
              <a:t>Σημαντικές επιτυχίες</a:t>
            </a:r>
          </a:p>
          <a:p>
            <a:pPr lvl="2"/>
            <a:r>
              <a:rPr lang="el-GR" dirty="0" smtClean="0">
                <a:solidFill>
                  <a:schemeClr val="tx1">
                    <a:lumMod val="75000"/>
                    <a:lumOff val="25000"/>
                  </a:schemeClr>
                </a:solidFill>
              </a:rPr>
              <a:t>Από εδώ ξεκίνησε το </a:t>
            </a:r>
            <a:r>
              <a:rPr lang="en-US" dirty="0" smtClean="0">
                <a:solidFill>
                  <a:schemeClr val="tx1">
                    <a:lumMod val="75000"/>
                    <a:lumOff val="25000"/>
                  </a:schemeClr>
                </a:solidFill>
              </a:rPr>
              <a:t>CIDOC CRM</a:t>
            </a:r>
            <a:endParaRPr lang="el-GR" dirty="0" smtClean="0">
              <a:solidFill>
                <a:schemeClr val="tx1">
                  <a:lumMod val="75000"/>
                  <a:lumOff val="25000"/>
                </a:schemeClr>
              </a:solidFill>
            </a:endParaRPr>
          </a:p>
          <a:p>
            <a:pPr lvl="3"/>
            <a:r>
              <a:rPr lang="el-GR" dirty="0" smtClean="0">
                <a:solidFill>
                  <a:schemeClr val="tx1">
                    <a:lumMod val="75000"/>
                    <a:lumOff val="25000"/>
                  </a:schemeClr>
                </a:solidFill>
              </a:rPr>
              <a:t>Το μόνο ίσως </a:t>
            </a:r>
            <a:r>
              <a:rPr lang="en-US" dirty="0" smtClean="0">
                <a:solidFill>
                  <a:schemeClr val="tx1">
                    <a:lumMod val="75000"/>
                    <a:lumOff val="25000"/>
                  </a:schemeClr>
                </a:solidFill>
              </a:rPr>
              <a:t>“ISO Standard made in Greece”</a:t>
            </a:r>
            <a:endParaRPr lang="el-GR" dirty="0" smtClean="0">
              <a:solidFill>
                <a:schemeClr val="tx1">
                  <a:lumMod val="75000"/>
                  <a:lumOff val="25000"/>
                </a:schemeClr>
              </a:solidFill>
            </a:endParaRPr>
          </a:p>
          <a:p>
            <a:pPr lvl="2"/>
            <a:r>
              <a:rPr lang="el-GR" dirty="0" smtClean="0">
                <a:solidFill>
                  <a:schemeClr val="tx1">
                    <a:lumMod val="75000"/>
                    <a:lumOff val="25000"/>
                  </a:schemeClr>
                </a:solidFill>
              </a:rPr>
              <a:t>Πάνω από </a:t>
            </a:r>
            <a:r>
              <a:rPr lang="el-GR" dirty="0">
                <a:solidFill>
                  <a:schemeClr val="tx1">
                    <a:lumMod val="75000"/>
                    <a:lumOff val="25000"/>
                  </a:schemeClr>
                </a:solidFill>
              </a:rPr>
              <a:t>90 έργα  (πάνω από 40 </a:t>
            </a:r>
            <a:r>
              <a:rPr lang="el-GR" dirty="0" smtClean="0">
                <a:solidFill>
                  <a:schemeClr val="tx1">
                    <a:lumMod val="75000"/>
                    <a:lumOff val="25000"/>
                  </a:schemeClr>
                </a:solidFill>
              </a:rPr>
              <a:t>Ευρωπαϊκά)</a:t>
            </a:r>
          </a:p>
          <a:p>
            <a:pPr lvl="2"/>
            <a:r>
              <a:rPr lang="el-GR" dirty="0" smtClean="0">
                <a:solidFill>
                  <a:schemeClr val="tx1">
                    <a:lumMod val="75000"/>
                    <a:lumOff val="25000"/>
                  </a:schemeClr>
                </a:solidFill>
              </a:rPr>
              <a:t>Διεθνείς συνεργασίες</a:t>
            </a:r>
            <a:endParaRPr lang="en-US" dirty="0" smtClean="0">
              <a:solidFill>
                <a:schemeClr val="tx1">
                  <a:lumMod val="75000"/>
                  <a:lumOff val="25000"/>
                </a:schemeClr>
              </a:solidFill>
            </a:endParaRPr>
          </a:p>
          <a:p>
            <a:pPr lvl="1"/>
            <a:r>
              <a:rPr lang="el-GR" dirty="0" smtClean="0">
                <a:solidFill>
                  <a:schemeClr val="tx1">
                    <a:lumMod val="75000"/>
                    <a:lumOff val="25000"/>
                  </a:schemeClr>
                </a:solidFill>
              </a:rPr>
              <a:t>Αύξηση απασχολούμενου προσωπικού</a:t>
            </a:r>
          </a:p>
          <a:p>
            <a:pPr lvl="1"/>
            <a:r>
              <a:rPr lang="el-GR" dirty="0" smtClean="0">
                <a:solidFill>
                  <a:schemeClr val="tx1">
                    <a:lumMod val="75000"/>
                    <a:lumOff val="25000"/>
                  </a:schemeClr>
                </a:solidFill>
              </a:rPr>
              <a:t>Αρκετά έργα σε εξέλιξη</a:t>
            </a:r>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418" y="1620455"/>
            <a:ext cx="5395727" cy="3595747"/>
          </a:xfrm>
          <a:prstGeom prst="rect">
            <a:avLst/>
          </a:prstGeom>
          <a:ln>
            <a:solidFill>
              <a:srgbClr val="C00000"/>
            </a:solidFill>
          </a:ln>
        </p:spPr>
      </p:pic>
      <p:sp>
        <p:nvSpPr>
          <p:cNvPr id="6" name="TextBox 5"/>
          <p:cNvSpPr txBox="1"/>
          <p:nvPr/>
        </p:nvSpPr>
        <p:spPr>
          <a:xfrm>
            <a:off x="6453418" y="5253633"/>
            <a:ext cx="5395727" cy="1323439"/>
          </a:xfrm>
          <a:prstGeom prst="rect">
            <a:avLst/>
          </a:prstGeom>
          <a:noFill/>
          <a:ln>
            <a:solidFill>
              <a:srgbClr val="C00000"/>
            </a:solidFill>
          </a:ln>
        </p:spPr>
        <p:txBody>
          <a:bodyPr wrap="square" rtlCol="0">
            <a:spAutoFit/>
          </a:bodyPr>
          <a:lstStyle/>
          <a:p>
            <a:pPr algn="ctr"/>
            <a:r>
              <a:rPr lang="en-US" sz="2400" dirty="0">
                <a:solidFill>
                  <a:schemeClr val="accent3">
                    <a:lumMod val="75000"/>
                  </a:schemeClr>
                </a:solidFill>
                <a:latin typeface="Arial" panose="020B0604020202020204" pitchFamily="34" charset="0"/>
                <a:cs typeface="Arial" panose="020B0604020202020204" pitchFamily="34" charset="0"/>
              </a:rPr>
              <a:t>Quality research &amp; </a:t>
            </a:r>
            <a:r>
              <a:rPr lang="en-US" sz="2400" dirty="0" smtClean="0">
                <a:solidFill>
                  <a:schemeClr val="accent3">
                    <a:lumMod val="75000"/>
                  </a:schemeClr>
                </a:solidFill>
                <a:latin typeface="Arial" panose="020B0604020202020204" pitchFamily="34" charset="0"/>
                <a:cs typeface="Arial" panose="020B0604020202020204" pitchFamily="34" charset="0"/>
              </a:rPr>
              <a:t>technologies</a:t>
            </a:r>
          </a:p>
          <a:p>
            <a:pPr algn="ctr"/>
            <a:r>
              <a:rPr lang="en-US" sz="2400" dirty="0" smtClean="0">
                <a:solidFill>
                  <a:schemeClr val="accent3">
                    <a:lumMod val="75000"/>
                  </a:schemeClr>
                </a:solidFill>
                <a:latin typeface="Arial" panose="020B0604020202020204" pitchFamily="34" charset="0"/>
                <a:cs typeface="Arial" panose="020B0604020202020204" pitchFamily="34" charset="0"/>
              </a:rPr>
              <a:t> </a:t>
            </a:r>
            <a:r>
              <a:rPr lang="en-US" sz="2400" dirty="0">
                <a:solidFill>
                  <a:schemeClr val="accent3">
                    <a:lumMod val="75000"/>
                  </a:schemeClr>
                </a:solidFill>
                <a:latin typeface="Arial" panose="020B0604020202020204" pitchFamily="34" charset="0"/>
                <a:cs typeface="Arial" panose="020B0604020202020204" pitchFamily="34" charset="0"/>
              </a:rPr>
              <a:t>“in the service of Cultural Heritage”</a:t>
            </a:r>
            <a:r>
              <a:rPr lang="en-US" sz="2000" b="1" dirty="0">
                <a:solidFill>
                  <a:schemeClr val="accent3">
                    <a:lumMod val="75000"/>
                  </a:schemeClr>
                </a:solidFill>
              </a:rPr>
              <a:t/>
            </a:r>
            <a:br>
              <a:rPr lang="en-US" sz="2000" b="1" dirty="0">
                <a:solidFill>
                  <a:schemeClr val="accent3">
                    <a:lumMod val="75000"/>
                  </a:schemeClr>
                </a:solidFill>
              </a:rPr>
            </a:br>
            <a:r>
              <a:rPr lang="en-US" sz="1600" dirty="0">
                <a:solidFill>
                  <a:srgbClr val="0070C0"/>
                </a:solidFill>
              </a:rPr>
              <a:t>Semantic interoperability, information integration &amp; integrated </a:t>
            </a:r>
            <a:r>
              <a:rPr lang="en-US" sz="1600" dirty="0" smtClean="0">
                <a:solidFill>
                  <a:srgbClr val="0070C0"/>
                </a:solidFill>
              </a:rPr>
              <a:t>access</a:t>
            </a:r>
            <a:endParaRPr lang="en-US" sz="1600" dirty="0">
              <a:solidFill>
                <a:srgbClr val="0070C0"/>
              </a:solidFill>
            </a:endParaRPr>
          </a:p>
        </p:txBody>
      </p:sp>
    </p:spTree>
    <p:extLst>
      <p:ext uri="{BB962C8B-B14F-4D97-AF65-F5344CB8AC3E}">
        <p14:creationId xmlns:p14="http://schemas.microsoft.com/office/powerpoint/2010/main" val="3452320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Αποτελέσματα</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l-GR" dirty="0">
                <a:hlinkClick r:id="rId2"/>
              </a:rPr>
              <a:t>Μοντέλα και πρότυπα δεδομένων</a:t>
            </a:r>
            <a:endParaRPr lang="el-GR" dirty="0"/>
          </a:p>
          <a:p>
            <a:pPr fontAlgn="base"/>
            <a:r>
              <a:rPr lang="el-GR" dirty="0">
                <a:hlinkClick r:id="rId3"/>
              </a:rPr>
              <a:t>Πληροφοριακά συστήματα μνημείων και μουσείων</a:t>
            </a:r>
            <a:r>
              <a:rPr lang="el-GR" dirty="0"/>
              <a:t> (</a:t>
            </a:r>
            <a:r>
              <a:rPr lang="el-GR" sz="2200" dirty="0"/>
              <a:t>συστήματα διαχειριστικής και θεματικής τεκμηρίωσης, </a:t>
            </a:r>
            <a:r>
              <a:rPr lang="el-GR" sz="2200" dirty="0" err="1"/>
              <a:t>κτηριολογικής</a:t>
            </a:r>
            <a:r>
              <a:rPr lang="el-GR" sz="2200" dirty="0"/>
              <a:t> τεκμηρίωσης, γεωγραφικά πληροφοριακά συστήματα και συστήματα τεκμηρίωσης έρευνας </a:t>
            </a:r>
            <a:r>
              <a:rPr lang="el-GR" sz="2200" dirty="0" smtClean="0"/>
              <a:t>πεδίου</a:t>
            </a:r>
            <a:r>
              <a:rPr lang="en-US" sz="2200" dirty="0" smtClean="0"/>
              <a:t>, </a:t>
            </a:r>
            <a:r>
              <a:rPr lang="el-GR" sz="2200" dirty="0" smtClean="0"/>
              <a:t>συστήματα τεκμηρίωσης επιστημονικών αναλυτικών εξετάσεων</a:t>
            </a:r>
            <a:r>
              <a:rPr lang="el-GR" dirty="0" smtClean="0"/>
              <a:t>)</a:t>
            </a:r>
            <a:endParaRPr lang="el-GR" dirty="0"/>
          </a:p>
          <a:p>
            <a:pPr fontAlgn="base"/>
            <a:r>
              <a:rPr lang="el-GR" dirty="0">
                <a:hlinkClick r:id="rId4"/>
              </a:rPr>
              <a:t>Συστήματα διαχείρισης υλικού πηγών</a:t>
            </a:r>
            <a:r>
              <a:rPr lang="el-GR" dirty="0"/>
              <a:t> </a:t>
            </a:r>
            <a:r>
              <a:rPr lang="el-GR" sz="2200" dirty="0"/>
              <a:t>(</a:t>
            </a:r>
            <a:r>
              <a:rPr lang="el-GR" sz="2200" dirty="0" err="1"/>
              <a:t>ψηφιοποίηση</a:t>
            </a:r>
            <a:r>
              <a:rPr lang="el-GR" sz="2200" dirty="0"/>
              <a:t>, ταξινόμηση, ευρετηρίαση, υπομνηματισμός και διαχείριση)</a:t>
            </a:r>
            <a:endParaRPr lang="el-GR" dirty="0"/>
          </a:p>
          <a:p>
            <a:pPr fontAlgn="base"/>
            <a:r>
              <a:rPr lang="el-GR" dirty="0">
                <a:hlinkClick r:id="rId5"/>
              </a:rPr>
              <a:t>Ορολογικά </a:t>
            </a:r>
            <a:r>
              <a:rPr lang="el-GR" dirty="0" smtClean="0">
                <a:hlinkClick r:id="rId5"/>
              </a:rPr>
              <a:t>συστήματα</a:t>
            </a:r>
            <a:r>
              <a:rPr lang="el-GR" dirty="0" smtClean="0"/>
              <a:t> </a:t>
            </a:r>
            <a:r>
              <a:rPr lang="el-GR" sz="2200" dirty="0" smtClean="0"/>
              <a:t>(Συστήματα για Θησαυρούς Όρων)</a:t>
            </a:r>
            <a:endParaRPr lang="el-GR" sz="2200" dirty="0"/>
          </a:p>
          <a:p>
            <a:pPr fontAlgn="base"/>
            <a:r>
              <a:rPr lang="el-GR" dirty="0">
                <a:hlinkClick r:id="rId6"/>
              </a:rPr>
              <a:t>X3ML </a:t>
            </a:r>
            <a:r>
              <a:rPr lang="el-GR" dirty="0" err="1" smtClean="0">
                <a:hlinkClick r:id="rId6"/>
              </a:rPr>
              <a:t>Toolkit</a:t>
            </a:r>
            <a:r>
              <a:rPr lang="el-GR" dirty="0" smtClean="0"/>
              <a:t> </a:t>
            </a:r>
            <a:r>
              <a:rPr lang="el-GR" sz="2200" dirty="0" smtClean="0"/>
              <a:t>(Συστήματα ολοκλήρωσης δεδομένων)</a:t>
            </a:r>
            <a:endParaRPr lang="el-GR" dirty="0"/>
          </a:p>
          <a:p>
            <a:r>
              <a:rPr lang="el-GR" sz="2200" dirty="0"/>
              <a:t>αρμόδιο κέντρο για </a:t>
            </a:r>
            <a:r>
              <a:rPr lang="el-GR" sz="2200" dirty="0" err="1"/>
              <a:t>τo</a:t>
            </a:r>
            <a:r>
              <a:rPr lang="el-GR" sz="2200" dirty="0"/>
              <a:t> </a:t>
            </a:r>
            <a:r>
              <a:rPr lang="el-GR" sz="2200" b="1" dirty="0"/>
              <a:t>CIDOC-CRM (ISO 21127</a:t>
            </a:r>
            <a:r>
              <a:rPr lang="el-GR" sz="2200" b="1" dirty="0" smtClean="0"/>
              <a:t>)</a:t>
            </a:r>
          </a:p>
          <a:p>
            <a:pPr lvl="1"/>
            <a:r>
              <a:rPr lang="el-GR" dirty="0" smtClean="0"/>
              <a:t>Δελτίο Τύπου:  </a:t>
            </a:r>
            <a:r>
              <a:rPr lang="el-GR" dirty="0" smtClean="0">
                <a:solidFill>
                  <a:srgbClr val="FF0000"/>
                </a:solidFill>
                <a:hlinkClick r:id="rId7"/>
              </a:rPr>
              <a:t>εδώ</a:t>
            </a:r>
            <a:endParaRPr lang="el-GR" dirty="0" smtClean="0">
              <a:solidFill>
                <a:srgbClr val="FF0000"/>
              </a:solidFill>
            </a:endParaRPr>
          </a:p>
          <a:p>
            <a:pPr lvl="1"/>
            <a:r>
              <a:rPr lang="el-GR" dirty="0" smtClean="0"/>
              <a:t>Φιλοξενία και διαχείριση του επίσημου </a:t>
            </a:r>
            <a:r>
              <a:rPr lang="en-US" dirty="0" smtClean="0"/>
              <a:t>site </a:t>
            </a:r>
            <a:r>
              <a:rPr lang="en-US" dirty="0">
                <a:hlinkClick r:id="rId8"/>
              </a:rPr>
              <a:t>http://www.cidoc-crm.org</a:t>
            </a:r>
            <a:r>
              <a:rPr lang="en-US" dirty="0" smtClean="0">
                <a:hlinkClick r:id="rId8"/>
              </a:rPr>
              <a:t>/</a:t>
            </a:r>
            <a:endParaRPr lang="el-GR" dirty="0" smtClean="0"/>
          </a:p>
          <a:p>
            <a:pPr lvl="1"/>
            <a:r>
              <a:rPr lang="el-GR" dirty="0" smtClean="0"/>
              <a:t>Αδιάλειπτη συνεισφορά στην εφαρμογή και την εξέλιξη αυτού του προτύπου</a:t>
            </a:r>
            <a:endParaRPr lang="en-US" dirty="0"/>
          </a:p>
        </p:txBody>
      </p:sp>
      <p:pic>
        <p:nvPicPr>
          <p:cNvPr id="2050" name="Picture 2" descr="http://www.cidoc-crm.org/sites/default/files/logo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5350" y="5945893"/>
            <a:ext cx="3441700" cy="80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07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Ερευνητικά Έργα</a:t>
            </a:r>
            <a:endParaRPr lang="en-US" dirty="0"/>
          </a:p>
        </p:txBody>
      </p:sp>
      <p:sp>
        <p:nvSpPr>
          <p:cNvPr id="3" name="Content Placeholder 2"/>
          <p:cNvSpPr>
            <a:spLocks noGrp="1"/>
          </p:cNvSpPr>
          <p:nvPr>
            <p:ph idx="1"/>
          </p:nvPr>
        </p:nvSpPr>
        <p:spPr>
          <a:xfrm>
            <a:off x="282103" y="1524000"/>
            <a:ext cx="11567042" cy="4905983"/>
          </a:xfrm>
        </p:spPr>
        <p:txBody>
          <a:bodyPr>
            <a:normAutofit fontScale="92500" lnSpcReduction="20000"/>
          </a:bodyPr>
          <a:lstStyle/>
          <a:p>
            <a:r>
              <a:rPr lang="el-GR" dirty="0"/>
              <a:t>Τρέχοντα </a:t>
            </a:r>
            <a:r>
              <a:rPr lang="el-GR" dirty="0" smtClean="0"/>
              <a:t>Ερευνητικά </a:t>
            </a:r>
            <a:r>
              <a:rPr lang="el-GR" dirty="0"/>
              <a:t>Έργα στις </a:t>
            </a:r>
            <a:r>
              <a:rPr lang="el-GR" dirty="0">
                <a:solidFill>
                  <a:srgbClr val="C00000"/>
                </a:solidFill>
              </a:rPr>
              <a:t>Ανθρωπιστικές Επιστήμες </a:t>
            </a:r>
            <a:r>
              <a:rPr lang="el-GR" dirty="0"/>
              <a:t>στα οποία συμμετέχει το Κέντρο</a:t>
            </a:r>
          </a:p>
          <a:p>
            <a:pPr lvl="1"/>
            <a:r>
              <a:rPr lang="el-GR" dirty="0" smtClean="0"/>
              <a:t>Ευρωπαϊκά</a:t>
            </a:r>
            <a:endParaRPr lang="en-US" dirty="0" smtClean="0"/>
          </a:p>
          <a:p>
            <a:pPr lvl="2">
              <a:spcBef>
                <a:spcPts val="400"/>
              </a:spcBef>
            </a:pPr>
            <a:r>
              <a:rPr lang="en-US" b="1" dirty="0" err="1" smtClean="0"/>
              <a:t>ARIADNEplus</a:t>
            </a:r>
            <a:r>
              <a:rPr lang="en-US" dirty="0" smtClean="0"/>
              <a:t> - </a:t>
            </a:r>
            <a:r>
              <a:rPr lang="en-US" dirty="0"/>
              <a:t>Advanced Research Infrastructure for Archaeological Data Networking in Europe </a:t>
            </a:r>
            <a:r>
              <a:rPr lang="en-US" dirty="0" smtClean="0"/>
              <a:t>– plus (01/01/2019 – 31/12/2022)</a:t>
            </a:r>
            <a:endParaRPr lang="en-US" dirty="0"/>
          </a:p>
          <a:p>
            <a:pPr lvl="2">
              <a:spcBef>
                <a:spcPts val="400"/>
              </a:spcBef>
            </a:pPr>
            <a:r>
              <a:rPr lang="en-US" b="1" dirty="0" smtClean="0"/>
              <a:t>SSHOC-</a:t>
            </a:r>
            <a:r>
              <a:rPr lang="en-US" dirty="0" smtClean="0"/>
              <a:t> </a:t>
            </a:r>
            <a:r>
              <a:rPr lang="en-US" dirty="0"/>
              <a:t>The Social Sciences and Humanities Open </a:t>
            </a:r>
            <a:r>
              <a:rPr lang="en-US" dirty="0" smtClean="0"/>
              <a:t>Cloud (01/01/2019 – 30/04/2022)</a:t>
            </a:r>
            <a:endParaRPr lang="el-GR" dirty="0" smtClean="0"/>
          </a:p>
          <a:p>
            <a:pPr lvl="2">
              <a:spcBef>
                <a:spcPts val="400"/>
              </a:spcBef>
            </a:pPr>
            <a:r>
              <a:rPr lang="en-US" b="1" dirty="0" err="1" smtClean="0"/>
              <a:t>SeaLit</a:t>
            </a:r>
            <a:r>
              <a:rPr lang="en-US" dirty="0" smtClean="0"/>
              <a:t> - Seafaring </a:t>
            </a:r>
            <a:r>
              <a:rPr lang="en-US" dirty="0"/>
              <a:t>Lives in Transition, Mediterranean Maritime </a:t>
            </a:r>
            <a:r>
              <a:rPr lang="en-US" dirty="0" err="1"/>
              <a:t>Labour</a:t>
            </a:r>
            <a:r>
              <a:rPr lang="en-US" dirty="0"/>
              <a:t> and </a:t>
            </a:r>
            <a:r>
              <a:rPr lang="en-US" dirty="0" smtClean="0"/>
              <a:t>Shipping (</a:t>
            </a:r>
            <a:r>
              <a:rPr lang="en-US" dirty="0"/>
              <a:t>01/02/2017 - </a:t>
            </a:r>
            <a:r>
              <a:rPr lang="en-US" dirty="0" smtClean="0"/>
              <a:t>31/01/2022)</a:t>
            </a:r>
          </a:p>
          <a:p>
            <a:pPr lvl="2">
              <a:spcBef>
                <a:spcPts val="400"/>
              </a:spcBef>
            </a:pPr>
            <a:r>
              <a:rPr lang="en-US" b="1" dirty="0" err="1"/>
              <a:t>Ricotrans</a:t>
            </a:r>
            <a:r>
              <a:rPr lang="en-US" dirty="0"/>
              <a:t> -Visual Culture, Piety and Propaganda: Transfer and Reception of Russian Religious Art in the Balkans </a:t>
            </a:r>
            <a:r>
              <a:rPr lang="en-US" dirty="0" smtClean="0"/>
              <a:t>and the </a:t>
            </a:r>
            <a:r>
              <a:rPr lang="en-US" dirty="0"/>
              <a:t>Eastern Mediterranean (1 May 2019-30 April 2024)</a:t>
            </a:r>
            <a:endParaRPr lang="el-GR" dirty="0"/>
          </a:p>
          <a:p>
            <a:pPr lvl="2">
              <a:spcBef>
                <a:spcPts val="400"/>
              </a:spcBef>
            </a:pPr>
            <a:r>
              <a:rPr lang="en-US" b="1" dirty="0" smtClean="0"/>
              <a:t>DARIAH EU </a:t>
            </a:r>
            <a:r>
              <a:rPr lang="en-US" dirty="0" smtClean="0"/>
              <a:t>– Thesaurus Maintenance Working Group</a:t>
            </a:r>
          </a:p>
          <a:p>
            <a:pPr lvl="2">
              <a:spcBef>
                <a:spcPts val="400"/>
              </a:spcBef>
            </a:pPr>
            <a:r>
              <a:rPr lang="en-US" b="1" dirty="0" err="1" smtClean="0"/>
              <a:t>Mingei</a:t>
            </a:r>
            <a:r>
              <a:rPr lang="en-US" dirty="0" smtClean="0"/>
              <a:t> - Representation </a:t>
            </a:r>
            <a:r>
              <a:rPr lang="en-US" dirty="0"/>
              <a:t>and </a:t>
            </a:r>
            <a:r>
              <a:rPr lang="en-US" dirty="0" smtClean="0"/>
              <a:t>Preservation of </a:t>
            </a:r>
            <a:r>
              <a:rPr lang="en-US" dirty="0"/>
              <a:t>Heritage </a:t>
            </a:r>
            <a:r>
              <a:rPr lang="en-US" dirty="0" smtClean="0"/>
              <a:t>Crafts (1/12/2018-30/11/2021)</a:t>
            </a:r>
            <a:endParaRPr lang="en-US" dirty="0"/>
          </a:p>
          <a:p>
            <a:pPr lvl="1"/>
            <a:r>
              <a:rPr lang="el-GR" dirty="0" smtClean="0"/>
              <a:t>Εθνικά</a:t>
            </a:r>
            <a:endParaRPr lang="en-US" dirty="0"/>
          </a:p>
          <a:p>
            <a:pPr lvl="2">
              <a:spcBef>
                <a:spcPts val="400"/>
              </a:spcBef>
            </a:pPr>
            <a:r>
              <a:rPr lang="el-GR" b="1" dirty="0"/>
              <a:t>ΑΠΟΛΛΩΝΙΣ</a:t>
            </a:r>
            <a:r>
              <a:rPr lang="el-GR" dirty="0"/>
              <a:t> - Περιφέρεια Κρήτης - </a:t>
            </a:r>
            <a:r>
              <a:rPr lang="el-GR" dirty="0" smtClean="0"/>
              <a:t>Εθνική </a:t>
            </a:r>
            <a:r>
              <a:rPr lang="el-GR" dirty="0"/>
              <a:t>Υποδομή για </a:t>
            </a:r>
            <a:r>
              <a:rPr lang="el-GR" dirty="0" smtClean="0"/>
              <a:t>τις Ψηφιακές </a:t>
            </a:r>
            <a:r>
              <a:rPr lang="el-GR" dirty="0"/>
              <a:t>Ανθρωπιστικές Τέχνες και Επιστήμες και </a:t>
            </a:r>
            <a:r>
              <a:rPr lang="el-GR" dirty="0" smtClean="0"/>
              <a:t>για την </a:t>
            </a:r>
            <a:r>
              <a:rPr lang="el-GR" dirty="0"/>
              <a:t>Γλωσσική Έρευνα και </a:t>
            </a:r>
            <a:r>
              <a:rPr lang="el-GR" dirty="0" smtClean="0"/>
              <a:t>Καινοτομία (18/12/17-17/12/20)</a:t>
            </a:r>
            <a:endParaRPr lang="el-GR" dirty="0" smtClean="0">
              <a:hlinkClick r:id="rId2"/>
            </a:endParaRPr>
          </a:p>
          <a:p>
            <a:pPr lvl="2">
              <a:spcBef>
                <a:spcPts val="400"/>
              </a:spcBef>
            </a:pPr>
            <a:r>
              <a:rPr lang="el-GR" b="1" dirty="0" smtClean="0"/>
              <a:t>ΚΡΗΠΙΣ ΠΟΛΙΤΕΙΑ ΙΙ </a:t>
            </a:r>
            <a:r>
              <a:rPr lang="el-GR" dirty="0" smtClean="0"/>
              <a:t>- ΠΕΡΙΦΕΡΕΙΑ ΚΡΗΤΗΣ (20/11/17-19/11/20)</a:t>
            </a:r>
            <a:endParaRPr lang="en-US" dirty="0" smtClean="0"/>
          </a:p>
          <a:p>
            <a:pPr lvl="2">
              <a:spcBef>
                <a:spcPts val="400"/>
              </a:spcBef>
            </a:pPr>
            <a:r>
              <a:rPr lang="el-GR" b="1" dirty="0">
                <a:hlinkClick r:id="rId2"/>
              </a:rPr>
              <a:t>ΜΕΤΟΠΟ</a:t>
            </a:r>
            <a:r>
              <a:rPr lang="en-US" dirty="0"/>
              <a:t> (</a:t>
            </a:r>
            <a:r>
              <a:rPr lang="el-GR" dirty="0"/>
              <a:t>Μεσογειακά Τοπία του Πολιτισμού: πολιτισμικά τοπία του παρελθόντος στη διαχρονία της Μεσογείου</a:t>
            </a:r>
            <a:r>
              <a:rPr lang="en-US" dirty="0"/>
              <a:t>) (</a:t>
            </a:r>
            <a:r>
              <a:rPr lang="el-GR" dirty="0"/>
              <a:t>16/10/2017 - 22/10/2020</a:t>
            </a:r>
            <a:r>
              <a:rPr lang="en-US" dirty="0"/>
              <a:t>) </a:t>
            </a:r>
            <a:endParaRPr lang="en-US" dirty="0" smtClean="0"/>
          </a:p>
          <a:p>
            <a:pPr lvl="1"/>
            <a:r>
              <a:rPr lang="el-GR" dirty="0" smtClean="0"/>
              <a:t>Άλλα</a:t>
            </a:r>
            <a:endParaRPr lang="en-US" dirty="0"/>
          </a:p>
          <a:p>
            <a:pPr lvl="2"/>
            <a:r>
              <a:rPr lang="en-US" b="1" dirty="0"/>
              <a:t>DARIAH EU </a:t>
            </a:r>
            <a:r>
              <a:rPr lang="en-US" dirty="0"/>
              <a:t>– Thesaurus </a:t>
            </a:r>
            <a:r>
              <a:rPr lang="en-US" dirty="0" smtClean="0"/>
              <a:t>Maintenance </a:t>
            </a:r>
            <a:r>
              <a:rPr lang="en-US" dirty="0"/>
              <a:t>Working </a:t>
            </a:r>
            <a:r>
              <a:rPr lang="en-US" dirty="0" smtClean="0"/>
              <a:t>Group</a:t>
            </a:r>
            <a:endParaRPr lang="en-US" dirty="0"/>
          </a:p>
          <a:p>
            <a:endParaRPr lang="en-US" dirty="0"/>
          </a:p>
        </p:txBody>
      </p:sp>
    </p:spTree>
    <p:extLst>
      <p:ext uri="{BB962C8B-B14F-4D97-AF65-F5344CB8AC3E}">
        <p14:creationId xmlns:p14="http://schemas.microsoft.com/office/powerpoint/2010/main" val="1455314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Τα μέλη του Κέντρου</a:t>
            </a:r>
            <a:endParaRPr lang="en-US" dirty="0"/>
          </a:p>
        </p:txBody>
      </p:sp>
      <p:sp>
        <p:nvSpPr>
          <p:cNvPr id="5" name="Content Placeholder 4"/>
          <p:cNvSpPr>
            <a:spLocks noGrp="1"/>
          </p:cNvSpPr>
          <p:nvPr>
            <p:ph sz="quarter" idx="13"/>
          </p:nvPr>
        </p:nvSpPr>
        <p:spPr>
          <a:xfrm>
            <a:off x="97277" y="3733675"/>
            <a:ext cx="4559808" cy="2657401"/>
          </a:xfrm>
        </p:spPr>
        <p:txBody>
          <a:bodyPr>
            <a:normAutofit fontScale="62500" lnSpcReduction="20000"/>
          </a:bodyPr>
          <a:lstStyle/>
          <a:p>
            <a:pPr marL="68580" indent="0" fontAlgn="base">
              <a:buNone/>
            </a:pPr>
            <a:r>
              <a:rPr lang="en-US" b="1" dirty="0"/>
              <a:t>Board Members</a:t>
            </a:r>
          </a:p>
          <a:p>
            <a:pPr fontAlgn="base"/>
            <a:r>
              <a:rPr lang="en-US" dirty="0" err="1"/>
              <a:t>Hororary</a:t>
            </a:r>
            <a:r>
              <a:rPr lang="en-US" dirty="0"/>
              <a:t> Head of Center: </a:t>
            </a:r>
            <a:r>
              <a:rPr lang="en-US" dirty="0">
                <a:hlinkClick r:id="rId2"/>
              </a:rPr>
              <a:t>Dr. Martin </a:t>
            </a:r>
            <a:r>
              <a:rPr lang="en-US" dirty="0" err="1">
                <a:hlinkClick r:id="rId2"/>
              </a:rPr>
              <a:t>Doerr</a:t>
            </a:r>
            <a:r>
              <a:rPr lang="en-US" dirty="0"/>
              <a:t>, Principal Researcher</a:t>
            </a:r>
          </a:p>
          <a:p>
            <a:pPr fontAlgn="base"/>
            <a:r>
              <a:rPr lang="en-US" dirty="0"/>
              <a:t>Head of Center:</a:t>
            </a:r>
            <a:r>
              <a:rPr lang="en-US" dirty="0">
                <a:hlinkClick r:id="rId3"/>
              </a:rPr>
              <a:t> Prof. Yannis Tzitzikas</a:t>
            </a:r>
            <a:r>
              <a:rPr lang="en-US" dirty="0"/>
              <a:t>, Associate Professor, University of Crete</a:t>
            </a:r>
          </a:p>
          <a:p>
            <a:pPr fontAlgn="base"/>
            <a:r>
              <a:rPr lang="en-US" dirty="0" err="1">
                <a:hlinkClick r:id="rId4"/>
              </a:rPr>
              <a:t>Chrysoula</a:t>
            </a:r>
            <a:r>
              <a:rPr lang="en-US" dirty="0">
                <a:hlinkClick r:id="rId4"/>
              </a:rPr>
              <a:t> </a:t>
            </a:r>
            <a:r>
              <a:rPr lang="en-US" dirty="0" err="1">
                <a:hlinkClick r:id="rId4"/>
              </a:rPr>
              <a:t>Bekiari</a:t>
            </a:r>
            <a:r>
              <a:rPr lang="en-US" dirty="0"/>
              <a:t>, M.Sc., R &amp; D Engineer</a:t>
            </a:r>
          </a:p>
          <a:p>
            <a:pPr fontAlgn="base"/>
            <a:r>
              <a:rPr lang="en-US" dirty="0">
                <a:hlinkClick r:id="rId5"/>
              </a:rPr>
              <a:t>Maria </a:t>
            </a:r>
            <a:r>
              <a:rPr lang="en-US" dirty="0" err="1">
                <a:hlinkClick r:id="rId5"/>
              </a:rPr>
              <a:t>Theodoridou</a:t>
            </a:r>
            <a:r>
              <a:rPr lang="en-US" dirty="0"/>
              <a:t>, </a:t>
            </a:r>
            <a:r>
              <a:rPr lang="en-US" dirty="0" err="1"/>
              <a:t>M.A.Sc</a:t>
            </a:r>
            <a:r>
              <a:rPr lang="en-US" dirty="0"/>
              <a:t>., R &amp; D Engineer</a:t>
            </a:r>
          </a:p>
          <a:p>
            <a:pPr fontAlgn="base"/>
            <a:r>
              <a:rPr lang="en-US" dirty="0"/>
              <a:t>Maria </a:t>
            </a:r>
            <a:r>
              <a:rPr lang="en-US" dirty="0" err="1"/>
              <a:t>Moutsaki</a:t>
            </a:r>
            <a:r>
              <a:rPr lang="en-US" dirty="0"/>
              <a:t>, M.Sc., R &amp; D Engineer</a:t>
            </a:r>
          </a:p>
          <a:p>
            <a:pPr fontAlgn="base"/>
            <a:r>
              <a:rPr lang="en-US" dirty="0">
                <a:hlinkClick r:id="rId6"/>
              </a:rPr>
              <a:t>Christos </a:t>
            </a:r>
            <a:r>
              <a:rPr lang="en-US" dirty="0" err="1">
                <a:hlinkClick r:id="rId6"/>
              </a:rPr>
              <a:t>Georgis</a:t>
            </a:r>
            <a:r>
              <a:rPr lang="en-US" dirty="0"/>
              <a:t>, M. Sc., R &amp; D Engineer</a:t>
            </a:r>
          </a:p>
          <a:p>
            <a:pPr fontAlgn="base"/>
            <a:r>
              <a:rPr lang="en-US" dirty="0">
                <a:hlinkClick r:id="rId7"/>
              </a:rPr>
              <a:t>Dimitris </a:t>
            </a:r>
            <a:r>
              <a:rPr lang="en-US" dirty="0" err="1">
                <a:hlinkClick r:id="rId7"/>
              </a:rPr>
              <a:t>Angelakis</a:t>
            </a:r>
            <a:r>
              <a:rPr lang="en-US" dirty="0"/>
              <a:t>, M. Sc., R &amp; D Engineer</a:t>
            </a:r>
          </a:p>
          <a:p>
            <a:pPr fontAlgn="base"/>
            <a:r>
              <a:rPr lang="en-US" dirty="0">
                <a:hlinkClick r:id="rId8"/>
              </a:rPr>
              <a:t>Yannis </a:t>
            </a:r>
            <a:r>
              <a:rPr lang="en-US" dirty="0" err="1">
                <a:hlinkClick r:id="rId8"/>
              </a:rPr>
              <a:t>Marketakis</a:t>
            </a:r>
            <a:r>
              <a:rPr lang="en-US" dirty="0"/>
              <a:t>, M. Sc., R &amp; D Engineer</a:t>
            </a:r>
          </a:p>
          <a:p>
            <a:endParaRPr lang="en-US" dirty="0"/>
          </a:p>
        </p:txBody>
      </p:sp>
      <p:sp>
        <p:nvSpPr>
          <p:cNvPr id="6" name="Content Placeholder 5"/>
          <p:cNvSpPr>
            <a:spLocks noGrp="1"/>
          </p:cNvSpPr>
          <p:nvPr>
            <p:ph sz="quarter" idx="14"/>
          </p:nvPr>
        </p:nvSpPr>
        <p:spPr>
          <a:xfrm>
            <a:off x="7039843" y="3072519"/>
            <a:ext cx="4559808" cy="3493008"/>
          </a:xfrm>
        </p:spPr>
        <p:txBody>
          <a:bodyPr>
            <a:normAutofit fontScale="55000" lnSpcReduction="20000"/>
          </a:bodyPr>
          <a:lstStyle/>
          <a:p>
            <a:pPr marL="68580" indent="0" fontAlgn="base">
              <a:buNone/>
            </a:pPr>
            <a:r>
              <a:rPr lang="en-US" b="1" dirty="0"/>
              <a:t>Members</a:t>
            </a:r>
          </a:p>
          <a:p>
            <a:pPr fontAlgn="base"/>
            <a:r>
              <a:rPr lang="en-US" dirty="0"/>
              <a:t>Anastasia </a:t>
            </a:r>
            <a:r>
              <a:rPr lang="en-US" dirty="0" err="1"/>
              <a:t>Axaridou</a:t>
            </a:r>
            <a:r>
              <a:rPr lang="en-US" dirty="0"/>
              <a:t>, M. Sc., R &amp; D Engineer</a:t>
            </a:r>
          </a:p>
          <a:p>
            <a:pPr fontAlgn="base"/>
            <a:r>
              <a:rPr lang="en-US" dirty="0"/>
              <a:t>Maria </a:t>
            </a:r>
            <a:r>
              <a:rPr lang="en-US" dirty="0" err="1"/>
              <a:t>Chalkiadaki</a:t>
            </a:r>
            <a:r>
              <a:rPr lang="en-US" dirty="0"/>
              <a:t>, M. Sc., R &amp; D Engineer</a:t>
            </a:r>
          </a:p>
          <a:p>
            <a:pPr fontAlgn="base"/>
            <a:r>
              <a:rPr lang="en-US" dirty="0" err="1"/>
              <a:t>Lida</a:t>
            </a:r>
            <a:r>
              <a:rPr lang="en-US" dirty="0"/>
              <a:t> </a:t>
            </a:r>
            <a:r>
              <a:rPr lang="en-US" dirty="0" err="1"/>
              <a:t>Charami</a:t>
            </a:r>
            <a:r>
              <a:rPr lang="en-US" dirty="0"/>
              <a:t>, M.A. </a:t>
            </a:r>
            <a:r>
              <a:rPr lang="en-US" dirty="0" err="1"/>
              <a:t>Museologist</a:t>
            </a:r>
            <a:endParaRPr lang="en-US" dirty="0"/>
          </a:p>
          <a:p>
            <a:pPr fontAlgn="base"/>
            <a:r>
              <a:rPr lang="en-US" dirty="0"/>
              <a:t>Corina </a:t>
            </a:r>
            <a:r>
              <a:rPr lang="en-US" dirty="0" err="1"/>
              <a:t>Doerr</a:t>
            </a:r>
            <a:r>
              <a:rPr lang="en-US" dirty="0"/>
              <a:t>, M. Sc., Product and Systems Design Engineer</a:t>
            </a:r>
          </a:p>
          <a:p>
            <a:pPr fontAlgn="base"/>
            <a:r>
              <a:rPr lang="en-US" dirty="0" err="1">
                <a:hlinkClick r:id="rId9"/>
              </a:rPr>
              <a:t>Pavlos</a:t>
            </a:r>
            <a:r>
              <a:rPr lang="en-US" dirty="0">
                <a:hlinkClick r:id="rId9"/>
              </a:rPr>
              <a:t> </a:t>
            </a:r>
            <a:r>
              <a:rPr lang="en-US" dirty="0" err="1">
                <a:hlinkClick r:id="rId9"/>
              </a:rPr>
              <a:t>Fafalios</a:t>
            </a:r>
            <a:r>
              <a:rPr lang="en-US" dirty="0"/>
              <a:t>, Postdoctoral Researcher</a:t>
            </a:r>
          </a:p>
          <a:p>
            <a:pPr fontAlgn="base"/>
            <a:r>
              <a:rPr lang="en-US" dirty="0"/>
              <a:t>Konstantina </a:t>
            </a:r>
            <a:r>
              <a:rPr lang="en-US" dirty="0" err="1"/>
              <a:t>Konsolaki</a:t>
            </a:r>
            <a:r>
              <a:rPr lang="en-US" dirty="0"/>
              <a:t>, M. Sc., R &amp; D Engineer</a:t>
            </a:r>
          </a:p>
          <a:p>
            <a:pPr fontAlgn="base"/>
            <a:r>
              <a:rPr lang="en-US" dirty="0" err="1"/>
              <a:t>Vagelis</a:t>
            </a:r>
            <a:r>
              <a:rPr lang="en-US" dirty="0"/>
              <a:t> </a:t>
            </a:r>
            <a:r>
              <a:rPr lang="en-US" dirty="0" err="1"/>
              <a:t>Kritsiotakis</a:t>
            </a:r>
            <a:r>
              <a:rPr lang="en-US" dirty="0"/>
              <a:t>, M. Sc., R &amp; D Engineer</a:t>
            </a:r>
          </a:p>
          <a:p>
            <a:pPr fontAlgn="base"/>
            <a:r>
              <a:rPr lang="en-US" dirty="0" err="1"/>
              <a:t>Athina</a:t>
            </a:r>
            <a:r>
              <a:rPr lang="en-US" dirty="0"/>
              <a:t> </a:t>
            </a:r>
            <a:r>
              <a:rPr lang="en-US" dirty="0" err="1"/>
              <a:t>Kritsiotakis</a:t>
            </a:r>
            <a:r>
              <a:rPr lang="en-US" dirty="0"/>
              <a:t>, M. Sc., R &amp; D Engineer</a:t>
            </a:r>
          </a:p>
          <a:p>
            <a:pPr fontAlgn="base"/>
            <a:r>
              <a:rPr lang="en-US" dirty="0"/>
              <a:t>Nikos </a:t>
            </a:r>
            <a:r>
              <a:rPr lang="en-US" dirty="0" err="1"/>
              <a:t>Minadakis</a:t>
            </a:r>
            <a:r>
              <a:rPr lang="en-US" dirty="0"/>
              <a:t>, M. Sc., R &amp; D Engineer</a:t>
            </a:r>
          </a:p>
          <a:p>
            <a:pPr fontAlgn="base"/>
            <a:r>
              <a:rPr lang="en-US" dirty="0"/>
              <a:t>Konstantinos Petrakis,  M. Sc., R &amp; D Engineer</a:t>
            </a:r>
          </a:p>
          <a:p>
            <a:pPr fontAlgn="base"/>
            <a:r>
              <a:rPr lang="en-US" dirty="0" err="1"/>
              <a:t>Christianna</a:t>
            </a:r>
            <a:r>
              <a:rPr lang="en-US" dirty="0"/>
              <a:t>-Despina </a:t>
            </a:r>
            <a:r>
              <a:rPr lang="en-US" dirty="0" err="1"/>
              <a:t>Pratikaki</a:t>
            </a:r>
            <a:r>
              <a:rPr lang="en-US" dirty="0"/>
              <a:t>, Philologist</a:t>
            </a:r>
          </a:p>
          <a:p>
            <a:pPr fontAlgn="base"/>
            <a:r>
              <a:rPr lang="en-US" dirty="0" err="1"/>
              <a:t>Giorgos</a:t>
            </a:r>
            <a:r>
              <a:rPr lang="en-US" dirty="0"/>
              <a:t> </a:t>
            </a:r>
            <a:r>
              <a:rPr lang="en-US" dirty="0" err="1"/>
              <a:t>Samaritakis</a:t>
            </a:r>
            <a:r>
              <a:rPr lang="en-US" dirty="0"/>
              <a:t>, M. </a:t>
            </a:r>
            <a:r>
              <a:rPr lang="en-US" dirty="0" err="1"/>
              <a:t>Sc</a:t>
            </a:r>
            <a:r>
              <a:rPr lang="en-US" dirty="0"/>
              <a:t>.,R &amp; D Engineer</a:t>
            </a:r>
          </a:p>
          <a:p>
            <a:pPr fontAlgn="base"/>
            <a:r>
              <a:rPr lang="en-US" dirty="0" err="1"/>
              <a:t>Aleka</a:t>
            </a:r>
            <a:r>
              <a:rPr lang="en-US" dirty="0"/>
              <a:t> </a:t>
            </a:r>
            <a:r>
              <a:rPr lang="en-US" dirty="0" err="1"/>
              <a:t>Seliniotaki</a:t>
            </a:r>
            <a:r>
              <a:rPr lang="en-US" dirty="0"/>
              <a:t>, M. Sc., R &amp; D Engineer</a:t>
            </a:r>
          </a:p>
          <a:p>
            <a:pPr fontAlgn="base"/>
            <a:r>
              <a:rPr lang="en-US" dirty="0" err="1"/>
              <a:t>Eleni</a:t>
            </a:r>
            <a:r>
              <a:rPr lang="en-US" dirty="0"/>
              <a:t> </a:t>
            </a:r>
            <a:r>
              <a:rPr lang="en-US" dirty="0" err="1"/>
              <a:t>Tsoulouha</a:t>
            </a:r>
            <a:r>
              <a:rPr lang="en-US" dirty="0"/>
              <a:t>, M.A. Linguist</a:t>
            </a:r>
          </a:p>
          <a:p>
            <a:pPr fontAlgn="base"/>
            <a:r>
              <a:rPr lang="en-US" dirty="0" err="1"/>
              <a:t>Ilias</a:t>
            </a:r>
            <a:r>
              <a:rPr lang="en-US" dirty="0"/>
              <a:t> </a:t>
            </a:r>
            <a:r>
              <a:rPr lang="en-US" dirty="0" err="1"/>
              <a:t>Tzortzakakis</a:t>
            </a:r>
            <a:r>
              <a:rPr lang="en-US" dirty="0"/>
              <a:t>, M. Sc., R &amp; D Engineer</a:t>
            </a:r>
          </a:p>
          <a:p>
            <a:endParaRPr lang="en-US" dirty="0"/>
          </a:p>
        </p:txBody>
      </p:sp>
      <p:pic>
        <p:nvPicPr>
          <p:cNvPr id="7" name="Picture 6"/>
          <p:cNvPicPr>
            <a:picLocks noChangeAspect="1"/>
          </p:cNvPicPr>
          <p:nvPr/>
        </p:nvPicPr>
        <p:blipFill>
          <a:blip r:embed="rId10"/>
          <a:stretch>
            <a:fillRect/>
          </a:stretch>
        </p:blipFill>
        <p:spPr>
          <a:xfrm>
            <a:off x="271078" y="1389174"/>
            <a:ext cx="6515195" cy="2310519"/>
          </a:xfrm>
          <a:prstGeom prst="rect">
            <a:avLst/>
          </a:prstGeom>
        </p:spPr>
      </p:pic>
    </p:spTree>
    <p:extLst>
      <p:ext uri="{BB962C8B-B14F-4D97-AF65-F5344CB8AC3E}">
        <p14:creationId xmlns:p14="http://schemas.microsoft.com/office/powerpoint/2010/main" val="361036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7984" y="2330698"/>
            <a:ext cx="4210050" cy="3712292"/>
          </a:xfrm>
        </p:spPr>
        <p:txBody>
          <a:bodyPr>
            <a:normAutofit/>
          </a:bodyPr>
          <a:lstStyle/>
          <a:p>
            <a:r>
              <a:rPr lang="el-GR" sz="2000" dirty="0" smtClean="0"/>
              <a:t>Το κέντρο έχει (και επιδιώκει νέες) συνεργασίες με τις ανθρωπιστικές επιστήμες</a:t>
            </a:r>
          </a:p>
          <a:p>
            <a:endParaRPr lang="el-GR" sz="2000" dirty="0"/>
          </a:p>
          <a:p>
            <a:r>
              <a:rPr lang="el-GR" sz="2000" dirty="0" smtClean="0"/>
              <a:t>Περισσότερες Πληροφορίες</a:t>
            </a:r>
          </a:p>
          <a:p>
            <a:pPr lvl="1"/>
            <a:r>
              <a:rPr lang="en-US" sz="1600" dirty="0">
                <a:hlinkClick r:id="rId3"/>
              </a:rPr>
              <a:t>https://www.ics.forth.gr/isl/cci</a:t>
            </a:r>
            <a:endParaRPr lang="en-US" sz="1600" dirty="0" smtClean="0"/>
          </a:p>
          <a:p>
            <a:pPr lvl="1"/>
            <a:r>
              <a:rPr lang="el-GR" sz="1400" dirty="0" smtClean="0"/>
              <a:t>Επικοινωνία</a:t>
            </a:r>
          </a:p>
          <a:p>
            <a:pPr lvl="2"/>
            <a:r>
              <a:rPr lang="el-GR" sz="1400" dirty="0" smtClean="0"/>
              <a:t>Γιάννης Τζίτζικας</a:t>
            </a:r>
          </a:p>
          <a:p>
            <a:pPr lvl="2"/>
            <a:r>
              <a:rPr lang="el-GR" sz="1400" dirty="0" smtClean="0"/>
              <a:t>Χρυσούλα Μπεκιάρη</a:t>
            </a:r>
            <a:endParaRPr lang="en-US" sz="1400" dirty="0"/>
          </a:p>
        </p:txBody>
      </p:sp>
      <p:pic>
        <p:nvPicPr>
          <p:cNvPr id="5" name="Picture 4"/>
          <p:cNvPicPr>
            <a:picLocks noChangeAspect="1"/>
          </p:cNvPicPr>
          <p:nvPr/>
        </p:nvPicPr>
        <p:blipFill>
          <a:blip r:embed="rId4"/>
          <a:stretch>
            <a:fillRect/>
          </a:stretch>
        </p:blipFill>
        <p:spPr>
          <a:xfrm>
            <a:off x="0" y="524829"/>
            <a:ext cx="1158975" cy="1123078"/>
          </a:xfrm>
          <a:prstGeom prst="rect">
            <a:avLst/>
          </a:prstGeom>
        </p:spPr>
      </p:pic>
      <p:pic>
        <p:nvPicPr>
          <p:cNvPr id="4" name="Picture 3"/>
          <p:cNvPicPr>
            <a:picLocks noChangeAspect="1"/>
          </p:cNvPicPr>
          <p:nvPr/>
        </p:nvPicPr>
        <p:blipFill>
          <a:blip r:embed="rId5"/>
          <a:stretch>
            <a:fillRect/>
          </a:stretch>
        </p:blipFill>
        <p:spPr>
          <a:xfrm>
            <a:off x="4270757" y="564709"/>
            <a:ext cx="7266247" cy="58755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p:cNvPicPr>
            <a:picLocks noChangeAspect="1"/>
          </p:cNvPicPr>
          <p:nvPr/>
        </p:nvPicPr>
        <p:blipFill>
          <a:blip r:embed="rId6"/>
          <a:stretch>
            <a:fillRect/>
          </a:stretch>
        </p:blipFill>
        <p:spPr>
          <a:xfrm>
            <a:off x="1158975" y="564709"/>
            <a:ext cx="3381375" cy="1352550"/>
          </a:xfrm>
          <a:prstGeom prst="rect">
            <a:avLst/>
          </a:prstGeom>
        </p:spPr>
      </p:pic>
    </p:spTree>
    <p:extLst>
      <p:ext uri="{BB962C8B-B14F-4D97-AF65-F5344CB8AC3E}">
        <p14:creationId xmlns:p14="http://schemas.microsoft.com/office/powerpoint/2010/main" val="1171860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Αποτελέσματα: Σύνδεσμοι</a:t>
            </a:r>
            <a:endParaRPr lang="en-US" dirty="0"/>
          </a:p>
        </p:txBody>
      </p:sp>
      <p:sp>
        <p:nvSpPr>
          <p:cNvPr id="3" name="Content Placeholder 2"/>
          <p:cNvSpPr>
            <a:spLocks noGrp="1"/>
          </p:cNvSpPr>
          <p:nvPr>
            <p:ph idx="1"/>
          </p:nvPr>
        </p:nvSpPr>
        <p:spPr/>
        <p:txBody>
          <a:bodyPr/>
          <a:lstStyle/>
          <a:p>
            <a:r>
              <a:rPr lang="en-US" dirty="0" smtClean="0">
                <a:hlinkClick r:id="rId2"/>
              </a:rPr>
              <a:t>https</a:t>
            </a:r>
            <a:r>
              <a:rPr lang="en-US" dirty="0">
                <a:hlinkClick r:id="rId2"/>
              </a:rPr>
              <a:t>://projects.ics.forth.gr/isl/cci/demos/</a:t>
            </a:r>
            <a:endParaRPr lang="en-US" dirty="0"/>
          </a:p>
        </p:txBody>
      </p:sp>
      <p:pic>
        <p:nvPicPr>
          <p:cNvPr id="4" name="Picture 3"/>
          <p:cNvPicPr>
            <a:picLocks noChangeAspect="1"/>
          </p:cNvPicPr>
          <p:nvPr/>
        </p:nvPicPr>
        <p:blipFill>
          <a:blip r:embed="rId3"/>
          <a:stretch>
            <a:fillRect/>
          </a:stretch>
        </p:blipFill>
        <p:spPr>
          <a:xfrm>
            <a:off x="217265" y="2359743"/>
            <a:ext cx="5499560" cy="385162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5889523" y="2359743"/>
            <a:ext cx="6126614" cy="38516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546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Καλή επιτυχία στην ημερίδα!</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917785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THandCSD_2019Sept">
  <a:themeElements>
    <a:clrScheme name="Custom 7">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734100"/>
      </a:hlink>
      <a:folHlink>
        <a:srgbClr val="AC61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FORTHandCSD_2019Sept" id="{331FDDBB-F596-4AE8-AA26-9E41D1AE9288}" vid="{CE701065-FED1-42AD-B1BD-6476029C61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FORTHandCSD_2019Sept</Template>
  <TotalTime>2784</TotalTime>
  <Words>808</Words>
  <Application>Microsoft Office PowerPoint</Application>
  <PresentationFormat>Widescreen</PresentationFormat>
  <Paragraphs>89</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Wingdings</vt:lpstr>
      <vt:lpstr>Wingdings 2</vt:lpstr>
      <vt:lpstr>FORTHandCSD_2019Sept</vt:lpstr>
      <vt:lpstr>www.ics.forth.gr/isl/cci</vt:lpstr>
      <vt:lpstr>Κέντρο Πολιτισμικής Πληροφορικής (Centre for Cultural Informatics – CCI)</vt:lpstr>
      <vt:lpstr>Αποτελέσματα</vt:lpstr>
      <vt:lpstr>Ερευνητικά Έργα</vt:lpstr>
      <vt:lpstr>Τα μέλη του Κέντρου</vt:lpstr>
      <vt:lpstr>PowerPoint Presentation</vt:lpstr>
      <vt:lpstr>Αποτελέσματα: Σύνδεσμοι</vt:lpstr>
      <vt:lpstr>Καλή επιτυχία στην ημερίδα!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CCI</dc:title>
  <dc:creator>Yannis Tzitzikas</dc:creator>
  <cp:lastModifiedBy>Yannis Tzitzikas</cp:lastModifiedBy>
  <cp:revision>114</cp:revision>
  <dcterms:created xsi:type="dcterms:W3CDTF">2019-11-08T11:39:27Z</dcterms:created>
  <dcterms:modified xsi:type="dcterms:W3CDTF">2020-02-20T14:51:08Z</dcterms:modified>
</cp:coreProperties>
</file>